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4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2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61" r:id="rId40"/>
    <p:sldId id="262" r:id="rId41"/>
    <p:sldId id="263" r:id="rId42"/>
    <p:sldId id="264" r:id="rId43"/>
    <p:sldId id="265" r:id="rId44"/>
  </p:sldIdLst>
  <p:sldSz cx="9144000" cy="5143500" type="screen16x9"/>
  <p:notesSz cx="6858000" cy="9144000"/>
  <p:custDataLst>
    <p:tags r:id="rId4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97293" autoAdjust="0"/>
  </p:normalViewPr>
  <p:slideViewPr>
    <p:cSldViewPr snapToGrid="0" showGuides="1">
      <p:cViewPr varScale="1">
        <p:scale>
          <a:sx n="143" d="100"/>
          <a:sy n="143" d="100"/>
        </p:scale>
        <p:origin x="60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3" Type="http://schemas.openxmlformats.org/officeDocument/2006/relationships/customXml" Target="../customXml/item3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37A15-100E-4826-A2D9-D4F795239AC9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975BE-790E-4A27-BDCA-7F576D42F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251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892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55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2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81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90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80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01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996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653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5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0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278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792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73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661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078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251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317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50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397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88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965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181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414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206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618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65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7819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093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677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680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79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093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996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326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208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21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02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90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9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72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75BE-790E-4A27-BDCA-7F576D42F0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0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484" y="2196415"/>
            <a:ext cx="6477000" cy="1356604"/>
          </a:xfrm>
        </p:spPr>
        <p:txBody>
          <a:bodyPr/>
          <a:lstStyle/>
          <a:p>
            <a:pPr algn="ctr"/>
            <a:r>
              <a:rPr lang="en-US" dirty="0"/>
              <a:t>Concurrent engineering and teamwork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Concurrent vs Traditional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6509" y="1329282"/>
            <a:ext cx="4483359" cy="337334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Concurrent Engineering</a:t>
            </a:r>
          </a:p>
          <a:p>
            <a:pPr lvl="1"/>
            <a:r>
              <a:rPr lang="en-US" altLang="en-US" sz="2400"/>
              <a:t>Parallel operation</a:t>
            </a:r>
          </a:p>
          <a:p>
            <a:pPr lvl="1"/>
            <a:r>
              <a:rPr lang="en-US" altLang="en-US" sz="2400"/>
              <a:t>Everyone is working together</a:t>
            </a:r>
          </a:p>
          <a:p>
            <a:pPr lvl="1"/>
            <a:r>
              <a:rPr lang="en-US" altLang="en-US" sz="2400"/>
              <a:t>Marketing, manufacturing, and procurement personnel involved from design stage</a:t>
            </a:r>
            <a:endParaRPr lang="en-US" alt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870579" y="1333615"/>
            <a:ext cx="3810000" cy="322405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Traditional Business Practice</a:t>
            </a:r>
          </a:p>
          <a:p>
            <a:pPr lvl="1"/>
            <a:r>
              <a:rPr lang="en-US" altLang="en-US" sz="2400" dirty="0"/>
              <a:t>Each step is done serially</a:t>
            </a:r>
          </a:p>
          <a:p>
            <a:pPr lvl="2"/>
            <a:r>
              <a:rPr lang="en-US" altLang="en-US" sz="2000" dirty="0"/>
              <a:t>One at a time</a:t>
            </a:r>
          </a:p>
          <a:p>
            <a:pPr lvl="1"/>
            <a:r>
              <a:rPr lang="en-US" altLang="en-US" sz="2400" dirty="0"/>
              <a:t>One person works on one project at one time</a:t>
            </a:r>
          </a:p>
        </p:txBody>
      </p:sp>
    </p:spTree>
    <p:extLst>
      <p:ext uri="{BB962C8B-B14F-4D97-AF65-F5344CB8AC3E}">
        <p14:creationId xmlns:p14="http://schemas.microsoft.com/office/powerpoint/2010/main" val="946190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Use of Terms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2668" y="1385265"/>
            <a:ext cx="4677747" cy="326138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800"/>
              <a:t>Use of teams and new technologies have changed the process of engineering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CAD/CAM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Rapid Prototyping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Shared Data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Advanced Communications</a:t>
            </a:r>
            <a:endParaRPr lang="en-US" altLang="en-US" sz="2400" dirty="0"/>
          </a:p>
        </p:txBody>
      </p:sp>
      <p:pic>
        <p:nvPicPr>
          <p:cNvPr id="4" name="Picture 5" descr="A3_prototyp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3" b="20370"/>
          <a:stretch>
            <a:fillRect/>
          </a:stretch>
        </p:blipFill>
        <p:spPr>
          <a:xfrm>
            <a:off x="5883614" y="1453855"/>
            <a:ext cx="2601913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75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Speed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46718"/>
            <a:ext cx="7772400" cy="335591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Timely delivery of products to marketplace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Critical for profits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Do not compromise quality to meet demands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“We have seen what wins in our marketplaces around the globe: speed, speed, and more speed.”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			Jack Welch - Former CEO of GE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“Reduce product development time to 1/3, and you will triple profits and growth.”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dirty="0"/>
              <a:t>					- Business Week</a:t>
            </a:r>
          </a:p>
        </p:txBody>
      </p:sp>
    </p:spTree>
    <p:extLst>
      <p:ext uri="{BB962C8B-B14F-4D97-AF65-F5344CB8AC3E}">
        <p14:creationId xmlns:p14="http://schemas.microsoft.com/office/powerpoint/2010/main" val="28187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Project Management Uses Teamwork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17015"/>
            <a:ext cx="7772400" cy="309900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Developed in 1950s and 1960s as a way to manage defense contracts</a:t>
            </a:r>
          </a:p>
          <a:p>
            <a:r>
              <a:rPr lang="en-US" altLang="en-US"/>
              <a:t>Way of organizing individuals by products/projects not function</a:t>
            </a:r>
          </a:p>
          <a:p>
            <a:r>
              <a:rPr lang="en-US" altLang="en-US"/>
              <a:t>Cross-functional team approach</a:t>
            </a:r>
          </a:p>
          <a:p>
            <a:pPr lvl="1"/>
            <a:r>
              <a:rPr lang="en-US" altLang="en-US"/>
              <a:t>Not vertical divisions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0366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No Easy Task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17849" y="1328057"/>
            <a:ext cx="4949890" cy="324394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Project managers never given all the time, people, and money needed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Mirrored in student design teams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Uncomfortable, but prepares for engineering world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Planning work, schedules, and direct resource use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Gantt Charts</a:t>
            </a:r>
          </a:p>
        </p:txBody>
      </p:sp>
      <p:pic>
        <p:nvPicPr>
          <p:cNvPr id="4" name="Picture 7" descr="Six week Gantt Ch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67739" y="2097498"/>
            <a:ext cx="3470987" cy="1971232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298232" y="4068730"/>
            <a:ext cx="3810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600" dirty="0"/>
              <a:t>Example of a Gantt Chart</a:t>
            </a:r>
          </a:p>
        </p:txBody>
      </p:sp>
    </p:spTree>
    <p:extLst>
      <p:ext uri="{BB962C8B-B14F-4D97-AF65-F5344CB8AC3E}">
        <p14:creationId xmlns:p14="http://schemas.microsoft.com/office/powerpoint/2010/main" val="307877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Group vs Team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1865" y="1478570"/>
            <a:ext cx="3810000" cy="178836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Group</a:t>
            </a:r>
          </a:p>
          <a:p>
            <a:pPr lvl="1"/>
            <a:r>
              <a:rPr lang="en-US" altLang="en-US" sz="2400"/>
              <a:t>Several individuals in some proximity to one another</a:t>
            </a:r>
            <a:endParaRPr lang="en-US" alt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47116" y="1478570"/>
            <a:ext cx="4596883" cy="165651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Team</a:t>
            </a:r>
          </a:p>
          <a:p>
            <a:pPr lvl="1"/>
            <a:r>
              <a:rPr lang="en-US" altLang="en-US" sz="2400"/>
              <a:t>Two or more persons working together to achieve a common purpose</a:t>
            </a:r>
            <a:endParaRPr lang="en-US" altLang="en-US" sz="2400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35090" y="3655378"/>
            <a:ext cx="7772400" cy="762000"/>
          </a:xfrm>
          <a:prstGeom prst="rect">
            <a:avLst/>
          </a:prstGeom>
          <a:noFill/>
          <a:ln>
            <a:noFill/>
          </a:ln>
          <a:effectLst>
            <a:outerShdw blurRad="12700" dist="12699" dir="10200039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Wingdings" panose="05000000000000000000" pitchFamily="2" charset="2"/>
              <a:buChar char="s"/>
              <a:defRPr sz="28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s"/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A Team IS NOT the same as a Group!!!</a:t>
            </a:r>
          </a:p>
        </p:txBody>
      </p:sp>
    </p:spTree>
    <p:extLst>
      <p:ext uri="{BB962C8B-B14F-4D97-AF65-F5344CB8AC3E}">
        <p14:creationId xmlns:p14="http://schemas.microsoft.com/office/powerpoint/2010/main" val="270399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Teams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46718"/>
            <a:ext cx="7772400" cy="341189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Purpose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Its task at hand, reason it was formed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Collective style is how the members worked together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Each has own style, approach, dynamic, and ways of communication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Friendship IS NOT a requirement for successful team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6001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Factors of a Successful Team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28057"/>
            <a:ext cx="7772400" cy="357984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Common goal or purpose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Leadership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Every member contributes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Each member makes unique contributions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Effective team communication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Effective meetings, honest and open discussion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Creative Spark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Harmonious relationships among members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Effective planning and use of resources</a:t>
            </a:r>
          </a:p>
        </p:txBody>
      </p:sp>
    </p:spTree>
    <p:extLst>
      <p:ext uri="{BB962C8B-B14F-4D97-AF65-F5344CB8AC3E}">
        <p14:creationId xmlns:p14="http://schemas.microsoft.com/office/powerpoint/2010/main" val="583619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70912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Qualities of a Successful Individual Team Member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1" y="1097508"/>
            <a:ext cx="7772400" cy="386637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Attendance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Attends all meetings on time (Dependable)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Responsible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Accepts and completes tasks on time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Abilities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Meets team’s needs fully for the purpose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Creative and Energetic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Is excited and has a positive attitude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Personality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Encourages, creates productive and fun setting</a:t>
            </a:r>
          </a:p>
        </p:txBody>
      </p:sp>
    </p:spTree>
    <p:extLst>
      <p:ext uri="{BB962C8B-B14F-4D97-AF65-F5344CB8AC3E}">
        <p14:creationId xmlns:p14="http://schemas.microsoft.com/office/powerpoint/2010/main" val="647322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Growth Stages of a Team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78570"/>
            <a:ext cx="7772400" cy="255347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Teams require nurturing</a:t>
            </a:r>
          </a:p>
          <a:p>
            <a:r>
              <a:rPr lang="en-US" altLang="en-US"/>
              <a:t>Must pass through several development stages before becoming successful</a:t>
            </a:r>
          </a:p>
          <a:p>
            <a:r>
              <a:rPr lang="en-US" altLang="en-US"/>
              <a:t>Every team challenge is to grow through these stages and achieve performance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114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Introduction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6510" y="1310621"/>
            <a:ext cx="8402216" cy="352263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Engineering schools requiring students work in teams</a:t>
            </a:r>
          </a:p>
          <a:p>
            <a:pPr lvl="1"/>
            <a:r>
              <a:rPr lang="en-US" altLang="en-US" sz="2400"/>
              <a:t>Collaborative study groups</a:t>
            </a:r>
          </a:p>
          <a:p>
            <a:pPr lvl="1"/>
            <a:r>
              <a:rPr lang="en-US" altLang="en-US" sz="2400"/>
              <a:t>Laboratory groups</a:t>
            </a:r>
          </a:p>
          <a:p>
            <a:pPr lvl="1"/>
            <a:r>
              <a:rPr lang="en-US" altLang="en-US" sz="2400"/>
              <a:t>Design groups </a:t>
            </a:r>
          </a:p>
          <a:p>
            <a:pPr lvl="2"/>
            <a:r>
              <a:rPr lang="en-US" altLang="en-US" sz="2000"/>
              <a:t>as part of individual classes</a:t>
            </a:r>
          </a:p>
          <a:p>
            <a:pPr lvl="2"/>
            <a:r>
              <a:rPr lang="en-US" altLang="en-US" sz="2000"/>
              <a:t>participating in extracurricular competitions</a:t>
            </a:r>
          </a:p>
          <a:p>
            <a:r>
              <a:rPr lang="en-US" altLang="en-US" sz="2800"/>
              <a:t>Team emphasis mirrors management philosophy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Stage 1: Forming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29282"/>
            <a:ext cx="7772400" cy="355996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Team members become acquainted with</a:t>
            </a:r>
          </a:p>
          <a:p>
            <a:pPr lvl="1"/>
            <a:r>
              <a:rPr lang="en-US" altLang="en-US" sz="2400"/>
              <a:t>One another</a:t>
            </a:r>
          </a:p>
          <a:p>
            <a:pPr lvl="1"/>
            <a:r>
              <a:rPr lang="en-US" altLang="en-US" sz="2400"/>
              <a:t>The Leader</a:t>
            </a:r>
          </a:p>
          <a:p>
            <a:pPr lvl="2"/>
            <a:r>
              <a:rPr lang="en-US" altLang="en-US" sz="2000"/>
              <a:t>Or they choose</a:t>
            </a:r>
          </a:p>
          <a:p>
            <a:pPr lvl="1"/>
            <a:r>
              <a:rPr lang="en-US" altLang="en-US" sz="2400"/>
              <a:t>Team’s Purpose</a:t>
            </a:r>
          </a:p>
          <a:p>
            <a:pPr lvl="1"/>
            <a:r>
              <a:rPr lang="en-US" altLang="en-US" sz="2400"/>
              <a:t>Overall level of commitment (workload) required</a:t>
            </a:r>
          </a:p>
          <a:p>
            <a:r>
              <a:rPr lang="en-US" altLang="en-US" sz="2800"/>
              <a:t>Learn one another’s personalities, abilities, talents, and weakness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34226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Stage 2: Storming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76469" y="1478570"/>
            <a:ext cx="7772400" cy="244151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Enormity and complexity of task sinks in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May discourage</a:t>
            </a:r>
          </a:p>
          <a:p>
            <a:pPr>
              <a:lnSpc>
                <a:spcPct val="90000"/>
              </a:lnSpc>
            </a:pPr>
            <a:r>
              <a:rPr lang="en-US" altLang="en-US"/>
              <a:t>One person doing ALL the work is FAILURE</a:t>
            </a:r>
          </a:p>
          <a:p>
            <a:pPr>
              <a:lnSpc>
                <a:spcPct val="90000"/>
              </a:lnSpc>
            </a:pPr>
            <a:r>
              <a:rPr lang="en-US" altLang="en-US"/>
              <a:t>Leadership is critical and must focus team on task and strengths during rough times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1364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Stage 3: Norming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17849" y="1478570"/>
            <a:ext cx="8215604" cy="247761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Members begin to accept one another instead of complaining</a:t>
            </a:r>
          </a:p>
          <a:p>
            <a:r>
              <a:rPr lang="en-US" altLang="en-US"/>
              <a:t>Shared expectations or rules among the team</a:t>
            </a:r>
          </a:p>
          <a:p>
            <a:r>
              <a:rPr lang="en-US" altLang="en-US"/>
              <a:t>Feelings of closeness, interdependence, unity, and cooperation develop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7320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Stage 4: Performing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03244" y="1478570"/>
            <a:ext cx="8840756" cy="309343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Teams accomplish a great deal</a:t>
            </a:r>
          </a:p>
          <a:p>
            <a:r>
              <a:rPr lang="en-US" altLang="en-US" sz="2800"/>
              <a:t>Responsibilities distributed and executed individually</a:t>
            </a:r>
          </a:p>
          <a:p>
            <a:r>
              <a:rPr lang="en-US" altLang="en-US" sz="2800"/>
              <a:t>Each member holds the other accountable</a:t>
            </a:r>
          </a:p>
          <a:p>
            <a:r>
              <a:rPr lang="en-US" altLang="en-US" sz="2800"/>
              <a:t>Members may pitch in to help one another</a:t>
            </a:r>
          </a:p>
          <a:p>
            <a:r>
              <a:rPr lang="en-US" altLang="en-US" sz="2800"/>
              <a:t>Leader becomes indistinguishable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06620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Stage 5: Adjourning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2668" y="1478570"/>
            <a:ext cx="6506547" cy="255225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/>
              <a:t>Team disbands</a:t>
            </a:r>
          </a:p>
          <a:p>
            <a:r>
              <a:rPr lang="en-US" altLang="en-US" sz="2800"/>
              <a:t>Accomplished goals</a:t>
            </a:r>
          </a:p>
          <a:p>
            <a:r>
              <a:rPr lang="en-US" altLang="en-US" sz="2800"/>
              <a:t>Successful teams may feel euphoric</a:t>
            </a:r>
          </a:p>
          <a:p>
            <a:r>
              <a:rPr lang="en-US" altLang="en-US" sz="2800"/>
              <a:t>Underperforming team may feel disappointment or anger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88297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Team Leadership Structures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78570"/>
            <a:ext cx="7772400" cy="31623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Traditional</a:t>
            </a:r>
          </a:p>
          <a:p>
            <a:r>
              <a:rPr lang="en-US" altLang="en-US" dirty="0"/>
              <a:t>Participative</a:t>
            </a:r>
          </a:p>
          <a:p>
            <a:r>
              <a:rPr lang="en-US" altLang="en-US" dirty="0"/>
              <a:t>Flat</a:t>
            </a:r>
          </a:p>
          <a:p>
            <a:r>
              <a:rPr lang="en-US" altLang="en-US" dirty="0"/>
              <a:t>Consultant</a:t>
            </a:r>
          </a:p>
          <a:p>
            <a:r>
              <a:rPr lang="en-US" altLang="en-US" dirty="0"/>
              <a:t>Teams need to choose a structure that models how they want to behave</a:t>
            </a:r>
          </a:p>
        </p:txBody>
      </p:sp>
    </p:spTree>
    <p:extLst>
      <p:ext uri="{BB962C8B-B14F-4D97-AF65-F5344CB8AC3E}">
        <p14:creationId xmlns:p14="http://schemas.microsoft.com/office/powerpoint/2010/main" val="4211954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Traditional Model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126670" y="1665182"/>
            <a:ext cx="6871997" cy="195509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800" dirty="0"/>
              <a:t>Strong leader who directs the actions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May have little participation  or discussion from team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Separation between leader and other team members</a:t>
            </a:r>
          </a:p>
          <a:p>
            <a:pPr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574409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Participative Model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2668" y="1478570"/>
            <a:ext cx="7234335" cy="3018785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Leader positioned closely to all members</a:t>
            </a:r>
          </a:p>
          <a:p>
            <a:r>
              <a:rPr lang="en-US" altLang="en-US" sz="2800" dirty="0"/>
              <a:t>Short, direct communication</a:t>
            </a:r>
          </a:p>
          <a:p>
            <a:r>
              <a:rPr lang="en-US" altLang="en-US" sz="2800" dirty="0"/>
              <a:t>Direct accountability of the leader to all members</a:t>
            </a:r>
          </a:p>
          <a:p>
            <a:r>
              <a:rPr lang="en-US" altLang="en-US" sz="2800" dirty="0"/>
              <a:t>Dependence on leader on team’s participation</a:t>
            </a:r>
          </a:p>
        </p:txBody>
      </p:sp>
    </p:spTree>
    <p:extLst>
      <p:ext uri="{BB962C8B-B14F-4D97-AF65-F5344CB8AC3E}">
        <p14:creationId xmlns:p14="http://schemas.microsoft.com/office/powerpoint/2010/main" val="20638840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Flat Model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798" y="1478570"/>
            <a:ext cx="5005873" cy="253481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Emphasizes leader’s role as a working team member</a:t>
            </a:r>
          </a:p>
          <a:p>
            <a:r>
              <a:rPr lang="en-US" altLang="en-US" sz="2800" dirty="0"/>
              <a:t>Leader is an equal to the team, not above</a:t>
            </a:r>
          </a:p>
        </p:txBody>
      </p:sp>
      <p:pic>
        <p:nvPicPr>
          <p:cNvPr id="4" name="Picture 5" descr="teamwork_kids_teamwork_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91671" y="1831999"/>
            <a:ext cx="2910132" cy="2181387"/>
          </a:xfrm>
          <a:prstGeom prst="rect">
            <a:avLst/>
          </a:prstGeom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241737" y="3995397"/>
            <a:ext cx="3810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600" dirty="0"/>
              <a:t>Can you pick out the leader?</a:t>
            </a:r>
          </a:p>
        </p:txBody>
      </p:sp>
    </p:spTree>
    <p:extLst>
      <p:ext uri="{BB962C8B-B14F-4D97-AF65-F5344CB8AC3E}">
        <p14:creationId xmlns:p14="http://schemas.microsoft.com/office/powerpoint/2010/main" val="2280097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Consultant Model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31236" y="1478570"/>
            <a:ext cx="8607489" cy="3224059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Relationship between student team and instructor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Instructor is not part of the team will be nearby to serve as a resource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Advise team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Technical Consultant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Intervention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Disciplinary Actions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5354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0912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Why Do Corporations Focus on Teamwork?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6531" y="1404634"/>
            <a:ext cx="8677469" cy="255154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Engineers asked to solve complex problems</a:t>
            </a:r>
          </a:p>
          <a:p>
            <a:r>
              <a:rPr lang="en-US" altLang="en-US" sz="2400" dirty="0"/>
              <a:t>More factors in design than ever before</a:t>
            </a:r>
          </a:p>
          <a:p>
            <a:r>
              <a:rPr lang="en-US" altLang="en-US" sz="2400" dirty="0"/>
              <a:t>Teams understand more through collaboration</a:t>
            </a:r>
          </a:p>
          <a:p>
            <a:r>
              <a:rPr lang="en-US" altLang="en-US" sz="2400" dirty="0"/>
              <a:t>Many corporations are global, operations spread all around</a:t>
            </a:r>
          </a:p>
          <a:p>
            <a:r>
              <a:rPr lang="en-US" altLang="en-US" sz="2400" dirty="0"/>
              <a:t>Concurrent engineering widely employed due to time to market changes</a:t>
            </a:r>
          </a:p>
          <a:p>
            <a:r>
              <a:rPr lang="en-US" altLang="en-US" sz="2400" dirty="0"/>
              <a:t>Corporations increasing project management principles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365961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Modes of Team Action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253412"/>
            <a:ext cx="7772400" cy="367315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Consensus</a:t>
            </a:r>
          </a:p>
          <a:p>
            <a:r>
              <a:rPr lang="en-US" altLang="en-US"/>
              <a:t>Majority</a:t>
            </a:r>
          </a:p>
          <a:p>
            <a:r>
              <a:rPr lang="en-US" altLang="en-US"/>
              <a:t>Minority</a:t>
            </a:r>
          </a:p>
          <a:p>
            <a:r>
              <a:rPr lang="en-US" altLang="en-US"/>
              <a:t>Averaging</a:t>
            </a:r>
          </a:p>
          <a:p>
            <a:r>
              <a:rPr lang="en-US" altLang="en-US"/>
              <a:t>Expert</a:t>
            </a:r>
          </a:p>
          <a:p>
            <a:r>
              <a:rPr lang="en-US" altLang="en-US"/>
              <a:t>Authority Rule Without Discussion</a:t>
            </a:r>
          </a:p>
          <a:p>
            <a:r>
              <a:rPr lang="en-US" altLang="en-US"/>
              <a:t>Authority Rule With Discussion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3976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Consensus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76469" y="1478570"/>
            <a:ext cx="7772400" cy="249749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Decision in which all members find common ground</a:t>
            </a:r>
          </a:p>
          <a:p>
            <a:r>
              <a:rPr lang="en-US" altLang="en-US" dirty="0"/>
              <a:t>Opportunity to express views and hear others</a:t>
            </a:r>
          </a:p>
          <a:p>
            <a:r>
              <a:rPr lang="en-US" altLang="en-US" dirty="0"/>
              <a:t>Not a unanimous vote</a:t>
            </a:r>
          </a:p>
        </p:txBody>
      </p:sp>
    </p:spTree>
    <p:extLst>
      <p:ext uri="{BB962C8B-B14F-4D97-AF65-F5344CB8AC3E}">
        <p14:creationId xmlns:p14="http://schemas.microsoft.com/office/powerpoint/2010/main" val="3250954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Majority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76469" y="1478570"/>
            <a:ext cx="7772400" cy="214293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800" dirty="0"/>
              <a:t>Option that receives the most votes wins</a:t>
            </a:r>
          </a:p>
          <a:p>
            <a:r>
              <a:rPr lang="en-US" altLang="en-US" sz="2800" dirty="0"/>
              <a:t>Takes less time than meeting consensus</a:t>
            </a:r>
          </a:p>
          <a:p>
            <a:r>
              <a:rPr lang="en-US" altLang="en-US" sz="2800" dirty="0"/>
              <a:t>Provides less creative dialog</a:t>
            </a:r>
          </a:p>
          <a:p>
            <a:r>
              <a:rPr lang="en-US" altLang="en-US" sz="2800" dirty="0"/>
              <a:t>Minority may become alienated</a:t>
            </a:r>
          </a:p>
        </p:txBody>
      </p:sp>
    </p:spTree>
    <p:extLst>
      <p:ext uri="{BB962C8B-B14F-4D97-AF65-F5344CB8AC3E}">
        <p14:creationId xmlns:p14="http://schemas.microsoft.com/office/powerpoint/2010/main" val="37005351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Minority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78570"/>
            <a:ext cx="7772400" cy="247883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Small subset of a team makes decision</a:t>
            </a:r>
          </a:p>
          <a:p>
            <a:r>
              <a:rPr lang="en-US" altLang="en-US" dirty="0"/>
              <a:t>Expedites the decision</a:t>
            </a:r>
          </a:p>
          <a:p>
            <a:r>
              <a:rPr lang="en-US" altLang="en-US" dirty="0"/>
              <a:t>Team communication is less</a:t>
            </a:r>
          </a:p>
          <a:p>
            <a:pPr lvl="1"/>
            <a:r>
              <a:rPr lang="en-US" altLang="en-US" dirty="0"/>
              <a:t>Some members may be prevented from contribution</a:t>
            </a:r>
          </a:p>
        </p:txBody>
      </p:sp>
    </p:spTree>
    <p:extLst>
      <p:ext uri="{BB962C8B-B14F-4D97-AF65-F5344CB8AC3E}">
        <p14:creationId xmlns:p14="http://schemas.microsoft.com/office/powerpoint/2010/main" val="3312808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Averaging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8" y="1478570"/>
            <a:ext cx="8467531" cy="314941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Compromise in the worst form</a:t>
            </a:r>
          </a:p>
          <a:p>
            <a:r>
              <a:rPr lang="en-US" altLang="en-US"/>
              <a:t>Accomplished with haggling, bargaining, cajoling, and manipulating</a:t>
            </a:r>
          </a:p>
          <a:p>
            <a:r>
              <a:rPr lang="en-US" altLang="en-US"/>
              <a:t>Extreme opinions cancel out</a:t>
            </a:r>
          </a:p>
          <a:p>
            <a:r>
              <a:rPr lang="en-US" altLang="en-US"/>
              <a:t>Little productive discussion</a:t>
            </a:r>
          </a:p>
          <a:p>
            <a:r>
              <a:rPr lang="en-US" altLang="en-US"/>
              <a:t>Least informed cancel votes of knowledgeable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03232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Expert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31540" y="1478570"/>
            <a:ext cx="8262257" cy="313075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Best teams recognize and seek this person out</a:t>
            </a:r>
          </a:p>
          <a:p>
            <a:r>
              <a:rPr lang="en-US" altLang="en-US"/>
              <a:t>Decision made with accurate, expert knowledge</a:t>
            </a:r>
          </a:p>
          <a:p>
            <a:r>
              <a:rPr lang="en-US" altLang="en-US"/>
              <a:t>Sometimes experts may disagree on best course of action because of their knowledge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38164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Authority Rule Without Discussion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31540" y="1445581"/>
            <a:ext cx="8262257" cy="2552254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/>
              <a:t>Strong leader makes decisions without discussing with team first</a:t>
            </a:r>
          </a:p>
          <a:p>
            <a:r>
              <a:rPr lang="en-US" altLang="en-US"/>
              <a:t>Works well with small, administrative, decisions</a:t>
            </a:r>
          </a:p>
          <a:p>
            <a:r>
              <a:rPr lang="en-US" altLang="en-US"/>
              <a:t>Greatest disadvantage is team’s trust in leader may be undermined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13876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Authority Rule With Discussion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78570"/>
            <a:ext cx="7772400" cy="210560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The leader makes the final decision</a:t>
            </a:r>
          </a:p>
          <a:p>
            <a:r>
              <a:rPr lang="en-US" altLang="en-US" dirty="0"/>
              <a:t>Seeks out team input first</a:t>
            </a:r>
          </a:p>
          <a:p>
            <a:r>
              <a:rPr lang="en-US" altLang="en-US" dirty="0"/>
              <a:t>Team members are part of the process and feel valued</a:t>
            </a:r>
          </a:p>
        </p:txBody>
      </p:sp>
    </p:spTree>
    <p:extLst>
      <p:ext uri="{BB962C8B-B14F-4D97-AF65-F5344CB8AC3E}">
        <p14:creationId xmlns:p14="http://schemas.microsoft.com/office/powerpoint/2010/main" val="25914739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Getting Going In Teams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8903" y="1478570"/>
            <a:ext cx="8467531" cy="3336026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Determine to give your best to help team grow and accomplish purpose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Do not expect perfect teammates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Be careful about first team impressions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Be a leader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Help team achieve own identity and personality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Be patient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Evaluate and grade yourself and team’s performance</a:t>
            </a:r>
          </a:p>
        </p:txBody>
      </p:sp>
    </p:spTree>
    <p:extLst>
      <p:ext uri="{BB962C8B-B14F-4D97-AF65-F5344CB8AC3E}">
        <p14:creationId xmlns:p14="http://schemas.microsoft.com/office/powerpoint/2010/main" val="14997843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Character of a Leader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2669" y="1478570"/>
            <a:ext cx="4285862" cy="309343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Great teams need great leadership</a:t>
            </a:r>
          </a:p>
          <a:p>
            <a:pPr lvl="1"/>
            <a:r>
              <a:rPr lang="en-US" altLang="en-US" sz="2000" dirty="0"/>
              <a:t>Without it, humans tend to drift, act alone, and lose purpose</a:t>
            </a:r>
          </a:p>
          <a:p>
            <a:r>
              <a:rPr lang="en-US" altLang="en-US" sz="2400" dirty="0"/>
              <a:t>Ensure team members remain focused and maintain positive attitude</a:t>
            </a:r>
          </a:p>
        </p:txBody>
      </p:sp>
      <p:pic>
        <p:nvPicPr>
          <p:cNvPr id="4" name="Picture 5" descr="great-lead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8726" y="1598916"/>
            <a:ext cx="3810000" cy="285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88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Increasing Complexity of Projects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9774" y="1254638"/>
            <a:ext cx="4567336" cy="355995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1600" dirty="0"/>
              <a:t>1800s</a:t>
            </a:r>
          </a:p>
          <a:p>
            <a:pPr lvl="1"/>
            <a:r>
              <a:rPr lang="en-US" altLang="en-US" sz="1600" dirty="0"/>
              <a:t>Musket had 51 parts</a:t>
            </a:r>
          </a:p>
          <a:p>
            <a:r>
              <a:rPr lang="en-US" altLang="en-US" sz="1600" dirty="0"/>
              <a:t>Civil War era Springfield</a:t>
            </a:r>
          </a:p>
          <a:p>
            <a:pPr lvl="1"/>
            <a:r>
              <a:rPr lang="en-US" altLang="en-US" sz="1600" dirty="0"/>
              <a:t>140 parts</a:t>
            </a:r>
          </a:p>
          <a:p>
            <a:r>
              <a:rPr lang="en-US" altLang="en-US" sz="1600" dirty="0"/>
              <a:t>Bicycle (late 1800s)</a:t>
            </a:r>
          </a:p>
          <a:p>
            <a:pPr lvl="1"/>
            <a:r>
              <a:rPr lang="en-US" altLang="en-US" sz="1600" dirty="0"/>
              <a:t>200+ parts</a:t>
            </a:r>
          </a:p>
          <a:p>
            <a:r>
              <a:rPr lang="en-US" altLang="en-US" sz="1600" dirty="0"/>
              <a:t>Automobile</a:t>
            </a:r>
          </a:p>
          <a:p>
            <a:pPr lvl="1"/>
            <a:r>
              <a:rPr lang="en-US" altLang="en-US" sz="1600" dirty="0"/>
              <a:t>10s of 1000s of parts</a:t>
            </a:r>
          </a:p>
          <a:p>
            <a:r>
              <a:rPr lang="en-US" altLang="en-US" sz="1600" dirty="0"/>
              <a:t>Boeing 747 aircraft</a:t>
            </a:r>
          </a:p>
          <a:p>
            <a:pPr lvl="1"/>
            <a:r>
              <a:rPr lang="en-US" altLang="en-US" sz="1600" dirty="0"/>
              <a:t>5 million+ components</a:t>
            </a:r>
          </a:p>
          <a:p>
            <a:pPr lvl="1"/>
            <a:r>
              <a:rPr lang="en-US" altLang="en-US" sz="1600" dirty="0"/>
              <a:t>Over 10,000 person-years of design time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790267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Leader Attributes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8" y="1347941"/>
            <a:ext cx="8262257" cy="335468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Focus team on purpose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Be a team builder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Plan well and utilize resources effectively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Run effective meetings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Communicate effectively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Promote team harmony by fostering positive environment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Foster high levels of performance, creativity, and professionalism</a:t>
            </a:r>
          </a:p>
        </p:txBody>
      </p:sp>
    </p:spTree>
    <p:extLst>
      <p:ext uri="{BB962C8B-B14F-4D97-AF65-F5344CB8AC3E}">
        <p14:creationId xmlns:p14="http://schemas.microsoft.com/office/powerpoint/2010/main" val="42699973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Leadership Styles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80526" y="1346719"/>
            <a:ext cx="3810000" cy="322528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000" dirty="0"/>
              <a:t>Task-Oriented</a:t>
            </a:r>
          </a:p>
          <a:p>
            <a:pPr lvl="1"/>
            <a:r>
              <a:rPr lang="en-US" altLang="en-US" sz="1800" dirty="0"/>
              <a:t>Concerned of team’s purpose and task at hand</a:t>
            </a:r>
          </a:p>
          <a:p>
            <a:pPr lvl="1"/>
            <a:r>
              <a:rPr lang="en-US" altLang="en-US" sz="1800" dirty="0"/>
              <a:t>Plan the schedule</a:t>
            </a:r>
          </a:p>
          <a:p>
            <a:pPr lvl="1"/>
            <a:r>
              <a:rPr lang="en-US" altLang="en-US" sz="1800" dirty="0"/>
              <a:t>Define the work</a:t>
            </a:r>
          </a:p>
          <a:p>
            <a:pPr lvl="1"/>
            <a:r>
              <a:rPr lang="en-US" altLang="en-US" sz="1800" dirty="0"/>
              <a:t>Assign task responsibilities</a:t>
            </a:r>
          </a:p>
          <a:p>
            <a:pPr lvl="1"/>
            <a:r>
              <a:rPr lang="en-US" altLang="en-US" sz="1800" dirty="0"/>
              <a:t>Set clear work standards</a:t>
            </a:r>
          </a:p>
          <a:p>
            <a:pPr lvl="1"/>
            <a:r>
              <a:rPr lang="en-US" altLang="en-US" sz="1800" dirty="0"/>
              <a:t>Urge task completion</a:t>
            </a:r>
          </a:p>
          <a:p>
            <a:pPr lvl="1"/>
            <a:r>
              <a:rPr lang="en-US" altLang="en-US" sz="1800" dirty="0"/>
              <a:t>Monitor results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290526" y="1346719"/>
            <a:ext cx="3810000" cy="249749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000" dirty="0"/>
              <a:t>People-Oriented</a:t>
            </a:r>
          </a:p>
          <a:p>
            <a:pPr lvl="1"/>
            <a:r>
              <a:rPr lang="en-US" altLang="en-US" sz="1800" dirty="0"/>
              <a:t>Warm and supportive toward team members</a:t>
            </a:r>
          </a:p>
          <a:p>
            <a:pPr lvl="1"/>
            <a:r>
              <a:rPr lang="en-US" altLang="en-US" sz="1800" dirty="0"/>
              <a:t>Develop team rapport</a:t>
            </a:r>
          </a:p>
          <a:p>
            <a:pPr lvl="1"/>
            <a:r>
              <a:rPr lang="en-US" altLang="en-US" sz="1800" dirty="0"/>
              <a:t>Respect followers’ feelings</a:t>
            </a:r>
          </a:p>
          <a:p>
            <a:pPr lvl="1"/>
            <a:r>
              <a:rPr lang="en-US" altLang="en-US" sz="1800" dirty="0"/>
              <a:t>Sensitive to followers’ needs</a:t>
            </a:r>
          </a:p>
          <a:p>
            <a:pPr lvl="1"/>
            <a:r>
              <a:rPr lang="en-US" altLang="en-US" sz="1800" dirty="0"/>
              <a:t>Show trust in followers </a:t>
            </a:r>
          </a:p>
          <a:p>
            <a:pPr lvl="1"/>
            <a:endParaRPr lang="en-US" altLang="en-US" sz="20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76469" y="4495799"/>
            <a:ext cx="7772400" cy="533400"/>
          </a:xfrm>
          <a:prstGeom prst="rect">
            <a:avLst/>
          </a:prstGeom>
          <a:noFill/>
          <a:ln>
            <a:noFill/>
          </a:ln>
          <a:effectLst>
            <a:outerShdw blurRad="12700" dist="12699" dir="10200039" algn="ctr" rotWithShape="0">
              <a:srgbClr val="FFFFFF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Wingdings" panose="05000000000000000000" pitchFamily="2" charset="2"/>
              <a:buChar char="s"/>
              <a:defRPr sz="28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s"/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s"/>
              <a:defRPr>
                <a:solidFill>
                  <a:schemeClr val="tx1"/>
                </a:solidFill>
                <a:latin typeface="Trebuchet MS" panose="020B0603020202020204" pitchFamily="34" charset="0"/>
                <a:ea typeface="ヒラギノ角ゴ Pro W3" charset="-128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200" dirty="0"/>
              <a:t>Successful team needs both styles of leadership</a:t>
            </a:r>
          </a:p>
        </p:txBody>
      </p:sp>
    </p:spTree>
    <p:extLst>
      <p:ext uri="{BB962C8B-B14F-4D97-AF65-F5344CB8AC3E}">
        <p14:creationId xmlns:p14="http://schemas.microsoft.com/office/powerpoint/2010/main" val="15541375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Team Grading and Reports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66604"/>
            <a:ext cx="7772400" cy="352263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Purpose accomplished?</a:t>
            </a:r>
          </a:p>
          <a:p>
            <a:r>
              <a:rPr lang="en-US" altLang="en-US" sz="2400" dirty="0"/>
              <a:t>Results high or low quality?  Why?</a:t>
            </a:r>
          </a:p>
          <a:p>
            <a:r>
              <a:rPr lang="en-US" altLang="en-US" sz="2400" dirty="0"/>
              <a:t>Team grow through all stages?  Detours?</a:t>
            </a:r>
          </a:p>
          <a:p>
            <a:r>
              <a:rPr lang="en-US" altLang="en-US" sz="2400" dirty="0"/>
              <a:t>Reflect on personality</a:t>
            </a:r>
          </a:p>
          <a:p>
            <a:r>
              <a:rPr lang="en-US" altLang="en-US" sz="2400" dirty="0"/>
              <a:t>Evaluate members on report card</a:t>
            </a:r>
          </a:p>
          <a:p>
            <a:pPr lvl="1"/>
            <a:r>
              <a:rPr lang="en-US" altLang="en-US" sz="2000" dirty="0"/>
              <a:t>Example Next slide</a:t>
            </a:r>
          </a:p>
          <a:p>
            <a:r>
              <a:rPr lang="en-US" altLang="en-US" sz="2400" dirty="0"/>
              <a:t>Evaluate team leaders.  Effective?</a:t>
            </a:r>
          </a:p>
          <a:p>
            <a:r>
              <a:rPr lang="en-US" altLang="en-US" sz="2400" dirty="0"/>
              <a:t>Honestly evaluate your contribution</a:t>
            </a:r>
          </a:p>
        </p:txBody>
      </p:sp>
    </p:spTree>
    <p:extLst>
      <p:ext uri="{BB962C8B-B14F-4D97-AF65-F5344CB8AC3E}">
        <p14:creationId xmlns:p14="http://schemas.microsoft.com/office/powerpoint/2010/main" val="14973875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653146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Team Member Report Card</a:t>
            </a:r>
          </a:p>
        </p:txBody>
      </p:sp>
      <p:graphicFrame>
        <p:nvGraphicFramePr>
          <p:cNvPr id="4" name="Group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1055918"/>
              </p:ext>
            </p:extLst>
          </p:nvPr>
        </p:nvGraphicFramePr>
        <p:xfrm>
          <a:off x="1418252" y="1478570"/>
          <a:ext cx="6699380" cy="3547179"/>
        </p:xfrm>
        <a:graphic>
          <a:graphicData uri="http://schemas.openxmlformats.org/drawingml/2006/table">
            <a:tbl>
              <a:tblPr/>
              <a:tblGrid>
                <a:gridCol w="1674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4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4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ヒラギノ角ゴ Pro W3" charset="-128"/>
                        </a:rPr>
                        <a:t>Criteria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Team Member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Name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Name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Name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6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Attendance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4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Responsible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1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Abilities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8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Creative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1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ヒラギノ角ゴ Pro W3" charset="-128"/>
                        </a:rPr>
                        <a:t>Average Grade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ヒラギノ角ゴ Pro W3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ヒラギノ角ゴ Pro W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4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More Than Just One Part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505407" y="1309396"/>
            <a:ext cx="4999653" cy="3374571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Modern design problems involve individual parts AND subsystems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Mechanical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Electrical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Controls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Thermal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Many Others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Each requires specialists acting in teams</a:t>
            </a:r>
          </a:p>
        </p:txBody>
      </p:sp>
      <p:pic>
        <p:nvPicPr>
          <p:cNvPr id="4" name="Picture 5" descr="KSC-82PC-010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5060" y="1810138"/>
            <a:ext cx="2836507" cy="22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523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Engineer Design Factors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2669" y="1387146"/>
            <a:ext cx="3810000" cy="3617168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Initial Price</a:t>
            </a:r>
          </a:p>
          <a:p>
            <a:r>
              <a:rPr lang="en-US" altLang="en-US" sz="2400" dirty="0"/>
              <a:t>Life Cycle Costs</a:t>
            </a:r>
          </a:p>
          <a:p>
            <a:r>
              <a:rPr lang="en-US" altLang="en-US" sz="2400" dirty="0"/>
              <a:t>Performance</a:t>
            </a:r>
          </a:p>
          <a:p>
            <a:r>
              <a:rPr lang="en-US" altLang="en-US" sz="2400" dirty="0"/>
              <a:t>Aesthetics</a:t>
            </a:r>
          </a:p>
          <a:p>
            <a:r>
              <a:rPr lang="en-US" altLang="en-US" sz="2400" dirty="0"/>
              <a:t>Overall Quality</a:t>
            </a:r>
          </a:p>
          <a:p>
            <a:r>
              <a:rPr lang="en-US" altLang="en-US" sz="2400" dirty="0"/>
              <a:t>Ergonomics</a:t>
            </a:r>
          </a:p>
          <a:p>
            <a:r>
              <a:rPr lang="en-US" altLang="en-US" sz="2400" dirty="0"/>
              <a:t>Reliability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62669" y="1478570"/>
            <a:ext cx="3810000" cy="313075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sz="2400" dirty="0"/>
              <a:t>Maintainability</a:t>
            </a:r>
          </a:p>
          <a:p>
            <a:r>
              <a:rPr lang="en-US" altLang="en-US" sz="2400" dirty="0"/>
              <a:t>Manufacturability</a:t>
            </a:r>
          </a:p>
          <a:p>
            <a:r>
              <a:rPr lang="en-US" altLang="en-US" sz="2400" dirty="0"/>
              <a:t>Environmental Factors</a:t>
            </a:r>
          </a:p>
          <a:p>
            <a:r>
              <a:rPr lang="en-US" altLang="en-US" sz="2400" dirty="0"/>
              <a:t>Safety</a:t>
            </a:r>
          </a:p>
          <a:p>
            <a:r>
              <a:rPr lang="en-US" altLang="en-US" sz="2400" dirty="0"/>
              <a:t>Liability</a:t>
            </a:r>
          </a:p>
          <a:p>
            <a:r>
              <a:rPr lang="en-US" altLang="en-US" sz="2400" dirty="0"/>
              <a:t>World Market Acceptance</a:t>
            </a:r>
          </a:p>
        </p:txBody>
      </p:sp>
    </p:spTree>
    <p:extLst>
      <p:ext uri="{BB962C8B-B14F-4D97-AF65-F5344CB8AC3E}">
        <p14:creationId xmlns:p14="http://schemas.microsoft.com/office/powerpoint/2010/main" val="3971283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Engineers are Doers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478570"/>
            <a:ext cx="7459825" cy="216159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altLang="en-US" dirty="0"/>
              <a:t>Involves solving difficult problems</a:t>
            </a:r>
          </a:p>
          <a:p>
            <a:r>
              <a:rPr lang="en-US" altLang="en-US" dirty="0"/>
              <a:t>Finding technical solutions while considering numerous constraints</a:t>
            </a:r>
          </a:p>
          <a:p>
            <a:r>
              <a:rPr lang="en-US" altLang="en-US" dirty="0"/>
              <a:t>Make things happen</a:t>
            </a:r>
          </a:p>
        </p:txBody>
      </p:sp>
    </p:spTree>
    <p:extLst>
      <p:ext uri="{BB962C8B-B14F-4D97-AF65-F5344CB8AC3E}">
        <p14:creationId xmlns:p14="http://schemas.microsoft.com/office/powerpoint/2010/main" val="2995194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International Factor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98715" y="1403924"/>
            <a:ext cx="5204926" cy="2981463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 sz="2400" dirty="0"/>
              <a:t>Many corporations are international in scope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Requires communication and sharing data electronically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Teams may never physically meet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At any point in a 24-hour period in any part of the world, an engineer may be working on the product</a:t>
            </a:r>
          </a:p>
        </p:txBody>
      </p:sp>
      <p:pic>
        <p:nvPicPr>
          <p:cNvPr id="4" name="Picture 5" descr="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3641" y="1935741"/>
            <a:ext cx="2950508" cy="191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65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613" y="709129"/>
            <a:ext cx="8752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Need for Speed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76469" y="1346718"/>
            <a:ext cx="7772400" cy="3449217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altLang="en-US"/>
              <a:t>Concurrent engineering achieves better designs and brings the product to market more quickly</a:t>
            </a:r>
          </a:p>
          <a:p>
            <a:pPr>
              <a:lnSpc>
                <a:spcPct val="90000"/>
              </a:lnSpc>
            </a:pPr>
            <a:r>
              <a:rPr lang="en-US" altLang="en-US"/>
              <a:t>Time to Market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Total time needed to plan, prototype, and procure materials and to create marketing strategies, devise tooling, begin production and bring new product to the market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25645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AD4B2C3-EC42-4A80-ADA0-EF113F281DF4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Concurrent_Engineering_and_Teamwork_v17"/>
  <p:tag name="ISPRING_RESOURCE_PATHS_HASH_PRESENTER" val="a393ef87b8725fb8e734192d40c7f7e296a217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3EA6882A-1544-4D5F-B905-A7EE7856EE02}"/>
</file>

<file path=customXml/itemProps2.xml><?xml version="1.0" encoding="utf-8"?>
<ds:datastoreItem xmlns:ds="http://schemas.openxmlformats.org/officeDocument/2006/customXml" ds:itemID="{D0844E13-A315-4DAA-BDD2-61377DE54650}"/>
</file>

<file path=customXml/itemProps3.xml><?xml version="1.0" encoding="utf-8"?>
<ds:datastoreItem xmlns:ds="http://schemas.openxmlformats.org/officeDocument/2006/customXml" ds:itemID="{8E6B31E5-982B-4704-A415-2234F891F713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1404</Words>
  <Application>Microsoft Office PowerPoint</Application>
  <PresentationFormat>On-screen Show (16:9)</PresentationFormat>
  <Paragraphs>328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Arial</vt:lpstr>
      <vt:lpstr>Arial Narrow</vt:lpstr>
      <vt:lpstr>Calibri</vt:lpstr>
      <vt:lpstr>Trebuchet MS</vt:lpstr>
      <vt:lpstr>Tw Cen MT</vt:lpstr>
      <vt:lpstr>Wingdings</vt:lpstr>
      <vt:lpstr>Wingdings 2</vt:lpstr>
      <vt:lpstr>ヒラギノ角ゴ Pro W3</vt:lpstr>
      <vt:lpstr>MS_Yellow</vt:lpstr>
      <vt:lpstr>Concurrent engineering and teamwork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Concurrent_Engineering_and_Teamwork_v17</dc:title>
  <dc:subject/>
  <dc:creator/>
  <cp:keywords/>
  <dc:description/>
  <cp:lastModifiedBy/>
  <cp:revision>1</cp:revision>
  <dcterms:created xsi:type="dcterms:W3CDTF">2016-01-05T02:38:42Z</dcterms:created>
  <dcterms:modified xsi:type="dcterms:W3CDTF">2016-11-14T21:06:03Z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