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custDataLst>
    <p:tags r:id="rId8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000079"/>
    <a:srgbClr val="673276"/>
    <a:srgbClr val="7452CA"/>
    <a:srgbClr val="0C1930"/>
    <a:srgbClr val="CA6727"/>
    <a:srgbClr val="F47D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7" autoAdjust="0"/>
    <p:restoredTop sz="97293" autoAdjust="0"/>
  </p:normalViewPr>
  <p:slideViewPr>
    <p:cSldViewPr snapToGrid="0" showGuides="1">
      <p:cViewPr varScale="1">
        <p:scale>
          <a:sx n="209" d="100"/>
          <a:sy n="209" d="100"/>
        </p:scale>
        <p:origin x="336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333500" y="834146"/>
            <a:ext cx="6477000" cy="1356604"/>
          </a:xfrm>
          <a:prstGeom prst="rect">
            <a:avLst/>
          </a:prstGeom>
        </p:spPr>
        <p:txBody>
          <a:bodyPr rtlCol="0" anchor="b"/>
          <a:lstStyle>
            <a:lvl1pPr>
              <a:defRPr cap="all" baseline="0"/>
            </a:lvl1pPr>
            <a:extLst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52400" y="50453"/>
            <a:ext cx="41148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0" kern="1300" spc="3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TE </a:t>
            </a:r>
            <a:r>
              <a:rPr lang="en-US" sz="3000" b="0" kern="1300" spc="300" baseline="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STEM ACADEMY</a:t>
            </a:r>
            <a:endParaRPr lang="en-US" sz="3000" b="0" kern="1300" spc="300" baseline="30000" dirty="0">
              <a:solidFill>
                <a:schemeClr val="bg1"/>
              </a:solidFill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6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18" name="Picture 17" descr="stem-branding blue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50453"/>
            <a:ext cx="41148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0" kern="1300" spc="3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TE </a:t>
            </a:r>
            <a:r>
              <a:rPr lang="en-US" sz="3000" b="0" kern="1300" spc="300" baseline="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STEM ACADEMY</a:t>
            </a:r>
            <a:endParaRPr lang="en-US" sz="3000" b="0" kern="1300" spc="300" baseline="30000" dirty="0">
              <a:solidFill>
                <a:schemeClr val="bg1"/>
              </a:solidFill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2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15" name="Picture 14" descr="stem-branding blue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arallelogram 1"/>
          <p:cNvSpPr/>
          <p:nvPr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Parallelogram 1"/>
          <p:cNvSpPr/>
          <p:nvPr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rallelogram 1"/>
          <p:cNvSpPr/>
          <p:nvPr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lelogram 1"/>
          <p:cNvSpPr/>
          <p:nvPr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Parallelogram 1"/>
          <p:cNvSpPr/>
          <p:nvPr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1" name="Picture 10" descr="stem-branding blue.jp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  <p:sp>
        <p:nvSpPr>
          <p:cNvPr id="13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rtl="0" eaLnBrk="1" latinLnBrk="0" hangingPunct="1">
        <a:spcBef>
          <a:spcPct val="0"/>
        </a:spcBef>
        <a:buNone/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  <p:extLst mod="1">
    <p:ext uri="{27BBF7A9-308A-43DC-89C8-2F10F3537804}">
      <p15:sldGuideLst xmlns:p15="http://schemas.microsoft.com/office/powerpoint/2012/main">
        <p15:guide id="1" orient="horz" pos="3108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90" y="2065786"/>
            <a:ext cx="6477000" cy="1356604"/>
          </a:xfrm>
        </p:spPr>
        <p:txBody>
          <a:bodyPr/>
          <a:lstStyle/>
          <a:p>
            <a:pPr algn="ctr"/>
            <a:r>
              <a:rPr lang="en-US" dirty="0"/>
              <a:t>Desert survival scenario</a:t>
            </a:r>
          </a:p>
        </p:txBody>
      </p:sp>
    </p:spTree>
    <p:extLst>
      <p:ext uri="{BB962C8B-B14F-4D97-AF65-F5344CB8AC3E}">
        <p14:creationId xmlns:p14="http://schemas.microsoft.com/office/powerpoint/2010/main" val="3662697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951" y="709126"/>
            <a:ext cx="84162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Decision Making Methods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54563" y="1478567"/>
            <a:ext cx="8229600" cy="3394472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sz="2400"/>
              <a:t>Dictatorship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One member dominates, no creativity, participation, communication or open-minds. </a:t>
            </a:r>
          </a:p>
          <a:p>
            <a:pPr>
              <a:lnSpc>
                <a:spcPct val="90000"/>
              </a:lnSpc>
            </a:pPr>
            <a:r>
              <a:rPr lang="en-US" sz="2400"/>
              <a:t>Majority Rule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 vote is made and the majority wins.  Communication is key, but does not help with creativity or open-minds</a:t>
            </a:r>
          </a:p>
          <a:p>
            <a:pPr>
              <a:lnSpc>
                <a:spcPct val="90000"/>
              </a:lnSpc>
            </a:pPr>
            <a:r>
              <a:rPr lang="en-US" sz="2400"/>
              <a:t>Consensus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Not a unanimous decision, requires participation, communication, creativity and open-minds.  All member approve decision made, no one opposes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69025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951" y="709126"/>
            <a:ext cx="84162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Directions for Activity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54563" y="1478567"/>
            <a:ext cx="8546841" cy="3394472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sz="2800" dirty="0"/>
              <a:t>You will be shown a scenario and given a list of items.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Individually rank the items 1 – 13 (15 min)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1 the most important, 13 the least important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Random groups will be selected and create a new item ranked list (15 min)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Individual and group scores will be compared to the Expert</a:t>
            </a:r>
            <a:r>
              <a:rPr lang="ja-JP" altLang="en-US" sz="2800" dirty="0">
                <a:latin typeface="Arial"/>
              </a:rPr>
              <a:t>’</a:t>
            </a:r>
            <a:r>
              <a:rPr lang="en-US" sz="2800" dirty="0"/>
              <a:t>s choices</a:t>
            </a:r>
          </a:p>
        </p:txBody>
      </p:sp>
    </p:spTree>
    <p:extLst>
      <p:ext uri="{BB962C8B-B14F-4D97-AF65-F5344CB8AC3E}">
        <p14:creationId xmlns:p14="http://schemas.microsoft.com/office/powerpoint/2010/main" val="534666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951" y="709126"/>
            <a:ext cx="84162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Scenario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54563" y="1312118"/>
            <a:ext cx="8229600" cy="3394472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sz="2400"/>
              <a:t>You are on a plane that has crashed landed in the Sonora Desert (Southwest U.S.) about 10 AM</a:t>
            </a:r>
          </a:p>
          <a:p>
            <a:r>
              <a:rPr lang="en-US" sz="2400"/>
              <a:t>The plane has burned up with the pilots, the airframe remains.</a:t>
            </a:r>
          </a:p>
          <a:p>
            <a:r>
              <a:rPr lang="en-US" sz="2400"/>
              <a:t>No one in your party is injured.</a:t>
            </a:r>
          </a:p>
          <a:p>
            <a:r>
              <a:rPr lang="en-US" sz="2400"/>
              <a:t>No SOS was made before the crash, however you were told of a mining camp 70 miles away and your plane was 65 miles off the planned course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32940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951" y="709126"/>
            <a:ext cx="84162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Scenario Continued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6490" y="1478567"/>
            <a:ext cx="8229600" cy="3394472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sz="2000" dirty="0"/>
              <a:t>The area is flat with a few barrel and saguaro cacti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The latest weather report stated air temperatures near 100 F and land temperatures nearing 130 F.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Everyone is wearing lightweight clothing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Short sleeved shirts, pants, socks, street shoes, and a handkerchief in the pocket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Thirteen items were saved before the fire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Assumptions: You and your teammates are the survivors, the team must stay together, and all fifteen items are in good condition</a:t>
            </a:r>
          </a:p>
        </p:txBody>
      </p:sp>
    </p:spTree>
    <p:extLst>
      <p:ext uri="{BB962C8B-B14F-4D97-AF65-F5344CB8AC3E}">
        <p14:creationId xmlns:p14="http://schemas.microsoft.com/office/powerpoint/2010/main" val="2151160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951" y="709126"/>
            <a:ext cx="84162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The Thirteen Items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99680" y="1478567"/>
            <a:ext cx="3810000" cy="308610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lnSpc>
                <a:spcPct val="90000"/>
              </a:lnSpc>
              <a:buFont typeface="Wingdings"/>
              <a:buNone/>
            </a:pPr>
            <a:r>
              <a:rPr lang="en-US" sz="2000" dirty="0"/>
              <a:t>Flashlight (4 Battery Size)</a:t>
            </a:r>
          </a:p>
          <a:p>
            <a:pPr marL="0" indent="0">
              <a:lnSpc>
                <a:spcPct val="90000"/>
              </a:lnSpc>
              <a:buFont typeface="Wingdings"/>
              <a:buNone/>
            </a:pPr>
            <a:r>
              <a:rPr lang="en-US" sz="2000" dirty="0"/>
              <a:t>Jackknife</a:t>
            </a:r>
          </a:p>
          <a:p>
            <a:pPr marL="0" indent="0">
              <a:lnSpc>
                <a:spcPct val="90000"/>
              </a:lnSpc>
              <a:buFont typeface="Wingdings"/>
              <a:buNone/>
            </a:pPr>
            <a:r>
              <a:rPr lang="en-US" sz="2000" dirty="0"/>
              <a:t>Sectional air map of the area</a:t>
            </a:r>
          </a:p>
          <a:p>
            <a:pPr marL="0" indent="0">
              <a:lnSpc>
                <a:spcPct val="90000"/>
              </a:lnSpc>
              <a:buFont typeface="Wingdings"/>
              <a:buNone/>
            </a:pPr>
            <a:r>
              <a:rPr lang="en-US" sz="2000" dirty="0"/>
              <a:t>Large Plastic Raincoat</a:t>
            </a:r>
          </a:p>
          <a:p>
            <a:pPr marL="0" indent="0">
              <a:lnSpc>
                <a:spcPct val="90000"/>
              </a:lnSpc>
              <a:buFont typeface="Wingdings"/>
              <a:buNone/>
            </a:pPr>
            <a:r>
              <a:rPr lang="en-US" sz="2000" dirty="0"/>
              <a:t>Magnetic compass</a:t>
            </a:r>
          </a:p>
          <a:p>
            <a:pPr marL="0" indent="0">
              <a:lnSpc>
                <a:spcPct val="90000"/>
              </a:lnSpc>
              <a:buFont typeface="Wingdings"/>
              <a:buNone/>
            </a:pPr>
            <a:r>
              <a:rPr lang="en-US" sz="2000" dirty="0"/>
              <a:t>Compress kit with gauze</a:t>
            </a:r>
          </a:p>
          <a:p>
            <a:pPr marL="0" indent="0">
              <a:lnSpc>
                <a:spcPct val="90000"/>
              </a:lnSpc>
              <a:buFont typeface="Wingdings"/>
              <a:buNone/>
            </a:pPr>
            <a:r>
              <a:rPr lang="en-US" sz="2000" dirty="0"/>
              <a:t>One topcoat per person</a:t>
            </a:r>
          </a:p>
          <a:p>
            <a:pPr marL="0" indent="0">
              <a:lnSpc>
                <a:spcPct val="90000"/>
              </a:lnSpc>
              <a:buFont typeface="Wingdings"/>
              <a:buNone/>
            </a:pPr>
            <a:r>
              <a:rPr lang="en-US" sz="2000" dirty="0"/>
              <a:t>Cosmetic Mirror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774163" y="1478567"/>
            <a:ext cx="38100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/>
              <a:t>Parachute (Red &amp; White)</a:t>
            </a:r>
          </a:p>
          <a:p>
            <a:pPr>
              <a:spcBef>
                <a:spcPct val="20000"/>
              </a:spcBef>
            </a:pPr>
            <a:r>
              <a:rPr lang="en-US" sz="2000" dirty="0"/>
              <a:t>Bottle of 1,000 Salt Tablets</a:t>
            </a:r>
          </a:p>
          <a:p>
            <a:pPr>
              <a:spcBef>
                <a:spcPct val="20000"/>
              </a:spcBef>
            </a:pPr>
            <a:r>
              <a:rPr lang="en-US" sz="2000" dirty="0"/>
              <a:t>One Quart of Water per person</a:t>
            </a:r>
          </a:p>
          <a:p>
            <a:pPr>
              <a:spcBef>
                <a:spcPct val="20000"/>
              </a:spcBef>
            </a:pPr>
            <a:r>
              <a:rPr lang="en-US" sz="2000" dirty="0"/>
              <a:t>Book: </a:t>
            </a:r>
            <a:r>
              <a:rPr lang="en-US" sz="2000" i="1" dirty="0"/>
              <a:t>Edible Animals of the Desert</a:t>
            </a:r>
            <a:endParaRPr lang="en-US" sz="2000" dirty="0"/>
          </a:p>
          <a:p>
            <a:pPr>
              <a:spcBef>
                <a:spcPct val="20000"/>
              </a:spcBef>
            </a:pPr>
            <a:r>
              <a:rPr lang="en-US" sz="2000" dirty="0"/>
              <a:t>One pair sunglasses per person</a:t>
            </a:r>
          </a:p>
        </p:txBody>
      </p:sp>
    </p:spTree>
    <p:extLst>
      <p:ext uri="{BB962C8B-B14F-4D97-AF65-F5344CB8AC3E}">
        <p14:creationId xmlns:p14="http://schemas.microsoft.com/office/powerpoint/2010/main" val="23000361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e50e59389522c436e46f722c18d52f973bb7ca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S_Yellow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_Yellow" id="{D98D778E-803A-4925-962B-C919C08277D0}" vid="{D2E614B3-B53F-4F1F-84A7-4A6B5F10BE6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527443B7F650468EB70DBA5F662911" ma:contentTypeVersion="19" ma:contentTypeDescription="Create a new document." ma:contentTypeScope="" ma:versionID="20d560753c32449d56560481d1f39525">
  <xsd:schema xmlns:xsd="http://www.w3.org/2001/XMLSchema" xmlns:xs="http://www.w3.org/2001/XMLSchema" xmlns:p="http://schemas.microsoft.com/office/2006/metadata/properties" xmlns:ns2="5796801b-3a89-4506-aaa3-b2b080dc6fff" xmlns:ns3="352a001b-fdfe-49a0-8a03-de813b89e960" targetNamespace="http://schemas.microsoft.com/office/2006/metadata/properties" ma:root="true" ma:fieldsID="a8e68f3222a5a5f759252af3be706dfd" ns2:_="" ns3:_="">
    <xsd:import namespace="5796801b-3a89-4506-aaa3-b2b080dc6fff"/>
    <xsd:import namespace="352a001b-fdfe-49a0-8a03-de813b89e9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Dateuploadedtocours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6801b-3a89-4506-aaa3-b2b080dc6f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9b8d16d-ae89-43c7-a374-a853dcb022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uploadedtocourse" ma:index="25" nillable="true" ma:displayName="Date uploaded to course" ma:format="Dropdown" ma:internalName="Dateuploadedtocourse">
      <xsd:simpleType>
        <xsd:restriction base="dms:Text">
          <xsd:maxLength value="255"/>
        </xsd:restriction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2a001b-fdfe-49a0-8a03-de813b89e96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a98a70c-eb8b-4cde-922a-1396e9e365c9}" ma:internalName="TaxCatchAll" ma:showField="CatchAllData" ma:web="352a001b-fdfe-49a0-8a03-de813b89e9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796801b-3a89-4506-aaa3-b2b080dc6fff">
      <Terms xmlns="http://schemas.microsoft.com/office/infopath/2007/PartnerControls"/>
    </lcf76f155ced4ddcb4097134ff3c332f>
    <TaxCatchAll xmlns="352a001b-fdfe-49a0-8a03-de813b89e960" xsi:nil="true"/>
    <Dateuploadedtocourse xmlns="5796801b-3a89-4506-aaa3-b2b080dc6fff" xsi:nil="true"/>
  </documentManagement>
</p:properties>
</file>

<file path=customXml/itemProps1.xml><?xml version="1.0" encoding="utf-8"?>
<ds:datastoreItem xmlns:ds="http://schemas.openxmlformats.org/officeDocument/2006/customXml" ds:itemID="{9FA51926-38ED-4B56-A6D9-4947524FC05F}"/>
</file>

<file path=customXml/itemProps2.xml><?xml version="1.0" encoding="utf-8"?>
<ds:datastoreItem xmlns:ds="http://schemas.openxmlformats.org/officeDocument/2006/customXml" ds:itemID="{1A2FF8D0-C0B5-4504-8095-8794E05E0093}"/>
</file>

<file path=customXml/itemProps3.xml><?xml version="1.0" encoding="utf-8"?>
<ds:datastoreItem xmlns:ds="http://schemas.openxmlformats.org/officeDocument/2006/customXml" ds:itemID="{1B03A306-B496-41B4-A7A8-19D8F8D6C47B}"/>
</file>

<file path=docProps/app.xml><?xml version="1.0" encoding="utf-8"?>
<Properties xmlns="http://schemas.openxmlformats.org/officeDocument/2006/extended-properties" xmlns:vt="http://schemas.openxmlformats.org/officeDocument/2006/docPropsVTypes">
  <Template>MS_Yellow</Template>
  <TotalTime>0</TotalTime>
  <Words>346</Words>
  <Application>Microsoft Office PowerPoint</Application>
  <PresentationFormat>On-screen Show (16:9)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Narrow</vt:lpstr>
      <vt:lpstr>HGPｺﾞｼｯｸE</vt:lpstr>
      <vt:lpstr>Tw Cen MT</vt:lpstr>
      <vt:lpstr>Wingdings</vt:lpstr>
      <vt:lpstr>Wingdings 2</vt:lpstr>
      <vt:lpstr>MS_Yellow</vt:lpstr>
      <vt:lpstr>Desert survival scenario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2016-01-05T02:38:42Z</dcterms:created>
  <dcterms:modified xsi:type="dcterms:W3CDTF">2016-06-11T21:56:44Z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0x0101006F527443B7F650468EB70DBA5F662911</vt:lpwstr>
  </property>
</Properties>
</file>