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474" r:id="rId2"/>
    <p:sldId id="492" r:id="rId3"/>
    <p:sldId id="493" r:id="rId4"/>
    <p:sldId id="494" r:id="rId5"/>
    <p:sldId id="496" r:id="rId6"/>
    <p:sldId id="497" r:id="rId7"/>
    <p:sldId id="498" r:id="rId8"/>
    <p:sldId id="499" r:id="rId9"/>
    <p:sldId id="500" r:id="rId10"/>
    <p:sldId id="502" r:id="rId11"/>
    <p:sldId id="503" r:id="rId12"/>
    <p:sldId id="504" r:id="rId13"/>
    <p:sldId id="505" r:id="rId14"/>
    <p:sldId id="506" r:id="rId15"/>
    <p:sldId id="507" r:id="rId16"/>
    <p:sldId id="508" r:id="rId17"/>
    <p:sldId id="509" r:id="rId18"/>
  </p:sldIdLst>
  <p:sldSz cx="9144000" cy="5143500" type="screen16x9"/>
  <p:notesSz cx="6858000" cy="9144000"/>
  <p:custDataLst>
    <p:tags r:id="rId20"/>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D5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0" autoAdjust="0"/>
    <p:restoredTop sz="95363" autoAdjust="0"/>
  </p:normalViewPr>
  <p:slideViewPr>
    <p:cSldViewPr snapToGrid="0">
      <p:cViewPr varScale="1">
        <p:scale>
          <a:sx n="205" d="100"/>
          <a:sy n="205" d="100"/>
        </p:scale>
        <p:origin x="456" y="186"/>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A8ADFD5B-A66C-449C-B6E8-FB716D07777D}" type="datetimeFigureOut">
              <a:rPr lang="en-US" smtClean="0"/>
              <a:pPr/>
              <a:t>6/11/2016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CA5D3BF3-D352-46FC-8343-31F56E6730EA}" type="slidenum">
              <a:rPr lang="en-US" smtClean="0"/>
              <a:pPr/>
              <a:t>‹#›</a:t>
            </a:fld>
            <a:endParaRPr lang="en-US"/>
          </a:p>
        </p:txBody>
      </p:sp>
    </p:spTree>
    <p:extLst>
      <p:ext uri="{BB962C8B-B14F-4D97-AF65-F5344CB8AC3E}">
        <p14:creationId xmlns:p14="http://schemas.microsoft.com/office/powerpoint/2010/main" val="1145942758"/>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p:cNvSpPr>
            <a:spLocks noGrp="1"/>
          </p:cNvSpPr>
          <p:nvPr>
            <p:ph type="title"/>
          </p:nvPr>
        </p:nvSpPr>
        <p:spPr>
          <a:xfrm>
            <a:off x="2362200" y="2343150"/>
            <a:ext cx="6477000" cy="2038350"/>
          </a:xfrm>
          <a:prstGeom prst="rect">
            <a:avLst/>
          </a:prstGeom>
        </p:spPr>
        <p:txBody>
          <a:bodyPr rtlCol="0" anchor="b"/>
          <a:lstStyle>
            <a:lvl1pPr>
              <a:defRPr cap="all" baseline="0"/>
            </a:lvl1pPr>
            <a:extLst/>
          </a:lstStyle>
          <a:p>
            <a:r>
              <a:rPr lang="en-US" dirty="0"/>
              <a:t>Click to edit Master title style</a:t>
            </a:r>
          </a:p>
        </p:txBody>
      </p:sp>
      <p:sp>
        <p:nvSpPr>
          <p:cNvPr id="21" name="Parallelogram 5"/>
          <p:cNvSpPr/>
          <p:nvPr userDrawn="1"/>
        </p:nvSpPr>
        <p:spPr>
          <a:xfrm>
            <a:off x="0" y="0"/>
            <a:ext cx="5475061" cy="790575"/>
          </a:xfrm>
          <a:custGeom>
            <a:avLst/>
            <a:gdLst>
              <a:gd name="connsiteX0" fmla="*/ 0 w 6632652"/>
              <a:gd name="connsiteY0" fmla="*/ 914400 h 914400"/>
              <a:gd name="connsiteX1" fmla="*/ 266703 w 6632652"/>
              <a:gd name="connsiteY1" fmla="*/ 0 h 914400"/>
              <a:gd name="connsiteX2" fmla="*/ 6632652 w 6632652"/>
              <a:gd name="connsiteY2" fmla="*/ 0 h 914400"/>
              <a:gd name="connsiteX3" fmla="*/ 6365949 w 6632652"/>
              <a:gd name="connsiteY3" fmla="*/ 914400 h 914400"/>
              <a:gd name="connsiteX4" fmla="*/ 0 w 6632652"/>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7223196 w 7489899"/>
              <a:gd name="connsiteY3" fmla="*/ 914400 h 914400"/>
              <a:gd name="connsiteX4" fmla="*/ 857247 w 7489899"/>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5470596 w 7489899"/>
              <a:gd name="connsiteY3" fmla="*/ 914400 h 914400"/>
              <a:gd name="connsiteX4" fmla="*/ 857247 w 7489899"/>
              <a:gd name="connsiteY4" fmla="*/ 914400 h 914400"/>
              <a:gd name="connsiteX0" fmla="*/ 857247 w 5499174"/>
              <a:gd name="connsiteY0" fmla="*/ 838200 h 838200"/>
              <a:gd name="connsiteX1" fmla="*/ 0 w 5499174"/>
              <a:gd name="connsiteY1" fmla="*/ 47625 h 838200"/>
              <a:gd name="connsiteX2" fmla="*/ 5499174 w 5499174"/>
              <a:gd name="connsiteY2" fmla="*/ 0 h 838200"/>
              <a:gd name="connsiteX3" fmla="*/ 5470596 w 5499174"/>
              <a:gd name="connsiteY3" fmla="*/ 838200 h 838200"/>
              <a:gd name="connsiteX4" fmla="*/ 857247 w 5499174"/>
              <a:gd name="connsiteY4" fmla="*/ 838200 h 838200"/>
              <a:gd name="connsiteX0" fmla="*/ 923922 w 5565849"/>
              <a:gd name="connsiteY0" fmla="*/ 838200 h 838200"/>
              <a:gd name="connsiteX1" fmla="*/ 0 w 5565849"/>
              <a:gd name="connsiteY1" fmla="*/ 0 h 838200"/>
              <a:gd name="connsiteX2" fmla="*/ 5565849 w 5565849"/>
              <a:gd name="connsiteY2" fmla="*/ 0 h 838200"/>
              <a:gd name="connsiteX3" fmla="*/ 5537271 w 5565849"/>
              <a:gd name="connsiteY3" fmla="*/ 838200 h 838200"/>
              <a:gd name="connsiteX4" fmla="*/ 923922 w 5565849"/>
              <a:gd name="connsiteY4" fmla="*/ 838200 h 838200"/>
              <a:gd name="connsiteX0" fmla="*/ 0 w 5575988"/>
              <a:gd name="connsiteY0" fmla="*/ 838200 h 838200"/>
              <a:gd name="connsiteX1" fmla="*/ 10139 w 5575988"/>
              <a:gd name="connsiteY1" fmla="*/ 0 h 838200"/>
              <a:gd name="connsiteX2" fmla="*/ 5575988 w 5575988"/>
              <a:gd name="connsiteY2" fmla="*/ 0 h 838200"/>
              <a:gd name="connsiteX3" fmla="*/ 5547410 w 5575988"/>
              <a:gd name="connsiteY3" fmla="*/ 838200 h 838200"/>
              <a:gd name="connsiteX4" fmla="*/ 0 w 5575988"/>
              <a:gd name="connsiteY4" fmla="*/ 838200 h 838200"/>
              <a:gd name="connsiteX0" fmla="*/ 0 w 6500731"/>
              <a:gd name="connsiteY0" fmla="*/ 838200 h 838200"/>
              <a:gd name="connsiteX1" fmla="*/ 10139 w 6500731"/>
              <a:gd name="connsiteY1" fmla="*/ 0 h 838200"/>
              <a:gd name="connsiteX2" fmla="*/ 5575988 w 6500731"/>
              <a:gd name="connsiteY2" fmla="*/ 0 h 838200"/>
              <a:gd name="connsiteX3" fmla="*/ 6500731 w 6500731"/>
              <a:gd name="connsiteY3" fmla="*/ 828101 h 838200"/>
              <a:gd name="connsiteX4" fmla="*/ 0 w 6500731"/>
              <a:gd name="connsiteY4" fmla="*/ 838200 h 838200"/>
              <a:gd name="connsiteX0" fmla="*/ 0 w 6500731"/>
              <a:gd name="connsiteY0" fmla="*/ 848299 h 848299"/>
              <a:gd name="connsiteX1" fmla="*/ 1897521 w 6500731"/>
              <a:gd name="connsiteY1" fmla="*/ 0 h 848299"/>
              <a:gd name="connsiteX2" fmla="*/ 5575988 w 6500731"/>
              <a:gd name="connsiteY2" fmla="*/ 10099 h 848299"/>
              <a:gd name="connsiteX3" fmla="*/ 6500731 w 6500731"/>
              <a:gd name="connsiteY3" fmla="*/ 838200 h 848299"/>
              <a:gd name="connsiteX4" fmla="*/ 0 w 6500731"/>
              <a:gd name="connsiteY4" fmla="*/ 848299 h 848299"/>
              <a:gd name="connsiteX0" fmla="*/ 0 w 6500731"/>
              <a:gd name="connsiteY0" fmla="*/ 858519 h 858519"/>
              <a:gd name="connsiteX1" fmla="*/ 15145 w 6500731"/>
              <a:gd name="connsiteY1" fmla="*/ 0 h 858519"/>
              <a:gd name="connsiteX2" fmla="*/ 5575988 w 6500731"/>
              <a:gd name="connsiteY2" fmla="*/ 20319 h 858519"/>
              <a:gd name="connsiteX3" fmla="*/ 6500731 w 6500731"/>
              <a:gd name="connsiteY3" fmla="*/ 848420 h 858519"/>
              <a:gd name="connsiteX4" fmla="*/ 0 w 6500731"/>
              <a:gd name="connsiteY4" fmla="*/ 858519 h 858519"/>
              <a:gd name="connsiteX0" fmla="*/ 0 w 6500731"/>
              <a:gd name="connsiteY0" fmla="*/ 858641 h 858641"/>
              <a:gd name="connsiteX1" fmla="*/ 15145 w 6500731"/>
              <a:gd name="connsiteY1" fmla="*/ 122 h 858641"/>
              <a:gd name="connsiteX2" fmla="*/ 5589531 w 6500731"/>
              <a:gd name="connsiteY2" fmla="*/ 0 h 858641"/>
              <a:gd name="connsiteX3" fmla="*/ 6500731 w 6500731"/>
              <a:gd name="connsiteY3" fmla="*/ 848542 h 858641"/>
              <a:gd name="connsiteX4" fmla="*/ 0 w 6500731"/>
              <a:gd name="connsiteY4" fmla="*/ 858641 h 858641"/>
              <a:gd name="connsiteX0" fmla="*/ 0 w 6500731"/>
              <a:gd name="connsiteY0" fmla="*/ 858641 h 858641"/>
              <a:gd name="connsiteX1" fmla="*/ 121714 w 6500731"/>
              <a:gd name="connsiteY1" fmla="*/ 122 h 858641"/>
              <a:gd name="connsiteX2" fmla="*/ 5589531 w 6500731"/>
              <a:gd name="connsiteY2" fmla="*/ 0 h 858641"/>
              <a:gd name="connsiteX3" fmla="*/ 6500731 w 6500731"/>
              <a:gd name="connsiteY3" fmla="*/ 848542 h 858641"/>
              <a:gd name="connsiteX4" fmla="*/ 0 w 6500731"/>
              <a:gd name="connsiteY4" fmla="*/ 858641 h 858641"/>
              <a:gd name="connsiteX0" fmla="*/ 0 w 6380840"/>
              <a:gd name="connsiteY0" fmla="*/ 858641 h 858641"/>
              <a:gd name="connsiteX1" fmla="*/ 1823 w 6380840"/>
              <a:gd name="connsiteY1" fmla="*/ 122 h 858641"/>
              <a:gd name="connsiteX2" fmla="*/ 5469640 w 6380840"/>
              <a:gd name="connsiteY2" fmla="*/ 0 h 858641"/>
              <a:gd name="connsiteX3" fmla="*/ 6380840 w 6380840"/>
              <a:gd name="connsiteY3" fmla="*/ 848542 h 858641"/>
              <a:gd name="connsiteX4" fmla="*/ 0 w 6380840"/>
              <a:gd name="connsiteY4" fmla="*/ 858641 h 858641"/>
              <a:gd name="connsiteX0" fmla="*/ 0 w 6354253"/>
              <a:gd name="connsiteY0" fmla="*/ 858641 h 863873"/>
              <a:gd name="connsiteX1" fmla="*/ 1823 w 6354253"/>
              <a:gd name="connsiteY1" fmla="*/ 122 h 863873"/>
              <a:gd name="connsiteX2" fmla="*/ 5469640 w 6354253"/>
              <a:gd name="connsiteY2" fmla="*/ 0 h 863873"/>
              <a:gd name="connsiteX3" fmla="*/ 6354253 w 6354253"/>
              <a:gd name="connsiteY3" fmla="*/ 863873 h 863873"/>
              <a:gd name="connsiteX4" fmla="*/ 0 w 6354253"/>
              <a:gd name="connsiteY4" fmla="*/ 858641 h 863873"/>
              <a:gd name="connsiteX0" fmla="*/ 0 w 6394133"/>
              <a:gd name="connsiteY0" fmla="*/ 858641 h 874093"/>
              <a:gd name="connsiteX1" fmla="*/ 1823 w 6394133"/>
              <a:gd name="connsiteY1" fmla="*/ 122 h 874093"/>
              <a:gd name="connsiteX2" fmla="*/ 5469640 w 6394133"/>
              <a:gd name="connsiteY2" fmla="*/ 0 h 874093"/>
              <a:gd name="connsiteX3" fmla="*/ 6394133 w 6394133"/>
              <a:gd name="connsiteY3" fmla="*/ 874093 h 874093"/>
              <a:gd name="connsiteX4" fmla="*/ 0 w 6394133"/>
              <a:gd name="connsiteY4" fmla="*/ 858641 h 874093"/>
              <a:gd name="connsiteX0" fmla="*/ 0 w 6410749"/>
              <a:gd name="connsiteY0" fmla="*/ 858641 h 866427"/>
              <a:gd name="connsiteX1" fmla="*/ 1823 w 6410749"/>
              <a:gd name="connsiteY1" fmla="*/ 122 h 866427"/>
              <a:gd name="connsiteX2" fmla="*/ 5469640 w 6410749"/>
              <a:gd name="connsiteY2" fmla="*/ 0 h 866427"/>
              <a:gd name="connsiteX3" fmla="*/ 6410749 w 6410749"/>
              <a:gd name="connsiteY3" fmla="*/ 866427 h 866427"/>
              <a:gd name="connsiteX4" fmla="*/ 0 w 6410749"/>
              <a:gd name="connsiteY4" fmla="*/ 858641 h 866427"/>
              <a:gd name="connsiteX0" fmla="*/ 0 w 6407426"/>
              <a:gd name="connsiteY0" fmla="*/ 858641 h 858641"/>
              <a:gd name="connsiteX1" fmla="*/ 1823 w 6407426"/>
              <a:gd name="connsiteY1" fmla="*/ 122 h 858641"/>
              <a:gd name="connsiteX2" fmla="*/ 5469640 w 6407426"/>
              <a:gd name="connsiteY2" fmla="*/ 0 h 858641"/>
              <a:gd name="connsiteX3" fmla="*/ 6407426 w 6407426"/>
              <a:gd name="connsiteY3" fmla="*/ 848541 h 858641"/>
              <a:gd name="connsiteX4" fmla="*/ 0 w 6407426"/>
              <a:gd name="connsiteY4" fmla="*/ 858641 h 858641"/>
              <a:gd name="connsiteX0" fmla="*/ 0 w 6410749"/>
              <a:gd name="connsiteY0" fmla="*/ 840755 h 848541"/>
              <a:gd name="connsiteX1" fmla="*/ 5146 w 6410749"/>
              <a:gd name="connsiteY1" fmla="*/ 122 h 848541"/>
              <a:gd name="connsiteX2" fmla="*/ 5472963 w 6410749"/>
              <a:gd name="connsiteY2" fmla="*/ 0 h 848541"/>
              <a:gd name="connsiteX3" fmla="*/ 6410749 w 6410749"/>
              <a:gd name="connsiteY3" fmla="*/ 848541 h 848541"/>
              <a:gd name="connsiteX4" fmla="*/ 0 w 6410749"/>
              <a:gd name="connsiteY4" fmla="*/ 840755 h 848541"/>
              <a:gd name="connsiteX0" fmla="*/ 0 w 7606259"/>
              <a:gd name="connsiteY0" fmla="*/ 840755 h 848541"/>
              <a:gd name="connsiteX1" fmla="*/ 5146 w 7606259"/>
              <a:gd name="connsiteY1" fmla="*/ 122 h 848541"/>
              <a:gd name="connsiteX2" fmla="*/ 7606259 w 7606259"/>
              <a:gd name="connsiteY2" fmla="*/ 0 h 848541"/>
              <a:gd name="connsiteX3" fmla="*/ 6410749 w 7606259"/>
              <a:gd name="connsiteY3" fmla="*/ 848541 h 848541"/>
              <a:gd name="connsiteX4" fmla="*/ 0 w 7606259"/>
              <a:gd name="connsiteY4" fmla="*/ 840755 h 8485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6259" h="848541">
                <a:moveTo>
                  <a:pt x="0" y="840755"/>
                </a:moveTo>
                <a:cubicBezTo>
                  <a:pt x="608" y="554582"/>
                  <a:pt x="4538" y="286295"/>
                  <a:pt x="5146" y="122"/>
                </a:cubicBezTo>
                <a:lnTo>
                  <a:pt x="7606259" y="0"/>
                </a:lnTo>
                <a:lnTo>
                  <a:pt x="6410749" y="848541"/>
                </a:lnTo>
                <a:lnTo>
                  <a:pt x="0" y="840755"/>
                </a:lnTo>
                <a:close/>
              </a:path>
            </a:pathLst>
          </a:custGeom>
          <a:solidFill>
            <a:srgbClr val="E0E9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p:cNvSpPr txBox="1"/>
          <p:nvPr userDrawn="1"/>
        </p:nvSpPr>
        <p:spPr>
          <a:xfrm>
            <a:off x="152400" y="50453"/>
            <a:ext cx="4114800" cy="553998"/>
          </a:xfrm>
          <a:prstGeom prst="rect">
            <a:avLst/>
          </a:prstGeom>
          <a:noFill/>
          <a:ln>
            <a:noFill/>
          </a:ln>
        </p:spPr>
        <p:txBody>
          <a:bodyPr wrap="square" rtlCol="0">
            <a:spAutoFit/>
          </a:bodyPr>
          <a:lstStyle/>
          <a:p>
            <a:r>
              <a:rPr lang="en-US" sz="3000" b="0" kern="1300" spc="300" dirty="0">
                <a:solidFill>
                  <a:schemeClr val="bg1"/>
                </a:solidFill>
                <a:latin typeface="+mj-lt"/>
                <a:ea typeface="+mn-ea"/>
                <a:cs typeface="Arial" pitchFamily="34" charset="0"/>
              </a:rPr>
              <a:t>THE </a:t>
            </a:r>
            <a:r>
              <a:rPr lang="en-US" sz="3000" b="0" kern="1300" spc="300" baseline="0" dirty="0">
                <a:solidFill>
                  <a:schemeClr val="bg1"/>
                </a:solidFill>
                <a:latin typeface="+mj-lt"/>
                <a:ea typeface="+mn-ea"/>
                <a:cs typeface="Arial" pitchFamily="34" charset="0"/>
              </a:rPr>
              <a:t>STEM ACADEMY</a:t>
            </a:r>
            <a:endParaRPr lang="en-US" sz="3000" b="0" kern="1300" spc="300" baseline="30000" dirty="0">
              <a:solidFill>
                <a:schemeClr val="bg1"/>
              </a:solidFill>
              <a:latin typeface="+mj-lt"/>
              <a:ea typeface="+mn-ea"/>
              <a:cs typeface="Arial" pitchFamily="34" charset="0"/>
            </a:endParaRPr>
          </a:p>
        </p:txBody>
      </p:sp>
      <p:sp>
        <p:nvSpPr>
          <p:cNvPr id="23" name="TextBox 22"/>
          <p:cNvSpPr txBox="1"/>
          <p:nvPr userDrawn="1"/>
        </p:nvSpPr>
        <p:spPr>
          <a:xfrm>
            <a:off x="457200" y="465951"/>
            <a:ext cx="4114800" cy="276999"/>
          </a:xfrm>
          <a:prstGeom prst="rect">
            <a:avLst/>
          </a:prstGeom>
          <a:noFill/>
        </p:spPr>
        <p:txBody>
          <a:bodyPr wrap="square" rtlCol="0">
            <a:spAutoFit/>
          </a:bodyPr>
          <a:lstStyle/>
          <a:p>
            <a:r>
              <a:rPr lang="en-US" sz="1200" i="1" dirty="0">
                <a:solidFill>
                  <a:schemeClr val="bg1"/>
                </a:solidFill>
                <a:latin typeface="Times New Roman" pitchFamily="18" charset="0"/>
                <a:cs typeface="Times New Roman" pitchFamily="18" charset="0"/>
              </a:rPr>
              <a:t>A</a:t>
            </a:r>
            <a:r>
              <a:rPr lang="en-US" sz="1200" i="1" baseline="0" dirty="0">
                <a:solidFill>
                  <a:schemeClr val="bg1"/>
                </a:solidFill>
                <a:latin typeface="Times New Roman" pitchFamily="18" charset="0"/>
                <a:cs typeface="Times New Roman" pitchFamily="18" charset="0"/>
              </a:rPr>
              <a:t> National Non-Profit Status K-16 Education Program</a:t>
            </a:r>
            <a:endParaRPr lang="en-US" sz="1200" i="1" dirty="0">
              <a:solidFill>
                <a:schemeClr val="bg1"/>
              </a:solidFill>
              <a:latin typeface="Times New Roman" pitchFamily="18" charset="0"/>
              <a:cs typeface="Times New Roman" pitchFamily="18"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Parallelogram 5"/>
          <p:cNvSpPr/>
          <p:nvPr userDrawn="1"/>
        </p:nvSpPr>
        <p:spPr>
          <a:xfrm>
            <a:off x="3638552" y="-1"/>
            <a:ext cx="5511300" cy="790575"/>
          </a:xfrm>
          <a:custGeom>
            <a:avLst/>
            <a:gdLst>
              <a:gd name="connsiteX0" fmla="*/ 0 w 6632652"/>
              <a:gd name="connsiteY0" fmla="*/ 914400 h 914400"/>
              <a:gd name="connsiteX1" fmla="*/ 266703 w 6632652"/>
              <a:gd name="connsiteY1" fmla="*/ 0 h 914400"/>
              <a:gd name="connsiteX2" fmla="*/ 6632652 w 6632652"/>
              <a:gd name="connsiteY2" fmla="*/ 0 h 914400"/>
              <a:gd name="connsiteX3" fmla="*/ 6365949 w 6632652"/>
              <a:gd name="connsiteY3" fmla="*/ 914400 h 914400"/>
              <a:gd name="connsiteX4" fmla="*/ 0 w 6632652"/>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7223196 w 7489899"/>
              <a:gd name="connsiteY3" fmla="*/ 914400 h 914400"/>
              <a:gd name="connsiteX4" fmla="*/ 857247 w 7489899"/>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5470596 w 7489899"/>
              <a:gd name="connsiteY3" fmla="*/ 914400 h 914400"/>
              <a:gd name="connsiteX4" fmla="*/ 857247 w 7489899"/>
              <a:gd name="connsiteY4" fmla="*/ 914400 h 914400"/>
              <a:gd name="connsiteX0" fmla="*/ 857247 w 5499174"/>
              <a:gd name="connsiteY0" fmla="*/ 838200 h 838200"/>
              <a:gd name="connsiteX1" fmla="*/ 0 w 5499174"/>
              <a:gd name="connsiteY1" fmla="*/ 47625 h 838200"/>
              <a:gd name="connsiteX2" fmla="*/ 5499174 w 5499174"/>
              <a:gd name="connsiteY2" fmla="*/ 0 h 838200"/>
              <a:gd name="connsiteX3" fmla="*/ 5470596 w 5499174"/>
              <a:gd name="connsiteY3" fmla="*/ 838200 h 838200"/>
              <a:gd name="connsiteX4" fmla="*/ 857247 w 5499174"/>
              <a:gd name="connsiteY4" fmla="*/ 838200 h 838200"/>
              <a:gd name="connsiteX0" fmla="*/ 923922 w 5565849"/>
              <a:gd name="connsiteY0" fmla="*/ 838200 h 838200"/>
              <a:gd name="connsiteX1" fmla="*/ 0 w 5565849"/>
              <a:gd name="connsiteY1" fmla="*/ 0 h 838200"/>
              <a:gd name="connsiteX2" fmla="*/ 5565849 w 5565849"/>
              <a:gd name="connsiteY2" fmla="*/ 0 h 838200"/>
              <a:gd name="connsiteX3" fmla="*/ 5537271 w 5565849"/>
              <a:gd name="connsiteY3" fmla="*/ 838200 h 838200"/>
              <a:gd name="connsiteX4" fmla="*/ 923922 w 5565849"/>
              <a:gd name="connsiteY4" fmla="*/ 838200 h 838200"/>
              <a:gd name="connsiteX0" fmla="*/ 923922 w 5571764"/>
              <a:gd name="connsiteY0" fmla="*/ 838200 h 838200"/>
              <a:gd name="connsiteX1" fmla="*/ 0 w 5571764"/>
              <a:gd name="connsiteY1" fmla="*/ 0 h 838200"/>
              <a:gd name="connsiteX2" fmla="*/ 5565849 w 5571764"/>
              <a:gd name="connsiteY2" fmla="*/ 0 h 838200"/>
              <a:gd name="connsiteX3" fmla="*/ 5571764 w 5571764"/>
              <a:gd name="connsiteY3" fmla="*/ 838200 h 838200"/>
              <a:gd name="connsiteX4" fmla="*/ 923922 w 5571764"/>
              <a:gd name="connsiteY4" fmla="*/ 838200 h 838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1764" h="838200">
                <a:moveTo>
                  <a:pt x="923922" y="838200"/>
                </a:moveTo>
                <a:lnTo>
                  <a:pt x="0" y="0"/>
                </a:lnTo>
                <a:lnTo>
                  <a:pt x="5565849" y="0"/>
                </a:lnTo>
                <a:cubicBezTo>
                  <a:pt x="5567821" y="279400"/>
                  <a:pt x="5569792" y="558800"/>
                  <a:pt x="5571764" y="838200"/>
                </a:cubicBezTo>
                <a:lnTo>
                  <a:pt x="923922" y="838200"/>
                </a:lnTo>
                <a:close/>
              </a:path>
            </a:pathLst>
          </a:custGeom>
          <a:solidFill>
            <a:srgbClr val="E9EE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userDrawn="1"/>
        </p:nvSpPr>
        <p:spPr>
          <a:xfrm>
            <a:off x="4572000" y="36552"/>
            <a:ext cx="4114800" cy="553998"/>
          </a:xfrm>
          <a:prstGeom prst="rect">
            <a:avLst/>
          </a:prstGeom>
          <a:noFill/>
        </p:spPr>
        <p:txBody>
          <a:bodyPr wrap="square" rtlCol="0">
            <a:spAutoFit/>
          </a:bodyPr>
          <a:lstStyle/>
          <a:p>
            <a:r>
              <a:rPr lang="en-US" sz="3000" b="0" kern="1300" spc="300" dirty="0">
                <a:solidFill>
                  <a:schemeClr val="tx1"/>
                </a:solidFill>
                <a:latin typeface="+mj-lt"/>
                <a:ea typeface="+mn-ea"/>
                <a:cs typeface="Arial" pitchFamily="34" charset="0"/>
              </a:rPr>
              <a:t>THE </a:t>
            </a:r>
            <a:r>
              <a:rPr lang="en-US" sz="3000" b="0" kern="1300" spc="300" baseline="0" dirty="0">
                <a:solidFill>
                  <a:schemeClr val="tx1"/>
                </a:solidFill>
                <a:latin typeface="+mj-lt"/>
                <a:ea typeface="+mn-ea"/>
                <a:cs typeface="Arial" pitchFamily="34" charset="0"/>
              </a:rPr>
              <a:t>STEM ACADEMY</a:t>
            </a:r>
            <a:endParaRPr lang="en-US" sz="3000" b="0" kern="1300" spc="300" baseline="30000" dirty="0">
              <a:solidFill>
                <a:schemeClr val="tx1"/>
              </a:solidFill>
              <a:latin typeface="+mj-lt"/>
              <a:ea typeface="+mn-ea"/>
              <a:cs typeface="Arial" pitchFamily="34" charset="0"/>
            </a:endParaRPr>
          </a:p>
        </p:txBody>
      </p:sp>
      <p:sp>
        <p:nvSpPr>
          <p:cNvPr id="4" name="TextBox 3"/>
          <p:cNvSpPr txBox="1"/>
          <p:nvPr userDrawn="1"/>
        </p:nvSpPr>
        <p:spPr>
          <a:xfrm>
            <a:off x="4876800" y="452050"/>
            <a:ext cx="4114800" cy="276999"/>
          </a:xfrm>
          <a:prstGeom prst="rect">
            <a:avLst/>
          </a:prstGeom>
          <a:noFill/>
        </p:spPr>
        <p:txBody>
          <a:bodyPr wrap="square" rtlCol="0">
            <a:spAutoFit/>
          </a:bodyPr>
          <a:lstStyle/>
          <a:p>
            <a:r>
              <a:rPr lang="en-US" sz="1200" i="1" dirty="0">
                <a:latin typeface="Times New Roman" pitchFamily="18" charset="0"/>
                <a:cs typeface="Times New Roman" pitchFamily="18" charset="0"/>
              </a:rPr>
              <a:t>A</a:t>
            </a:r>
            <a:r>
              <a:rPr lang="en-US" sz="1200" i="1" baseline="0" dirty="0">
                <a:latin typeface="Times New Roman" pitchFamily="18" charset="0"/>
                <a:cs typeface="Times New Roman" pitchFamily="18" charset="0"/>
              </a:rPr>
              <a:t> National Non-Profit Status K-16 Education Program</a:t>
            </a:r>
            <a:endParaRPr lang="en-US" sz="1200" i="1" dirty="0">
              <a:latin typeface="Times New Roman" pitchFamily="18" charset="0"/>
              <a:cs typeface="Times New Roman" pitchFamily="18" charset="0"/>
            </a:endParaRPr>
          </a:p>
        </p:txBody>
      </p:sp>
      <p:sp>
        <p:nvSpPr>
          <p:cNvPr id="5" name="Parallelogram 5"/>
          <p:cNvSpPr/>
          <p:nvPr userDrawn="1"/>
        </p:nvSpPr>
        <p:spPr>
          <a:xfrm>
            <a:off x="-2381" y="-5991"/>
            <a:ext cx="4593432" cy="797626"/>
          </a:xfrm>
          <a:custGeom>
            <a:avLst/>
            <a:gdLst>
              <a:gd name="connsiteX0" fmla="*/ 0 w 6632652"/>
              <a:gd name="connsiteY0" fmla="*/ 914400 h 914400"/>
              <a:gd name="connsiteX1" fmla="*/ 266703 w 6632652"/>
              <a:gd name="connsiteY1" fmla="*/ 0 h 914400"/>
              <a:gd name="connsiteX2" fmla="*/ 6632652 w 6632652"/>
              <a:gd name="connsiteY2" fmla="*/ 0 h 914400"/>
              <a:gd name="connsiteX3" fmla="*/ 6365949 w 6632652"/>
              <a:gd name="connsiteY3" fmla="*/ 914400 h 914400"/>
              <a:gd name="connsiteX4" fmla="*/ 0 w 6632652"/>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7223196 w 7489899"/>
              <a:gd name="connsiteY3" fmla="*/ 914400 h 914400"/>
              <a:gd name="connsiteX4" fmla="*/ 857247 w 7489899"/>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5470596 w 7489899"/>
              <a:gd name="connsiteY3" fmla="*/ 914400 h 914400"/>
              <a:gd name="connsiteX4" fmla="*/ 857247 w 7489899"/>
              <a:gd name="connsiteY4" fmla="*/ 914400 h 914400"/>
              <a:gd name="connsiteX0" fmla="*/ 857247 w 5499174"/>
              <a:gd name="connsiteY0" fmla="*/ 838200 h 838200"/>
              <a:gd name="connsiteX1" fmla="*/ 0 w 5499174"/>
              <a:gd name="connsiteY1" fmla="*/ 47625 h 838200"/>
              <a:gd name="connsiteX2" fmla="*/ 5499174 w 5499174"/>
              <a:gd name="connsiteY2" fmla="*/ 0 h 838200"/>
              <a:gd name="connsiteX3" fmla="*/ 5470596 w 5499174"/>
              <a:gd name="connsiteY3" fmla="*/ 838200 h 838200"/>
              <a:gd name="connsiteX4" fmla="*/ 857247 w 5499174"/>
              <a:gd name="connsiteY4" fmla="*/ 838200 h 838200"/>
              <a:gd name="connsiteX0" fmla="*/ 923922 w 5565849"/>
              <a:gd name="connsiteY0" fmla="*/ 838200 h 838200"/>
              <a:gd name="connsiteX1" fmla="*/ 0 w 5565849"/>
              <a:gd name="connsiteY1" fmla="*/ 0 h 838200"/>
              <a:gd name="connsiteX2" fmla="*/ 5565849 w 5565849"/>
              <a:gd name="connsiteY2" fmla="*/ 0 h 838200"/>
              <a:gd name="connsiteX3" fmla="*/ 5537271 w 5565849"/>
              <a:gd name="connsiteY3" fmla="*/ 838200 h 838200"/>
              <a:gd name="connsiteX4" fmla="*/ 923922 w 5565849"/>
              <a:gd name="connsiteY4" fmla="*/ 838200 h 838200"/>
              <a:gd name="connsiteX0" fmla="*/ 0 w 5575988"/>
              <a:gd name="connsiteY0" fmla="*/ 838200 h 838200"/>
              <a:gd name="connsiteX1" fmla="*/ 10139 w 5575988"/>
              <a:gd name="connsiteY1" fmla="*/ 0 h 838200"/>
              <a:gd name="connsiteX2" fmla="*/ 5575988 w 5575988"/>
              <a:gd name="connsiteY2" fmla="*/ 0 h 838200"/>
              <a:gd name="connsiteX3" fmla="*/ 5547410 w 5575988"/>
              <a:gd name="connsiteY3" fmla="*/ 838200 h 838200"/>
              <a:gd name="connsiteX4" fmla="*/ 0 w 5575988"/>
              <a:gd name="connsiteY4" fmla="*/ 838200 h 838200"/>
              <a:gd name="connsiteX0" fmla="*/ 0 w 6500731"/>
              <a:gd name="connsiteY0" fmla="*/ 838200 h 838200"/>
              <a:gd name="connsiteX1" fmla="*/ 10139 w 6500731"/>
              <a:gd name="connsiteY1" fmla="*/ 0 h 838200"/>
              <a:gd name="connsiteX2" fmla="*/ 5575988 w 6500731"/>
              <a:gd name="connsiteY2" fmla="*/ 0 h 838200"/>
              <a:gd name="connsiteX3" fmla="*/ 6500731 w 6500731"/>
              <a:gd name="connsiteY3" fmla="*/ 828101 h 838200"/>
              <a:gd name="connsiteX4" fmla="*/ 0 w 6500731"/>
              <a:gd name="connsiteY4" fmla="*/ 838200 h 838200"/>
              <a:gd name="connsiteX0" fmla="*/ 0 w 6500731"/>
              <a:gd name="connsiteY0" fmla="*/ 848299 h 848299"/>
              <a:gd name="connsiteX1" fmla="*/ 1897521 w 6500731"/>
              <a:gd name="connsiteY1" fmla="*/ 0 h 848299"/>
              <a:gd name="connsiteX2" fmla="*/ 5575988 w 6500731"/>
              <a:gd name="connsiteY2" fmla="*/ 10099 h 848299"/>
              <a:gd name="connsiteX3" fmla="*/ 6500731 w 6500731"/>
              <a:gd name="connsiteY3" fmla="*/ 838200 h 848299"/>
              <a:gd name="connsiteX4" fmla="*/ 0 w 6500731"/>
              <a:gd name="connsiteY4" fmla="*/ 848299 h 848299"/>
              <a:gd name="connsiteX0" fmla="*/ 0 w 6500731"/>
              <a:gd name="connsiteY0" fmla="*/ 858519 h 858519"/>
              <a:gd name="connsiteX1" fmla="*/ 15145 w 6500731"/>
              <a:gd name="connsiteY1" fmla="*/ 0 h 858519"/>
              <a:gd name="connsiteX2" fmla="*/ 5575988 w 6500731"/>
              <a:gd name="connsiteY2" fmla="*/ 20319 h 858519"/>
              <a:gd name="connsiteX3" fmla="*/ 6500731 w 6500731"/>
              <a:gd name="connsiteY3" fmla="*/ 848420 h 858519"/>
              <a:gd name="connsiteX4" fmla="*/ 0 w 6500731"/>
              <a:gd name="connsiteY4" fmla="*/ 858519 h 858519"/>
              <a:gd name="connsiteX0" fmla="*/ 0 w 6500731"/>
              <a:gd name="connsiteY0" fmla="*/ 858641 h 858641"/>
              <a:gd name="connsiteX1" fmla="*/ 15145 w 6500731"/>
              <a:gd name="connsiteY1" fmla="*/ 122 h 858641"/>
              <a:gd name="connsiteX2" fmla="*/ 5589531 w 6500731"/>
              <a:gd name="connsiteY2" fmla="*/ 0 h 858641"/>
              <a:gd name="connsiteX3" fmla="*/ 6500731 w 6500731"/>
              <a:gd name="connsiteY3" fmla="*/ 848542 h 858641"/>
              <a:gd name="connsiteX4" fmla="*/ 0 w 6500731"/>
              <a:gd name="connsiteY4" fmla="*/ 858641 h 858641"/>
              <a:gd name="connsiteX0" fmla="*/ 0 w 6500731"/>
              <a:gd name="connsiteY0" fmla="*/ 858641 h 858641"/>
              <a:gd name="connsiteX1" fmla="*/ 121714 w 6500731"/>
              <a:gd name="connsiteY1" fmla="*/ 122 h 858641"/>
              <a:gd name="connsiteX2" fmla="*/ 5589531 w 6500731"/>
              <a:gd name="connsiteY2" fmla="*/ 0 h 858641"/>
              <a:gd name="connsiteX3" fmla="*/ 6500731 w 6500731"/>
              <a:gd name="connsiteY3" fmla="*/ 848542 h 858641"/>
              <a:gd name="connsiteX4" fmla="*/ 0 w 6500731"/>
              <a:gd name="connsiteY4" fmla="*/ 858641 h 858641"/>
              <a:gd name="connsiteX0" fmla="*/ 0 w 6380840"/>
              <a:gd name="connsiteY0" fmla="*/ 858641 h 858641"/>
              <a:gd name="connsiteX1" fmla="*/ 1823 w 6380840"/>
              <a:gd name="connsiteY1" fmla="*/ 122 h 858641"/>
              <a:gd name="connsiteX2" fmla="*/ 5469640 w 6380840"/>
              <a:gd name="connsiteY2" fmla="*/ 0 h 858641"/>
              <a:gd name="connsiteX3" fmla="*/ 6380840 w 6380840"/>
              <a:gd name="connsiteY3" fmla="*/ 848542 h 858641"/>
              <a:gd name="connsiteX4" fmla="*/ 0 w 6380840"/>
              <a:gd name="connsiteY4" fmla="*/ 858641 h 858641"/>
              <a:gd name="connsiteX0" fmla="*/ 0 w 6354253"/>
              <a:gd name="connsiteY0" fmla="*/ 858641 h 863873"/>
              <a:gd name="connsiteX1" fmla="*/ 1823 w 6354253"/>
              <a:gd name="connsiteY1" fmla="*/ 122 h 863873"/>
              <a:gd name="connsiteX2" fmla="*/ 5469640 w 6354253"/>
              <a:gd name="connsiteY2" fmla="*/ 0 h 863873"/>
              <a:gd name="connsiteX3" fmla="*/ 6354253 w 6354253"/>
              <a:gd name="connsiteY3" fmla="*/ 863873 h 863873"/>
              <a:gd name="connsiteX4" fmla="*/ 0 w 6354253"/>
              <a:gd name="connsiteY4" fmla="*/ 858641 h 863873"/>
              <a:gd name="connsiteX0" fmla="*/ 0 w 6394133"/>
              <a:gd name="connsiteY0" fmla="*/ 858641 h 874093"/>
              <a:gd name="connsiteX1" fmla="*/ 1823 w 6394133"/>
              <a:gd name="connsiteY1" fmla="*/ 122 h 874093"/>
              <a:gd name="connsiteX2" fmla="*/ 5469640 w 6394133"/>
              <a:gd name="connsiteY2" fmla="*/ 0 h 874093"/>
              <a:gd name="connsiteX3" fmla="*/ 6394133 w 6394133"/>
              <a:gd name="connsiteY3" fmla="*/ 874093 h 874093"/>
              <a:gd name="connsiteX4" fmla="*/ 0 w 6394133"/>
              <a:gd name="connsiteY4" fmla="*/ 858641 h 874093"/>
              <a:gd name="connsiteX0" fmla="*/ 0 w 6410749"/>
              <a:gd name="connsiteY0" fmla="*/ 858641 h 866427"/>
              <a:gd name="connsiteX1" fmla="*/ 1823 w 6410749"/>
              <a:gd name="connsiteY1" fmla="*/ 122 h 866427"/>
              <a:gd name="connsiteX2" fmla="*/ 5469640 w 6410749"/>
              <a:gd name="connsiteY2" fmla="*/ 0 h 866427"/>
              <a:gd name="connsiteX3" fmla="*/ 6410749 w 6410749"/>
              <a:gd name="connsiteY3" fmla="*/ 866427 h 866427"/>
              <a:gd name="connsiteX4" fmla="*/ 0 w 6410749"/>
              <a:gd name="connsiteY4" fmla="*/ 858641 h 866427"/>
              <a:gd name="connsiteX0" fmla="*/ 0 w 6407426"/>
              <a:gd name="connsiteY0" fmla="*/ 858641 h 858641"/>
              <a:gd name="connsiteX1" fmla="*/ 1823 w 6407426"/>
              <a:gd name="connsiteY1" fmla="*/ 122 h 858641"/>
              <a:gd name="connsiteX2" fmla="*/ 5469640 w 6407426"/>
              <a:gd name="connsiteY2" fmla="*/ 0 h 858641"/>
              <a:gd name="connsiteX3" fmla="*/ 6407426 w 6407426"/>
              <a:gd name="connsiteY3" fmla="*/ 848541 h 858641"/>
              <a:gd name="connsiteX4" fmla="*/ 0 w 6407426"/>
              <a:gd name="connsiteY4" fmla="*/ 858641 h 858641"/>
              <a:gd name="connsiteX0" fmla="*/ 0 w 6410749"/>
              <a:gd name="connsiteY0" fmla="*/ 840755 h 848541"/>
              <a:gd name="connsiteX1" fmla="*/ 5146 w 6410749"/>
              <a:gd name="connsiteY1" fmla="*/ 122 h 848541"/>
              <a:gd name="connsiteX2" fmla="*/ 5472963 w 6410749"/>
              <a:gd name="connsiteY2" fmla="*/ 0 h 848541"/>
              <a:gd name="connsiteX3" fmla="*/ 6410749 w 6410749"/>
              <a:gd name="connsiteY3" fmla="*/ 848541 h 848541"/>
              <a:gd name="connsiteX4" fmla="*/ 0 w 6410749"/>
              <a:gd name="connsiteY4" fmla="*/ 840755 h 848541"/>
              <a:gd name="connsiteX0" fmla="*/ 0 w 6410749"/>
              <a:gd name="connsiteY0" fmla="*/ 848077 h 855863"/>
              <a:gd name="connsiteX1" fmla="*/ 5146 w 6410749"/>
              <a:gd name="connsiteY1" fmla="*/ 7444 h 855863"/>
              <a:gd name="connsiteX2" fmla="*/ 5225348 w 6410749"/>
              <a:gd name="connsiteY2" fmla="*/ 0 h 855863"/>
              <a:gd name="connsiteX3" fmla="*/ 6410749 w 6410749"/>
              <a:gd name="connsiteY3" fmla="*/ 855863 h 855863"/>
              <a:gd name="connsiteX4" fmla="*/ 0 w 6410749"/>
              <a:gd name="connsiteY4" fmla="*/ 848077 h 855863"/>
              <a:gd name="connsiteX0" fmla="*/ 0 w 6410749"/>
              <a:gd name="connsiteY0" fmla="*/ 848077 h 855863"/>
              <a:gd name="connsiteX1" fmla="*/ 5146 w 6410749"/>
              <a:gd name="connsiteY1" fmla="*/ 7444 h 855863"/>
              <a:gd name="connsiteX2" fmla="*/ 5158681 w 6410749"/>
              <a:gd name="connsiteY2" fmla="*/ 0 h 855863"/>
              <a:gd name="connsiteX3" fmla="*/ 6410749 w 6410749"/>
              <a:gd name="connsiteY3" fmla="*/ 855863 h 855863"/>
              <a:gd name="connsiteX4" fmla="*/ 0 w 6410749"/>
              <a:gd name="connsiteY4" fmla="*/ 848077 h 85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10749" h="855863">
                <a:moveTo>
                  <a:pt x="0" y="848077"/>
                </a:moveTo>
                <a:cubicBezTo>
                  <a:pt x="608" y="561904"/>
                  <a:pt x="4538" y="293617"/>
                  <a:pt x="5146" y="7444"/>
                </a:cubicBezTo>
                <a:lnTo>
                  <a:pt x="5158681" y="0"/>
                </a:lnTo>
                <a:lnTo>
                  <a:pt x="6410749" y="855863"/>
                </a:lnTo>
                <a:lnTo>
                  <a:pt x="0" y="848077"/>
                </a:lnTo>
                <a:close/>
              </a:path>
            </a:pathLst>
          </a:custGeom>
          <a:solidFill>
            <a:srgbClr val="E0E9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lvl1pPr>
              <a:defRPr/>
            </a:lvl1pPr>
          </a:lstStyle>
          <a:p>
            <a:fld id="{53534C47-A6EB-FE4C-B1F7-6FE141A444E1}" type="datetimeFigureOut">
              <a:rPr lang="en-US"/>
              <a:pPr/>
              <a:t>6/11/2016</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lvl1pPr>
              <a:defRPr/>
            </a:lvl1pPr>
          </a:lstStyle>
          <a:p>
            <a:fld id="{B9958E69-8825-FA47-B9E2-A7708544747E}" type="slidenum">
              <a:rPr lang="en-US"/>
              <a:pPr/>
              <a:t>‹#›</a:t>
            </a:fld>
            <a:endParaRPr lang="en-US"/>
          </a:p>
        </p:txBody>
      </p:sp>
    </p:spTree>
    <p:extLst>
      <p:ext uri="{BB962C8B-B14F-4D97-AF65-F5344CB8AC3E}">
        <p14:creationId xmlns:p14="http://schemas.microsoft.com/office/powerpoint/2010/main" val="49758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a:xfrm>
            <a:off x="685800" y="4686300"/>
            <a:ext cx="1905000" cy="3429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4686300"/>
            <a:ext cx="2895600" cy="3429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4686300"/>
            <a:ext cx="1905000" cy="342900"/>
          </a:xfrm>
          <a:prstGeom prst="rect">
            <a:avLst/>
          </a:prstGeom>
        </p:spPr>
        <p:txBody>
          <a:bodyPr/>
          <a:lstStyle>
            <a:lvl1pPr>
              <a:defRPr/>
            </a:lvl1pPr>
          </a:lstStyle>
          <a:p>
            <a:fld id="{3691D87F-1883-9043-ADA7-3541A57B5461}" type="slidenum">
              <a:rPr lang="en-US"/>
              <a:pPr/>
              <a:t>‹#›</a:t>
            </a:fld>
            <a:endParaRPr lang="en-US"/>
          </a:p>
        </p:txBody>
      </p:sp>
    </p:spTree>
    <p:extLst>
      <p:ext uri="{BB962C8B-B14F-4D97-AF65-F5344CB8AC3E}">
        <p14:creationId xmlns:p14="http://schemas.microsoft.com/office/powerpoint/2010/main" val="2948293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85725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85800" y="1485900"/>
            <a:ext cx="3810000" cy="30861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485900"/>
            <a:ext cx="3810000" cy="3086100"/>
          </a:xfrm>
          <a:prstGeom prst="rect">
            <a:avLst/>
          </a:prstGeom>
        </p:spPr>
        <p:txBody>
          <a:bodyPr/>
          <a:lstStyle/>
          <a:p>
            <a:endParaRPr lang="en-US"/>
          </a:p>
        </p:txBody>
      </p:sp>
      <p:sp>
        <p:nvSpPr>
          <p:cNvPr id="5" name="Date Placeholder 4"/>
          <p:cNvSpPr>
            <a:spLocks noGrp="1"/>
          </p:cNvSpPr>
          <p:nvPr>
            <p:ph type="dt" sz="half" idx="10"/>
          </p:nvPr>
        </p:nvSpPr>
        <p:spPr>
          <a:xfrm>
            <a:off x="685800" y="4686300"/>
            <a:ext cx="1905000" cy="34290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124200" y="4686300"/>
            <a:ext cx="2895600" cy="3429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a:xfrm>
            <a:off x="6553200" y="4686300"/>
            <a:ext cx="1905000" cy="342900"/>
          </a:xfrm>
          <a:prstGeom prst="rect">
            <a:avLst/>
          </a:prstGeom>
        </p:spPr>
        <p:txBody>
          <a:bodyPr/>
          <a:lstStyle>
            <a:lvl1pPr>
              <a:defRPr/>
            </a:lvl1pPr>
          </a:lstStyle>
          <a:p>
            <a:fld id="{5CBBF004-9F8C-A346-A0EE-30D75840852F}" type="slidenum">
              <a:rPr lang="en-US"/>
              <a:pPr/>
              <a:t>‹#›</a:t>
            </a:fld>
            <a:endParaRPr lang="en-US"/>
          </a:p>
        </p:txBody>
      </p:sp>
    </p:spTree>
    <p:extLst>
      <p:ext uri="{BB962C8B-B14F-4D97-AF65-F5344CB8AC3E}">
        <p14:creationId xmlns:p14="http://schemas.microsoft.com/office/powerpoint/2010/main" val="23833782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8" name="Parallelogram 5"/>
          <p:cNvSpPr/>
          <p:nvPr userDrawn="1"/>
        </p:nvSpPr>
        <p:spPr>
          <a:xfrm>
            <a:off x="3638552" y="-1"/>
            <a:ext cx="5511300" cy="790575"/>
          </a:xfrm>
          <a:custGeom>
            <a:avLst/>
            <a:gdLst>
              <a:gd name="connsiteX0" fmla="*/ 0 w 6632652"/>
              <a:gd name="connsiteY0" fmla="*/ 914400 h 914400"/>
              <a:gd name="connsiteX1" fmla="*/ 266703 w 6632652"/>
              <a:gd name="connsiteY1" fmla="*/ 0 h 914400"/>
              <a:gd name="connsiteX2" fmla="*/ 6632652 w 6632652"/>
              <a:gd name="connsiteY2" fmla="*/ 0 h 914400"/>
              <a:gd name="connsiteX3" fmla="*/ 6365949 w 6632652"/>
              <a:gd name="connsiteY3" fmla="*/ 914400 h 914400"/>
              <a:gd name="connsiteX4" fmla="*/ 0 w 6632652"/>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7223196 w 7489899"/>
              <a:gd name="connsiteY3" fmla="*/ 914400 h 914400"/>
              <a:gd name="connsiteX4" fmla="*/ 857247 w 7489899"/>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5470596 w 7489899"/>
              <a:gd name="connsiteY3" fmla="*/ 914400 h 914400"/>
              <a:gd name="connsiteX4" fmla="*/ 857247 w 7489899"/>
              <a:gd name="connsiteY4" fmla="*/ 914400 h 914400"/>
              <a:gd name="connsiteX0" fmla="*/ 857247 w 5499174"/>
              <a:gd name="connsiteY0" fmla="*/ 838200 h 838200"/>
              <a:gd name="connsiteX1" fmla="*/ 0 w 5499174"/>
              <a:gd name="connsiteY1" fmla="*/ 47625 h 838200"/>
              <a:gd name="connsiteX2" fmla="*/ 5499174 w 5499174"/>
              <a:gd name="connsiteY2" fmla="*/ 0 h 838200"/>
              <a:gd name="connsiteX3" fmla="*/ 5470596 w 5499174"/>
              <a:gd name="connsiteY3" fmla="*/ 838200 h 838200"/>
              <a:gd name="connsiteX4" fmla="*/ 857247 w 5499174"/>
              <a:gd name="connsiteY4" fmla="*/ 838200 h 838200"/>
              <a:gd name="connsiteX0" fmla="*/ 923922 w 5565849"/>
              <a:gd name="connsiteY0" fmla="*/ 838200 h 838200"/>
              <a:gd name="connsiteX1" fmla="*/ 0 w 5565849"/>
              <a:gd name="connsiteY1" fmla="*/ 0 h 838200"/>
              <a:gd name="connsiteX2" fmla="*/ 5565849 w 5565849"/>
              <a:gd name="connsiteY2" fmla="*/ 0 h 838200"/>
              <a:gd name="connsiteX3" fmla="*/ 5537271 w 5565849"/>
              <a:gd name="connsiteY3" fmla="*/ 838200 h 838200"/>
              <a:gd name="connsiteX4" fmla="*/ 923922 w 5565849"/>
              <a:gd name="connsiteY4" fmla="*/ 838200 h 838200"/>
              <a:gd name="connsiteX0" fmla="*/ 923922 w 5571764"/>
              <a:gd name="connsiteY0" fmla="*/ 838200 h 838200"/>
              <a:gd name="connsiteX1" fmla="*/ 0 w 5571764"/>
              <a:gd name="connsiteY1" fmla="*/ 0 h 838200"/>
              <a:gd name="connsiteX2" fmla="*/ 5565849 w 5571764"/>
              <a:gd name="connsiteY2" fmla="*/ 0 h 838200"/>
              <a:gd name="connsiteX3" fmla="*/ 5571764 w 5571764"/>
              <a:gd name="connsiteY3" fmla="*/ 838200 h 838200"/>
              <a:gd name="connsiteX4" fmla="*/ 923922 w 5571764"/>
              <a:gd name="connsiteY4" fmla="*/ 838200 h 838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1764" h="838200">
                <a:moveTo>
                  <a:pt x="923922" y="838200"/>
                </a:moveTo>
                <a:lnTo>
                  <a:pt x="0" y="0"/>
                </a:lnTo>
                <a:lnTo>
                  <a:pt x="5565849" y="0"/>
                </a:lnTo>
                <a:cubicBezTo>
                  <a:pt x="5567821" y="279400"/>
                  <a:pt x="5569792" y="558800"/>
                  <a:pt x="5571764" y="838200"/>
                </a:cubicBezTo>
                <a:lnTo>
                  <a:pt x="923922" y="838200"/>
                </a:lnTo>
                <a:close/>
              </a:path>
            </a:pathLst>
          </a:custGeom>
          <a:solidFill>
            <a:srgbClr val="E9EE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userDrawn="1"/>
        </p:nvSpPr>
        <p:spPr>
          <a:xfrm>
            <a:off x="4572000" y="36552"/>
            <a:ext cx="4114800" cy="553998"/>
          </a:xfrm>
          <a:prstGeom prst="rect">
            <a:avLst/>
          </a:prstGeom>
          <a:noFill/>
        </p:spPr>
        <p:txBody>
          <a:bodyPr wrap="square" rtlCol="0">
            <a:spAutoFit/>
          </a:bodyPr>
          <a:lstStyle/>
          <a:p>
            <a:r>
              <a:rPr lang="en-US" sz="3000" b="0" kern="1300" spc="300" dirty="0">
                <a:solidFill>
                  <a:schemeClr val="tx1"/>
                </a:solidFill>
                <a:latin typeface="+mj-lt"/>
                <a:ea typeface="+mn-ea"/>
                <a:cs typeface="Arial" pitchFamily="34" charset="0"/>
              </a:rPr>
              <a:t>THE </a:t>
            </a:r>
            <a:r>
              <a:rPr lang="en-US" sz="3000" b="0" kern="1300" spc="300" baseline="0" dirty="0">
                <a:solidFill>
                  <a:schemeClr val="tx1"/>
                </a:solidFill>
                <a:latin typeface="+mj-lt"/>
                <a:ea typeface="+mn-ea"/>
                <a:cs typeface="Arial" pitchFamily="34" charset="0"/>
              </a:rPr>
              <a:t>STEM ACADEMY</a:t>
            </a:r>
            <a:endParaRPr lang="en-US" sz="3000" b="0" kern="1300" spc="300" baseline="30000" dirty="0">
              <a:solidFill>
                <a:schemeClr val="tx1"/>
              </a:solidFill>
              <a:latin typeface="+mj-lt"/>
              <a:ea typeface="+mn-ea"/>
              <a:cs typeface="Arial" pitchFamily="34" charset="0"/>
            </a:endParaRPr>
          </a:p>
        </p:txBody>
      </p:sp>
      <p:sp>
        <p:nvSpPr>
          <p:cNvPr id="10" name="TextBox 9"/>
          <p:cNvSpPr txBox="1"/>
          <p:nvPr userDrawn="1"/>
        </p:nvSpPr>
        <p:spPr>
          <a:xfrm>
            <a:off x="4876800" y="452050"/>
            <a:ext cx="4114800" cy="276999"/>
          </a:xfrm>
          <a:prstGeom prst="rect">
            <a:avLst/>
          </a:prstGeom>
          <a:noFill/>
        </p:spPr>
        <p:txBody>
          <a:bodyPr wrap="square" rtlCol="0">
            <a:spAutoFit/>
          </a:bodyPr>
          <a:lstStyle/>
          <a:p>
            <a:r>
              <a:rPr lang="en-US" sz="1200" i="1" dirty="0">
                <a:latin typeface="Times New Roman" pitchFamily="18" charset="0"/>
                <a:cs typeface="Times New Roman" pitchFamily="18" charset="0"/>
              </a:rPr>
              <a:t>A</a:t>
            </a:r>
            <a:r>
              <a:rPr lang="en-US" sz="1200" i="1" baseline="0" dirty="0">
                <a:latin typeface="Times New Roman" pitchFamily="18" charset="0"/>
                <a:cs typeface="Times New Roman" pitchFamily="18" charset="0"/>
              </a:rPr>
              <a:t> National Non-Profit Status K-16 Education Program</a:t>
            </a:r>
            <a:endParaRPr lang="en-US" sz="1200" i="1" dirty="0">
              <a:latin typeface="Times New Roman" pitchFamily="18" charset="0"/>
              <a:cs typeface="Times New Roman" pitchFamily="18" charset="0"/>
            </a:endParaRPr>
          </a:p>
        </p:txBody>
      </p:sp>
      <p:sp>
        <p:nvSpPr>
          <p:cNvPr id="11" name="Parallelogram 5"/>
          <p:cNvSpPr/>
          <p:nvPr userDrawn="1"/>
        </p:nvSpPr>
        <p:spPr>
          <a:xfrm>
            <a:off x="-2381" y="-5991"/>
            <a:ext cx="4593432" cy="797626"/>
          </a:xfrm>
          <a:custGeom>
            <a:avLst/>
            <a:gdLst>
              <a:gd name="connsiteX0" fmla="*/ 0 w 6632652"/>
              <a:gd name="connsiteY0" fmla="*/ 914400 h 914400"/>
              <a:gd name="connsiteX1" fmla="*/ 266703 w 6632652"/>
              <a:gd name="connsiteY1" fmla="*/ 0 h 914400"/>
              <a:gd name="connsiteX2" fmla="*/ 6632652 w 6632652"/>
              <a:gd name="connsiteY2" fmla="*/ 0 h 914400"/>
              <a:gd name="connsiteX3" fmla="*/ 6365949 w 6632652"/>
              <a:gd name="connsiteY3" fmla="*/ 914400 h 914400"/>
              <a:gd name="connsiteX4" fmla="*/ 0 w 6632652"/>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7223196 w 7489899"/>
              <a:gd name="connsiteY3" fmla="*/ 914400 h 914400"/>
              <a:gd name="connsiteX4" fmla="*/ 857247 w 7489899"/>
              <a:gd name="connsiteY4" fmla="*/ 914400 h 914400"/>
              <a:gd name="connsiteX0" fmla="*/ 857247 w 7489899"/>
              <a:gd name="connsiteY0" fmla="*/ 914400 h 914400"/>
              <a:gd name="connsiteX1" fmla="*/ 0 w 7489899"/>
              <a:gd name="connsiteY1" fmla="*/ 123825 h 914400"/>
              <a:gd name="connsiteX2" fmla="*/ 7489899 w 7489899"/>
              <a:gd name="connsiteY2" fmla="*/ 0 h 914400"/>
              <a:gd name="connsiteX3" fmla="*/ 5470596 w 7489899"/>
              <a:gd name="connsiteY3" fmla="*/ 914400 h 914400"/>
              <a:gd name="connsiteX4" fmla="*/ 857247 w 7489899"/>
              <a:gd name="connsiteY4" fmla="*/ 914400 h 914400"/>
              <a:gd name="connsiteX0" fmla="*/ 857247 w 5499174"/>
              <a:gd name="connsiteY0" fmla="*/ 838200 h 838200"/>
              <a:gd name="connsiteX1" fmla="*/ 0 w 5499174"/>
              <a:gd name="connsiteY1" fmla="*/ 47625 h 838200"/>
              <a:gd name="connsiteX2" fmla="*/ 5499174 w 5499174"/>
              <a:gd name="connsiteY2" fmla="*/ 0 h 838200"/>
              <a:gd name="connsiteX3" fmla="*/ 5470596 w 5499174"/>
              <a:gd name="connsiteY3" fmla="*/ 838200 h 838200"/>
              <a:gd name="connsiteX4" fmla="*/ 857247 w 5499174"/>
              <a:gd name="connsiteY4" fmla="*/ 838200 h 838200"/>
              <a:gd name="connsiteX0" fmla="*/ 923922 w 5565849"/>
              <a:gd name="connsiteY0" fmla="*/ 838200 h 838200"/>
              <a:gd name="connsiteX1" fmla="*/ 0 w 5565849"/>
              <a:gd name="connsiteY1" fmla="*/ 0 h 838200"/>
              <a:gd name="connsiteX2" fmla="*/ 5565849 w 5565849"/>
              <a:gd name="connsiteY2" fmla="*/ 0 h 838200"/>
              <a:gd name="connsiteX3" fmla="*/ 5537271 w 5565849"/>
              <a:gd name="connsiteY3" fmla="*/ 838200 h 838200"/>
              <a:gd name="connsiteX4" fmla="*/ 923922 w 5565849"/>
              <a:gd name="connsiteY4" fmla="*/ 838200 h 838200"/>
              <a:gd name="connsiteX0" fmla="*/ 0 w 5575988"/>
              <a:gd name="connsiteY0" fmla="*/ 838200 h 838200"/>
              <a:gd name="connsiteX1" fmla="*/ 10139 w 5575988"/>
              <a:gd name="connsiteY1" fmla="*/ 0 h 838200"/>
              <a:gd name="connsiteX2" fmla="*/ 5575988 w 5575988"/>
              <a:gd name="connsiteY2" fmla="*/ 0 h 838200"/>
              <a:gd name="connsiteX3" fmla="*/ 5547410 w 5575988"/>
              <a:gd name="connsiteY3" fmla="*/ 838200 h 838200"/>
              <a:gd name="connsiteX4" fmla="*/ 0 w 5575988"/>
              <a:gd name="connsiteY4" fmla="*/ 838200 h 838200"/>
              <a:gd name="connsiteX0" fmla="*/ 0 w 6500731"/>
              <a:gd name="connsiteY0" fmla="*/ 838200 h 838200"/>
              <a:gd name="connsiteX1" fmla="*/ 10139 w 6500731"/>
              <a:gd name="connsiteY1" fmla="*/ 0 h 838200"/>
              <a:gd name="connsiteX2" fmla="*/ 5575988 w 6500731"/>
              <a:gd name="connsiteY2" fmla="*/ 0 h 838200"/>
              <a:gd name="connsiteX3" fmla="*/ 6500731 w 6500731"/>
              <a:gd name="connsiteY3" fmla="*/ 828101 h 838200"/>
              <a:gd name="connsiteX4" fmla="*/ 0 w 6500731"/>
              <a:gd name="connsiteY4" fmla="*/ 838200 h 838200"/>
              <a:gd name="connsiteX0" fmla="*/ 0 w 6500731"/>
              <a:gd name="connsiteY0" fmla="*/ 848299 h 848299"/>
              <a:gd name="connsiteX1" fmla="*/ 1897521 w 6500731"/>
              <a:gd name="connsiteY1" fmla="*/ 0 h 848299"/>
              <a:gd name="connsiteX2" fmla="*/ 5575988 w 6500731"/>
              <a:gd name="connsiteY2" fmla="*/ 10099 h 848299"/>
              <a:gd name="connsiteX3" fmla="*/ 6500731 w 6500731"/>
              <a:gd name="connsiteY3" fmla="*/ 838200 h 848299"/>
              <a:gd name="connsiteX4" fmla="*/ 0 w 6500731"/>
              <a:gd name="connsiteY4" fmla="*/ 848299 h 848299"/>
              <a:gd name="connsiteX0" fmla="*/ 0 w 6500731"/>
              <a:gd name="connsiteY0" fmla="*/ 858519 h 858519"/>
              <a:gd name="connsiteX1" fmla="*/ 15145 w 6500731"/>
              <a:gd name="connsiteY1" fmla="*/ 0 h 858519"/>
              <a:gd name="connsiteX2" fmla="*/ 5575988 w 6500731"/>
              <a:gd name="connsiteY2" fmla="*/ 20319 h 858519"/>
              <a:gd name="connsiteX3" fmla="*/ 6500731 w 6500731"/>
              <a:gd name="connsiteY3" fmla="*/ 848420 h 858519"/>
              <a:gd name="connsiteX4" fmla="*/ 0 w 6500731"/>
              <a:gd name="connsiteY4" fmla="*/ 858519 h 858519"/>
              <a:gd name="connsiteX0" fmla="*/ 0 w 6500731"/>
              <a:gd name="connsiteY0" fmla="*/ 858641 h 858641"/>
              <a:gd name="connsiteX1" fmla="*/ 15145 w 6500731"/>
              <a:gd name="connsiteY1" fmla="*/ 122 h 858641"/>
              <a:gd name="connsiteX2" fmla="*/ 5589531 w 6500731"/>
              <a:gd name="connsiteY2" fmla="*/ 0 h 858641"/>
              <a:gd name="connsiteX3" fmla="*/ 6500731 w 6500731"/>
              <a:gd name="connsiteY3" fmla="*/ 848542 h 858641"/>
              <a:gd name="connsiteX4" fmla="*/ 0 w 6500731"/>
              <a:gd name="connsiteY4" fmla="*/ 858641 h 858641"/>
              <a:gd name="connsiteX0" fmla="*/ 0 w 6500731"/>
              <a:gd name="connsiteY0" fmla="*/ 858641 h 858641"/>
              <a:gd name="connsiteX1" fmla="*/ 121714 w 6500731"/>
              <a:gd name="connsiteY1" fmla="*/ 122 h 858641"/>
              <a:gd name="connsiteX2" fmla="*/ 5589531 w 6500731"/>
              <a:gd name="connsiteY2" fmla="*/ 0 h 858641"/>
              <a:gd name="connsiteX3" fmla="*/ 6500731 w 6500731"/>
              <a:gd name="connsiteY3" fmla="*/ 848542 h 858641"/>
              <a:gd name="connsiteX4" fmla="*/ 0 w 6500731"/>
              <a:gd name="connsiteY4" fmla="*/ 858641 h 858641"/>
              <a:gd name="connsiteX0" fmla="*/ 0 w 6380840"/>
              <a:gd name="connsiteY0" fmla="*/ 858641 h 858641"/>
              <a:gd name="connsiteX1" fmla="*/ 1823 w 6380840"/>
              <a:gd name="connsiteY1" fmla="*/ 122 h 858641"/>
              <a:gd name="connsiteX2" fmla="*/ 5469640 w 6380840"/>
              <a:gd name="connsiteY2" fmla="*/ 0 h 858641"/>
              <a:gd name="connsiteX3" fmla="*/ 6380840 w 6380840"/>
              <a:gd name="connsiteY3" fmla="*/ 848542 h 858641"/>
              <a:gd name="connsiteX4" fmla="*/ 0 w 6380840"/>
              <a:gd name="connsiteY4" fmla="*/ 858641 h 858641"/>
              <a:gd name="connsiteX0" fmla="*/ 0 w 6354253"/>
              <a:gd name="connsiteY0" fmla="*/ 858641 h 863873"/>
              <a:gd name="connsiteX1" fmla="*/ 1823 w 6354253"/>
              <a:gd name="connsiteY1" fmla="*/ 122 h 863873"/>
              <a:gd name="connsiteX2" fmla="*/ 5469640 w 6354253"/>
              <a:gd name="connsiteY2" fmla="*/ 0 h 863873"/>
              <a:gd name="connsiteX3" fmla="*/ 6354253 w 6354253"/>
              <a:gd name="connsiteY3" fmla="*/ 863873 h 863873"/>
              <a:gd name="connsiteX4" fmla="*/ 0 w 6354253"/>
              <a:gd name="connsiteY4" fmla="*/ 858641 h 863873"/>
              <a:gd name="connsiteX0" fmla="*/ 0 w 6394133"/>
              <a:gd name="connsiteY0" fmla="*/ 858641 h 874093"/>
              <a:gd name="connsiteX1" fmla="*/ 1823 w 6394133"/>
              <a:gd name="connsiteY1" fmla="*/ 122 h 874093"/>
              <a:gd name="connsiteX2" fmla="*/ 5469640 w 6394133"/>
              <a:gd name="connsiteY2" fmla="*/ 0 h 874093"/>
              <a:gd name="connsiteX3" fmla="*/ 6394133 w 6394133"/>
              <a:gd name="connsiteY3" fmla="*/ 874093 h 874093"/>
              <a:gd name="connsiteX4" fmla="*/ 0 w 6394133"/>
              <a:gd name="connsiteY4" fmla="*/ 858641 h 874093"/>
              <a:gd name="connsiteX0" fmla="*/ 0 w 6410749"/>
              <a:gd name="connsiteY0" fmla="*/ 858641 h 866427"/>
              <a:gd name="connsiteX1" fmla="*/ 1823 w 6410749"/>
              <a:gd name="connsiteY1" fmla="*/ 122 h 866427"/>
              <a:gd name="connsiteX2" fmla="*/ 5469640 w 6410749"/>
              <a:gd name="connsiteY2" fmla="*/ 0 h 866427"/>
              <a:gd name="connsiteX3" fmla="*/ 6410749 w 6410749"/>
              <a:gd name="connsiteY3" fmla="*/ 866427 h 866427"/>
              <a:gd name="connsiteX4" fmla="*/ 0 w 6410749"/>
              <a:gd name="connsiteY4" fmla="*/ 858641 h 866427"/>
              <a:gd name="connsiteX0" fmla="*/ 0 w 6407426"/>
              <a:gd name="connsiteY0" fmla="*/ 858641 h 858641"/>
              <a:gd name="connsiteX1" fmla="*/ 1823 w 6407426"/>
              <a:gd name="connsiteY1" fmla="*/ 122 h 858641"/>
              <a:gd name="connsiteX2" fmla="*/ 5469640 w 6407426"/>
              <a:gd name="connsiteY2" fmla="*/ 0 h 858641"/>
              <a:gd name="connsiteX3" fmla="*/ 6407426 w 6407426"/>
              <a:gd name="connsiteY3" fmla="*/ 848541 h 858641"/>
              <a:gd name="connsiteX4" fmla="*/ 0 w 6407426"/>
              <a:gd name="connsiteY4" fmla="*/ 858641 h 858641"/>
              <a:gd name="connsiteX0" fmla="*/ 0 w 6410749"/>
              <a:gd name="connsiteY0" fmla="*/ 840755 h 848541"/>
              <a:gd name="connsiteX1" fmla="*/ 5146 w 6410749"/>
              <a:gd name="connsiteY1" fmla="*/ 122 h 848541"/>
              <a:gd name="connsiteX2" fmla="*/ 5472963 w 6410749"/>
              <a:gd name="connsiteY2" fmla="*/ 0 h 848541"/>
              <a:gd name="connsiteX3" fmla="*/ 6410749 w 6410749"/>
              <a:gd name="connsiteY3" fmla="*/ 848541 h 848541"/>
              <a:gd name="connsiteX4" fmla="*/ 0 w 6410749"/>
              <a:gd name="connsiteY4" fmla="*/ 840755 h 848541"/>
              <a:gd name="connsiteX0" fmla="*/ 0 w 6410749"/>
              <a:gd name="connsiteY0" fmla="*/ 848077 h 855863"/>
              <a:gd name="connsiteX1" fmla="*/ 5146 w 6410749"/>
              <a:gd name="connsiteY1" fmla="*/ 7444 h 855863"/>
              <a:gd name="connsiteX2" fmla="*/ 5225348 w 6410749"/>
              <a:gd name="connsiteY2" fmla="*/ 0 h 855863"/>
              <a:gd name="connsiteX3" fmla="*/ 6410749 w 6410749"/>
              <a:gd name="connsiteY3" fmla="*/ 855863 h 855863"/>
              <a:gd name="connsiteX4" fmla="*/ 0 w 6410749"/>
              <a:gd name="connsiteY4" fmla="*/ 848077 h 855863"/>
              <a:gd name="connsiteX0" fmla="*/ 0 w 6410749"/>
              <a:gd name="connsiteY0" fmla="*/ 848077 h 855863"/>
              <a:gd name="connsiteX1" fmla="*/ 5146 w 6410749"/>
              <a:gd name="connsiteY1" fmla="*/ 7444 h 855863"/>
              <a:gd name="connsiteX2" fmla="*/ 5158681 w 6410749"/>
              <a:gd name="connsiteY2" fmla="*/ 0 h 855863"/>
              <a:gd name="connsiteX3" fmla="*/ 6410749 w 6410749"/>
              <a:gd name="connsiteY3" fmla="*/ 855863 h 855863"/>
              <a:gd name="connsiteX4" fmla="*/ 0 w 6410749"/>
              <a:gd name="connsiteY4" fmla="*/ 848077 h 85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10749" h="855863">
                <a:moveTo>
                  <a:pt x="0" y="848077"/>
                </a:moveTo>
                <a:cubicBezTo>
                  <a:pt x="608" y="561904"/>
                  <a:pt x="4538" y="293617"/>
                  <a:pt x="5146" y="7444"/>
                </a:cubicBezTo>
                <a:lnTo>
                  <a:pt x="5158681" y="0"/>
                </a:lnTo>
                <a:lnTo>
                  <a:pt x="6410749" y="855863"/>
                </a:lnTo>
                <a:lnTo>
                  <a:pt x="0" y="848077"/>
                </a:lnTo>
                <a:close/>
              </a:path>
            </a:pathLst>
          </a:custGeom>
          <a:solidFill>
            <a:srgbClr val="E0E9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5" r:id="rId2"/>
    <p:sldLayoutId id="2147483657" r:id="rId3"/>
    <p:sldLayoutId id="2147483658" r:id="rId4"/>
    <p:sldLayoutId id="2147483659" r:id="rId5"/>
  </p:sldLayoutIdLst>
  <p:txStyles>
    <p:titleStyle>
      <a:lvl1pPr algn="l" rtl="0" eaLnBrk="1" latinLnBrk="0" hangingPunct="1">
        <a:spcBef>
          <a:spcPct val="0"/>
        </a:spcBef>
        <a:buNone/>
        <a:defRPr sz="4200" kern="1200">
          <a:solidFill>
            <a:schemeClr val="tx2"/>
          </a:solidFill>
          <a:latin typeface="+mj-lt"/>
          <a:ea typeface="+mj-ea"/>
          <a:cs typeface="+mj-cs"/>
        </a:defRPr>
      </a:lvl1pPr>
      <a:extLst/>
    </p:titleStyle>
    <p:bodyStyle>
      <a:lvl1pPr marL="320040" indent="-320040" algn="l" rtl="0" eaLnBrk="1" latinLnBrk="0" hangingPunct="1">
        <a:spcBef>
          <a:spcPts val="700"/>
        </a:spcBef>
        <a:buClr>
          <a:schemeClr val="accent2"/>
        </a:buClr>
        <a:buSzPct val="60000"/>
        <a:buFont typeface="Wingdings"/>
        <a:buChar char=""/>
        <a:defRP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190750"/>
            <a:ext cx="6477000" cy="819150"/>
          </a:xfrm>
        </p:spPr>
        <p:txBody>
          <a:bodyPr>
            <a:normAutofit fontScale="90000"/>
          </a:bodyPr>
          <a:lstStyle/>
          <a:p>
            <a:r>
              <a:rPr lang="en-US" dirty="0">
                <a:solidFill>
                  <a:schemeClr val="accent4"/>
                </a:solidFill>
                <a:effectLst>
                  <a:outerShdw blurRad="38100" dist="38100" dir="2700000" algn="tl">
                    <a:srgbClr val="000000">
                      <a:alpha val="43137"/>
                    </a:srgbClr>
                  </a:outerShdw>
                </a:effectLst>
              </a:rPr>
              <a:t>DESERT SURVIVAL</a:t>
            </a:r>
            <a:br>
              <a:rPr lang="en-US" dirty="0">
                <a:solidFill>
                  <a:schemeClr val="accent4"/>
                </a:solidFill>
                <a:effectLst>
                  <a:outerShdw blurRad="38100" dist="38100" dir="2700000" algn="tl">
                    <a:srgbClr val="000000">
                      <a:alpha val="43137"/>
                    </a:srgbClr>
                  </a:outerShdw>
                </a:effectLst>
              </a:rPr>
            </a:br>
            <a:r>
              <a:rPr lang="en-US" sz="2700" dirty="0">
                <a:solidFill>
                  <a:schemeClr val="accent4"/>
                </a:solidFill>
                <a:effectLst>
                  <a:outerShdw blurRad="38100" dist="38100" dir="2700000" algn="tl">
                    <a:srgbClr val="000000">
                      <a:alpha val="43137"/>
                    </a:srgbClr>
                  </a:outerShdw>
                </a:effectLst>
              </a:rPr>
              <a:t>EXPERT RANK</a:t>
            </a:r>
            <a:endParaRPr lang="en-US" sz="1200" dirty="0">
              <a:solidFill>
                <a:schemeClr val="accent4"/>
              </a:solidFill>
            </a:endParaRPr>
          </a:p>
        </p:txBody>
      </p:sp>
    </p:spTree>
    <p:extLst>
      <p:ext uri="{BB962C8B-B14F-4D97-AF65-F5344CB8AC3E}">
        <p14:creationId xmlns:p14="http://schemas.microsoft.com/office/powerpoint/2010/main" val="97979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962454"/>
            <a:ext cx="8229600" cy="857250"/>
          </a:xfrm>
        </p:spPr>
        <p:txBody>
          <a:bodyPr/>
          <a:lstStyle/>
          <a:p>
            <a:r>
              <a:rPr lang="en-US" sz="2400" b="1" dirty="0"/>
              <a:t>Number 7 – Plastic Raincoat</a:t>
            </a:r>
          </a:p>
        </p:txBody>
      </p:sp>
      <p:sp>
        <p:nvSpPr>
          <p:cNvPr id="12291" name="Rectangle 3"/>
          <p:cNvSpPr>
            <a:spLocks noGrp="1" noChangeArrowheads="1"/>
          </p:cNvSpPr>
          <p:nvPr>
            <p:ph type="body" idx="1"/>
          </p:nvPr>
        </p:nvSpPr>
        <p:spPr>
          <a:xfrm>
            <a:off x="478020" y="1540217"/>
            <a:ext cx="8229600" cy="3394472"/>
          </a:xfrm>
        </p:spPr>
        <p:txBody>
          <a:bodyPr/>
          <a:lstStyle/>
          <a:p>
            <a:pPr>
              <a:buFontTx/>
              <a:buNone/>
            </a:pPr>
            <a:r>
              <a:rPr lang="en-US" sz="2400" dirty="0"/>
              <a:t>The recent advancements of plastic have made it possible to build a solar still.  By digging a hole and placing a raincoat over it, the temperature difference will extract some moisture.  By focusing the condensation into a container of sorts, water could be gathered.  </a:t>
            </a:r>
          </a:p>
          <a:p>
            <a:pPr>
              <a:buFontTx/>
              <a:buNone/>
            </a:pPr>
            <a:r>
              <a:rPr lang="en-US" sz="2400" dirty="0"/>
              <a:t>HOWEVER, the physical activity required to extract water would take twice the amount of water of what is gained.</a:t>
            </a:r>
          </a:p>
        </p:txBody>
      </p:sp>
    </p:spTree>
    <p:extLst>
      <p:ext uri="{BB962C8B-B14F-4D97-AF65-F5344CB8AC3E}">
        <p14:creationId xmlns:p14="http://schemas.microsoft.com/office/powerpoint/2010/main" val="933550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0260" y="809770"/>
            <a:ext cx="8229600" cy="857250"/>
          </a:xfrm>
        </p:spPr>
        <p:txBody>
          <a:bodyPr/>
          <a:lstStyle/>
          <a:p>
            <a:r>
              <a:rPr lang="en-US" sz="2400" b="1" dirty="0"/>
              <a:t>Number 6 - Jackknife</a:t>
            </a:r>
          </a:p>
        </p:txBody>
      </p:sp>
      <p:sp>
        <p:nvSpPr>
          <p:cNvPr id="13315" name="Rectangle 3"/>
          <p:cNvSpPr>
            <a:spLocks noGrp="1" noChangeArrowheads="1"/>
          </p:cNvSpPr>
          <p:nvPr>
            <p:ph type="body" idx="1"/>
          </p:nvPr>
        </p:nvSpPr>
        <p:spPr>
          <a:xfrm>
            <a:off x="450260" y="1380594"/>
            <a:ext cx="8229600" cy="3394472"/>
          </a:xfrm>
        </p:spPr>
        <p:txBody>
          <a:bodyPr/>
          <a:lstStyle/>
          <a:p>
            <a:pPr>
              <a:buFontTx/>
              <a:buNone/>
            </a:pPr>
            <a:r>
              <a:rPr lang="en-US" sz="2400" dirty="0"/>
              <a:t>The jackknife would be useful for rigging the shelter and for cutting barrel cactus for moisture.  Other uses for the jackknife give this item a high ranking.</a:t>
            </a:r>
          </a:p>
        </p:txBody>
      </p:sp>
    </p:spTree>
    <p:extLst>
      <p:ext uri="{BB962C8B-B14F-4D97-AF65-F5344CB8AC3E}">
        <p14:creationId xmlns:p14="http://schemas.microsoft.com/office/powerpoint/2010/main" val="2108357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865291"/>
            <a:ext cx="8229600" cy="857250"/>
          </a:xfrm>
        </p:spPr>
        <p:txBody>
          <a:bodyPr/>
          <a:lstStyle/>
          <a:p>
            <a:r>
              <a:rPr lang="en-US" sz="2400" b="1" dirty="0"/>
              <a:t>Number 5 – Parachute (Red and White)</a:t>
            </a:r>
          </a:p>
        </p:txBody>
      </p:sp>
      <p:sp>
        <p:nvSpPr>
          <p:cNvPr id="14339" name="Rectangle 3"/>
          <p:cNvSpPr>
            <a:spLocks noGrp="1" noChangeArrowheads="1"/>
          </p:cNvSpPr>
          <p:nvPr>
            <p:ph type="body" idx="1"/>
          </p:nvPr>
        </p:nvSpPr>
        <p:spPr>
          <a:xfrm>
            <a:off x="457200" y="1422235"/>
            <a:ext cx="8229600" cy="3394472"/>
          </a:xfrm>
        </p:spPr>
        <p:txBody>
          <a:bodyPr/>
          <a:lstStyle/>
          <a:p>
            <a:pPr>
              <a:buFontTx/>
              <a:buNone/>
            </a:pPr>
            <a:r>
              <a:rPr lang="en-US" sz="2400" dirty="0"/>
              <a:t>The parachute can serve as a shelter and signaling device.  A saguaro cactus could act as a tent pole and the parachute shrouds as tent ropes.  </a:t>
            </a:r>
          </a:p>
          <a:p>
            <a:pPr>
              <a:buFontTx/>
              <a:buNone/>
            </a:pPr>
            <a:r>
              <a:rPr lang="en-US" sz="2400" dirty="0"/>
              <a:t>Double or triple folding the parachute would give enough shade to reduce the temperature underneath by as much as 20%. </a:t>
            </a:r>
          </a:p>
        </p:txBody>
      </p:sp>
    </p:spTree>
    <p:extLst>
      <p:ext uri="{BB962C8B-B14F-4D97-AF65-F5344CB8AC3E}">
        <p14:creationId xmlns:p14="http://schemas.microsoft.com/office/powerpoint/2010/main" val="2170596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36381" y="879171"/>
            <a:ext cx="8229600" cy="857250"/>
          </a:xfrm>
        </p:spPr>
        <p:txBody>
          <a:bodyPr/>
          <a:lstStyle/>
          <a:p>
            <a:r>
              <a:rPr lang="en-US" sz="2400" b="1" dirty="0"/>
              <a:t>Number 4 – Flashlight (4 Battery Size)</a:t>
            </a:r>
          </a:p>
        </p:txBody>
      </p:sp>
      <p:sp>
        <p:nvSpPr>
          <p:cNvPr id="15363" name="Rectangle 3"/>
          <p:cNvSpPr>
            <a:spLocks noGrp="1" noChangeArrowheads="1"/>
          </p:cNvSpPr>
          <p:nvPr>
            <p:ph type="body" idx="1"/>
          </p:nvPr>
        </p:nvSpPr>
        <p:spPr>
          <a:xfrm>
            <a:off x="450261" y="1567977"/>
            <a:ext cx="8229600" cy="3394472"/>
          </a:xfrm>
        </p:spPr>
        <p:txBody>
          <a:bodyPr/>
          <a:lstStyle/>
          <a:p>
            <a:pPr>
              <a:buFontTx/>
              <a:buNone/>
            </a:pPr>
            <a:r>
              <a:rPr lang="en-US" sz="2400" dirty="0"/>
              <a:t>Useful as a night signaling device.  Along with a mirror, you have a 24 hour method for signaling help.  During the day the reflector could be used as another signaling device or for starting a fire.  </a:t>
            </a:r>
          </a:p>
          <a:p>
            <a:pPr>
              <a:buFontTx/>
              <a:buNone/>
            </a:pPr>
            <a:r>
              <a:rPr lang="en-US" sz="2400" dirty="0"/>
              <a:t>The battery container could be used for digging or water collection and distillation process (See Plastic Raincoat description).</a:t>
            </a:r>
          </a:p>
        </p:txBody>
      </p:sp>
    </p:spTree>
    <p:extLst>
      <p:ext uri="{BB962C8B-B14F-4D97-AF65-F5344CB8AC3E}">
        <p14:creationId xmlns:p14="http://schemas.microsoft.com/office/powerpoint/2010/main" val="3658808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858351"/>
            <a:ext cx="8229600" cy="857250"/>
          </a:xfrm>
        </p:spPr>
        <p:txBody>
          <a:bodyPr/>
          <a:lstStyle/>
          <a:p>
            <a:r>
              <a:rPr lang="en-US" sz="2400" b="1" dirty="0"/>
              <a:t>Number 3 – Quart of Water per Person</a:t>
            </a:r>
          </a:p>
        </p:txBody>
      </p:sp>
      <p:sp>
        <p:nvSpPr>
          <p:cNvPr id="16387" name="Rectangle 3"/>
          <p:cNvSpPr>
            <a:spLocks noGrp="1" noChangeArrowheads="1"/>
          </p:cNvSpPr>
          <p:nvPr>
            <p:ph type="body" idx="1"/>
          </p:nvPr>
        </p:nvSpPr>
        <p:spPr>
          <a:xfrm>
            <a:off x="450261" y="1484696"/>
            <a:ext cx="8229600" cy="3394472"/>
          </a:xfrm>
        </p:spPr>
        <p:txBody>
          <a:bodyPr/>
          <a:lstStyle/>
          <a:p>
            <a:pPr>
              <a:buFontTx/>
              <a:buNone/>
            </a:pPr>
            <a:r>
              <a:rPr lang="en-US" sz="2400" dirty="0"/>
              <a:t>Significantly increases survival time by holding off effects of dehydration.  Best to drink when you are thirsty, so you remain clear headed during important decisions and setting up a shelter.  </a:t>
            </a:r>
          </a:p>
          <a:p>
            <a:pPr>
              <a:buFontTx/>
              <a:buNone/>
            </a:pPr>
            <a:r>
              <a:rPr lang="en-US" sz="2400" dirty="0"/>
              <a:t>Reversing dehydration once it has started becomes very difficult.  Rationing water would do you no good.</a:t>
            </a:r>
          </a:p>
        </p:txBody>
      </p:sp>
    </p:spTree>
    <p:extLst>
      <p:ext uri="{BB962C8B-B14F-4D97-AF65-F5344CB8AC3E}">
        <p14:creationId xmlns:p14="http://schemas.microsoft.com/office/powerpoint/2010/main" val="942195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899992"/>
            <a:ext cx="8229600" cy="857250"/>
          </a:xfrm>
        </p:spPr>
        <p:txBody>
          <a:bodyPr/>
          <a:lstStyle/>
          <a:p>
            <a:r>
              <a:rPr lang="en-US" sz="2400" b="1" dirty="0"/>
              <a:t>Number 2 – Top Coat per Person</a:t>
            </a:r>
          </a:p>
        </p:txBody>
      </p:sp>
      <p:sp>
        <p:nvSpPr>
          <p:cNvPr id="17411" name="Rectangle 3"/>
          <p:cNvSpPr>
            <a:spLocks noGrp="1" noChangeArrowheads="1"/>
          </p:cNvSpPr>
          <p:nvPr>
            <p:ph type="body" idx="1"/>
          </p:nvPr>
        </p:nvSpPr>
        <p:spPr>
          <a:xfrm>
            <a:off x="457200" y="1387534"/>
            <a:ext cx="8229600" cy="3394472"/>
          </a:xfrm>
        </p:spPr>
        <p:txBody>
          <a:bodyPr/>
          <a:lstStyle/>
          <a:p>
            <a:pPr>
              <a:buFontTx/>
              <a:buNone/>
            </a:pPr>
            <a:r>
              <a:rPr lang="en-US" sz="2400" dirty="0"/>
              <a:t>Slowing down the dehydration process is crucial.  40% of body moisture lost through dehydration is lost through respiration and perspiration.  Moisture loss through respiration can be cut significantly by preventing the hot, dry air from circulation next to skin.  </a:t>
            </a:r>
          </a:p>
          <a:p>
            <a:pPr>
              <a:buFontTx/>
              <a:buNone/>
            </a:pPr>
            <a:r>
              <a:rPr lang="en-US" sz="2400" dirty="0"/>
              <a:t>The top coats, as ironic as it may be, are the best available means of doing this.  Without them, survival time is cut by at least a day.</a:t>
            </a:r>
          </a:p>
        </p:txBody>
      </p:sp>
    </p:spTree>
    <p:extLst>
      <p:ext uri="{BB962C8B-B14F-4D97-AF65-F5344CB8AC3E}">
        <p14:creationId xmlns:p14="http://schemas.microsoft.com/office/powerpoint/2010/main" val="860628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941632"/>
            <a:ext cx="8229600" cy="857250"/>
          </a:xfrm>
        </p:spPr>
        <p:txBody>
          <a:bodyPr/>
          <a:lstStyle/>
          <a:p>
            <a:r>
              <a:rPr lang="en-US" sz="2400" b="1" dirty="0"/>
              <a:t>Number 1 – Cosmetic Mirror</a:t>
            </a:r>
          </a:p>
        </p:txBody>
      </p:sp>
      <p:sp>
        <p:nvSpPr>
          <p:cNvPr id="18435" name="Rectangle 3"/>
          <p:cNvSpPr>
            <a:spLocks noGrp="1" noChangeArrowheads="1"/>
          </p:cNvSpPr>
          <p:nvPr>
            <p:ph type="body" idx="1"/>
          </p:nvPr>
        </p:nvSpPr>
        <p:spPr>
          <a:xfrm>
            <a:off x="457200" y="1463875"/>
            <a:ext cx="8229600" cy="3394472"/>
          </a:xfrm>
        </p:spPr>
        <p:txBody>
          <a:bodyPr/>
          <a:lstStyle/>
          <a:p>
            <a:pPr>
              <a:lnSpc>
                <a:spcPct val="90000"/>
              </a:lnSpc>
              <a:buFontTx/>
              <a:buNone/>
            </a:pPr>
            <a:r>
              <a:rPr lang="en-US" sz="2400" dirty="0"/>
              <a:t>Of all the items, the mirror is critical.  It is the most powerful tool for communicating your presence.  In sunlight, a mirror can generate 5 to 7 million candlepower of light.  The reflected sunbeam can be seen beyond the horizon.  </a:t>
            </a:r>
          </a:p>
          <a:p>
            <a:pPr>
              <a:lnSpc>
                <a:spcPct val="90000"/>
              </a:lnSpc>
              <a:buFontTx/>
              <a:buNone/>
            </a:pPr>
            <a:r>
              <a:rPr lang="en-US" sz="2400" dirty="0"/>
              <a:t>If you had no other items, you would still have better than 80% chance of being spotted and picked up within the first 24 hours.</a:t>
            </a:r>
          </a:p>
        </p:txBody>
      </p:sp>
    </p:spTree>
    <p:extLst>
      <p:ext uri="{BB962C8B-B14F-4D97-AF65-F5344CB8AC3E}">
        <p14:creationId xmlns:p14="http://schemas.microsoft.com/office/powerpoint/2010/main" val="4281721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899991"/>
            <a:ext cx="8229600" cy="857250"/>
          </a:xfrm>
        </p:spPr>
        <p:txBody>
          <a:bodyPr/>
          <a:lstStyle/>
          <a:p>
            <a:r>
              <a:rPr lang="en-US" sz="2400" b="1" dirty="0"/>
              <a:t>Answer the Following Questions on your Ranking Sheet</a:t>
            </a:r>
          </a:p>
        </p:txBody>
      </p:sp>
      <p:sp>
        <p:nvSpPr>
          <p:cNvPr id="24579" name="Rectangle 3"/>
          <p:cNvSpPr>
            <a:spLocks noGrp="1" noChangeArrowheads="1"/>
          </p:cNvSpPr>
          <p:nvPr>
            <p:ph type="body" idx="1"/>
          </p:nvPr>
        </p:nvSpPr>
        <p:spPr>
          <a:xfrm>
            <a:off x="457200" y="1665140"/>
            <a:ext cx="8229600" cy="3394472"/>
          </a:xfrm>
        </p:spPr>
        <p:txBody>
          <a:bodyPr/>
          <a:lstStyle/>
          <a:p>
            <a:pPr>
              <a:lnSpc>
                <a:spcPct val="90000"/>
              </a:lnSpc>
              <a:buFontTx/>
              <a:buNone/>
            </a:pPr>
            <a:r>
              <a:rPr lang="en-US" sz="2400" dirty="0"/>
              <a:t>1 – Did a leader in the group emerge?  If yes, who was it and why did they assume leadership?  If no, why was someone not assuming the role?</a:t>
            </a:r>
          </a:p>
          <a:p>
            <a:pPr>
              <a:lnSpc>
                <a:spcPct val="90000"/>
              </a:lnSpc>
              <a:buFontTx/>
              <a:buNone/>
            </a:pPr>
            <a:r>
              <a:rPr lang="en-US" sz="2400" dirty="0"/>
              <a:t>2 – How did your team reach decisions?  Dictatorship?  Majority Rule?  Consensus?  Something else?</a:t>
            </a:r>
          </a:p>
          <a:p>
            <a:pPr>
              <a:lnSpc>
                <a:spcPct val="90000"/>
              </a:lnSpc>
              <a:buFontTx/>
              <a:buNone/>
            </a:pPr>
            <a:r>
              <a:rPr lang="en-US" sz="2400" dirty="0"/>
              <a:t>3 – Describe the leadership style.</a:t>
            </a:r>
          </a:p>
        </p:txBody>
      </p:sp>
    </p:spTree>
    <p:extLst>
      <p:ext uri="{BB962C8B-B14F-4D97-AF65-F5344CB8AC3E}">
        <p14:creationId xmlns:p14="http://schemas.microsoft.com/office/powerpoint/2010/main" val="3083937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1714500"/>
            <a:ext cx="7772400" cy="857250"/>
          </a:xfrm>
        </p:spPr>
        <p:txBody>
          <a:bodyPr/>
          <a:lstStyle/>
          <a:p>
            <a:r>
              <a:rPr lang="en-US" dirty="0"/>
              <a:t>The Expert</a:t>
            </a:r>
            <a:r>
              <a:rPr lang="ja-JP" altLang="en-US" dirty="0">
                <a:latin typeface="Arial"/>
              </a:rPr>
              <a:t>’</a:t>
            </a:r>
            <a:r>
              <a:rPr lang="en-US" dirty="0"/>
              <a:t>s Rank</a:t>
            </a:r>
          </a:p>
        </p:txBody>
      </p:sp>
      <p:sp>
        <p:nvSpPr>
          <p:cNvPr id="4099" name="Rectangle 3"/>
          <p:cNvSpPr>
            <a:spLocks noGrp="1" noChangeArrowheads="1"/>
          </p:cNvSpPr>
          <p:nvPr>
            <p:ph type="subTitle" idx="1"/>
          </p:nvPr>
        </p:nvSpPr>
        <p:spPr/>
        <p:txBody>
          <a:bodyPr/>
          <a:lstStyle/>
          <a:p>
            <a:endParaRPr lang="en-US" dirty="0"/>
          </a:p>
        </p:txBody>
      </p:sp>
    </p:spTree>
    <p:extLst>
      <p:ext uri="{BB962C8B-B14F-4D97-AF65-F5344CB8AC3E}">
        <p14:creationId xmlns:p14="http://schemas.microsoft.com/office/powerpoint/2010/main" val="378663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85750"/>
            <a:ext cx="7772400" cy="857250"/>
          </a:xfrm>
        </p:spPr>
        <p:txBody>
          <a:bodyPr/>
          <a:lstStyle/>
          <a:p>
            <a:r>
              <a:rPr lang="en-US" sz="2000" dirty="0"/>
              <a:t>The Expert</a:t>
            </a:r>
          </a:p>
        </p:txBody>
      </p:sp>
      <p:sp>
        <p:nvSpPr>
          <p:cNvPr id="3075" name="Rectangle 3"/>
          <p:cNvSpPr>
            <a:spLocks noGrp="1" noChangeArrowheads="1"/>
          </p:cNvSpPr>
          <p:nvPr>
            <p:ph type="body" sz="half" idx="1"/>
          </p:nvPr>
        </p:nvSpPr>
        <p:spPr>
          <a:xfrm>
            <a:off x="381000" y="1028700"/>
            <a:ext cx="8458200" cy="3086100"/>
          </a:xfrm>
        </p:spPr>
        <p:txBody>
          <a:bodyPr/>
          <a:lstStyle/>
          <a:p>
            <a:r>
              <a:rPr lang="en-US" sz="2400" dirty="0">
                <a:solidFill>
                  <a:schemeClr val="tx1"/>
                </a:solidFill>
                <a:latin typeface="+mn-lt"/>
                <a:ea typeface="+mn-ea"/>
                <a:cs typeface="+mn-cs"/>
              </a:rPr>
              <a:t>The expert is Mr. Alonzo M Pond, M.A.  He is the former chief of the Arctic Branch of the Artic, Desert, Tropic Information Center of the Air Force University at Maxwell Air Force Base.  </a:t>
            </a:r>
          </a:p>
          <a:p>
            <a:r>
              <a:rPr lang="en-US" sz="2400" dirty="0">
                <a:solidFill>
                  <a:schemeClr val="tx1"/>
                </a:solidFill>
                <a:latin typeface="+mn-lt"/>
                <a:ea typeface="+mn-ea"/>
                <a:cs typeface="+mn-cs"/>
              </a:rPr>
              <a:t>During World War II, Mr. Pond spent considerable time working with the Allied Forces in the Sahara on desert survival problems.  He has traveled to deserts across the country, living with people of nearly every desert in the world.   </a:t>
            </a:r>
          </a:p>
          <a:p>
            <a:r>
              <a:rPr lang="en-US" sz="2400" dirty="0">
                <a:solidFill>
                  <a:schemeClr val="tx1"/>
                </a:solidFill>
                <a:latin typeface="+mn-lt"/>
                <a:ea typeface="+mn-ea"/>
                <a:cs typeface="+mn-cs"/>
              </a:rPr>
              <a:t>Mr. Pond is the author of several books on survival training, including </a:t>
            </a:r>
            <a:r>
              <a:rPr lang="en-US" sz="2400" u="sng" dirty="0">
                <a:solidFill>
                  <a:schemeClr val="tx1"/>
                </a:solidFill>
                <a:latin typeface="+mn-lt"/>
                <a:ea typeface="+mn-ea"/>
                <a:cs typeface="+mn-cs"/>
              </a:rPr>
              <a:t>Survival</a:t>
            </a:r>
            <a:r>
              <a:rPr lang="en-US" sz="2400" dirty="0">
                <a:solidFill>
                  <a:schemeClr val="tx1"/>
                </a:solidFill>
                <a:latin typeface="+mn-lt"/>
                <a:ea typeface="+mn-ea"/>
                <a:cs typeface="+mn-cs"/>
              </a:rPr>
              <a:t> and </a:t>
            </a:r>
            <a:r>
              <a:rPr lang="en-US" sz="2400" u="sng" dirty="0">
                <a:solidFill>
                  <a:schemeClr val="tx1"/>
                </a:solidFill>
                <a:latin typeface="+mn-lt"/>
                <a:ea typeface="+mn-ea"/>
                <a:cs typeface="+mn-cs"/>
              </a:rPr>
              <a:t>Peoples of the Desert.</a:t>
            </a:r>
            <a:endParaRPr lang="en-US" sz="2400" dirty="0">
              <a:solidFill>
                <a:schemeClr val="tx1"/>
              </a:solidFill>
              <a:latin typeface="+mn-lt"/>
              <a:ea typeface="+mn-ea"/>
              <a:cs typeface="+mn-cs"/>
            </a:endParaRPr>
          </a:p>
        </p:txBody>
      </p:sp>
    </p:spTree>
    <p:extLst>
      <p:ext uri="{BB962C8B-B14F-4D97-AF65-F5344CB8AC3E}">
        <p14:creationId xmlns:p14="http://schemas.microsoft.com/office/powerpoint/2010/main" val="1711895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81703" y="936069"/>
            <a:ext cx="7772400" cy="857250"/>
          </a:xfrm>
        </p:spPr>
        <p:txBody>
          <a:bodyPr/>
          <a:lstStyle/>
          <a:p>
            <a:r>
              <a:rPr lang="en-US" sz="2400" b="1" dirty="0"/>
              <a:t>Number 13 – Bottle of Salt Tablets (1,000 Tablets)</a:t>
            </a:r>
          </a:p>
        </p:txBody>
      </p:sp>
      <p:sp>
        <p:nvSpPr>
          <p:cNvPr id="3075" name="Rectangle 3"/>
          <p:cNvSpPr>
            <a:spLocks noGrp="1" noChangeArrowheads="1"/>
          </p:cNvSpPr>
          <p:nvPr>
            <p:ph type="body" sz="half" idx="1"/>
          </p:nvPr>
        </p:nvSpPr>
        <p:spPr>
          <a:xfrm>
            <a:off x="685800" y="1485900"/>
            <a:ext cx="7620000" cy="3086100"/>
          </a:xfrm>
        </p:spPr>
        <p:txBody>
          <a:bodyPr/>
          <a:lstStyle/>
          <a:p>
            <a:pPr>
              <a:buFontTx/>
              <a:buNone/>
            </a:pPr>
            <a:r>
              <a:rPr lang="en-US" sz="2400" dirty="0"/>
              <a:t>With dehydration and loss of water, blood salinity increases.  With little extra drinking water, salt tablets would require body water to get rid of extra salinity.  Essentially, you would be drinking saltwater.</a:t>
            </a:r>
          </a:p>
          <a:p>
            <a:pPr>
              <a:buFontTx/>
              <a:buNone/>
            </a:pPr>
            <a:r>
              <a:rPr lang="en-US" sz="2400" dirty="0"/>
              <a:t>The creator of salt water tablets questions their value.</a:t>
            </a:r>
          </a:p>
        </p:txBody>
      </p:sp>
    </p:spTree>
    <p:extLst>
      <p:ext uri="{BB962C8B-B14F-4D97-AF65-F5344CB8AC3E}">
        <p14:creationId xmlns:p14="http://schemas.microsoft.com/office/powerpoint/2010/main" val="242366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36380" y="775070"/>
            <a:ext cx="8229600" cy="857250"/>
          </a:xfrm>
        </p:spPr>
        <p:txBody>
          <a:bodyPr/>
          <a:lstStyle/>
          <a:p>
            <a:r>
              <a:rPr lang="en-US" sz="2400" b="1" dirty="0"/>
              <a:t>Number 12 – A Book Entitled: </a:t>
            </a:r>
            <a:r>
              <a:rPr lang="en-US" sz="2400" b="1" i="1" dirty="0"/>
              <a:t>Edible Animals of the Desert</a:t>
            </a:r>
            <a:endParaRPr lang="en-US" sz="2400" b="1" dirty="0"/>
          </a:p>
        </p:txBody>
      </p:sp>
      <p:sp>
        <p:nvSpPr>
          <p:cNvPr id="6147" name="Rectangle 3"/>
          <p:cNvSpPr>
            <a:spLocks noGrp="1" noChangeArrowheads="1"/>
          </p:cNvSpPr>
          <p:nvPr>
            <p:ph type="body" idx="1"/>
          </p:nvPr>
        </p:nvSpPr>
        <p:spPr>
          <a:xfrm>
            <a:off x="450261" y="1352834"/>
            <a:ext cx="8229600" cy="3394472"/>
          </a:xfrm>
        </p:spPr>
        <p:txBody>
          <a:bodyPr/>
          <a:lstStyle/>
          <a:p>
            <a:pPr>
              <a:lnSpc>
                <a:spcPct val="90000"/>
              </a:lnSpc>
              <a:buFontTx/>
              <a:buNone/>
            </a:pPr>
            <a:r>
              <a:rPr lang="en-US" sz="2400" dirty="0"/>
              <a:t>Dehydration is the problem, not starvation.  Energy used in the hunt would be costly in water loss.  Although many animals exist in the desert, they are seldom seen.  If the hunt was successful, increase in protein causes the body to use water to process the protein.  </a:t>
            </a:r>
          </a:p>
          <a:p>
            <a:pPr>
              <a:lnSpc>
                <a:spcPct val="90000"/>
              </a:lnSpc>
              <a:buFontTx/>
              <a:buNone/>
            </a:pPr>
            <a:r>
              <a:rPr lang="en-US" sz="2400" dirty="0"/>
              <a:t>General rule: If you have water, eat.  Also, as dehydration increases, adjusting your eyes to the print would be difficult.</a:t>
            </a:r>
          </a:p>
        </p:txBody>
      </p:sp>
    </p:spTree>
    <p:extLst>
      <p:ext uri="{BB962C8B-B14F-4D97-AF65-F5344CB8AC3E}">
        <p14:creationId xmlns:p14="http://schemas.microsoft.com/office/powerpoint/2010/main" val="556386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0260" y="809769"/>
            <a:ext cx="8229600" cy="857250"/>
          </a:xfrm>
        </p:spPr>
        <p:txBody>
          <a:bodyPr/>
          <a:lstStyle/>
          <a:p>
            <a:r>
              <a:rPr lang="en-US" sz="2400" b="1" dirty="0"/>
              <a:t>Number 11 – Sectional Air Map of the Area</a:t>
            </a:r>
          </a:p>
        </p:txBody>
      </p:sp>
      <p:sp>
        <p:nvSpPr>
          <p:cNvPr id="7171" name="Rectangle 3"/>
          <p:cNvSpPr>
            <a:spLocks noGrp="1" noChangeArrowheads="1"/>
          </p:cNvSpPr>
          <p:nvPr>
            <p:ph type="body" idx="1"/>
          </p:nvPr>
        </p:nvSpPr>
        <p:spPr>
          <a:xfrm>
            <a:off x="450261" y="1338954"/>
            <a:ext cx="8229600" cy="3394472"/>
          </a:xfrm>
        </p:spPr>
        <p:txBody>
          <a:bodyPr/>
          <a:lstStyle/>
          <a:p>
            <a:pPr>
              <a:buFontTx/>
              <a:buNone/>
            </a:pPr>
            <a:r>
              <a:rPr lang="en-US" sz="2400" dirty="0"/>
              <a:t>Helpful for a few reasons: Starting a fire, used as toilet paper, head cover, eye shade, some entertainment value.</a:t>
            </a:r>
          </a:p>
          <a:p>
            <a:pPr>
              <a:buFontTx/>
              <a:buNone/>
            </a:pPr>
            <a:r>
              <a:rPr lang="en-US" sz="2400" dirty="0"/>
              <a:t>Useless for the following reason: Encourages walking out to find help.  When lost, stay put as rescuers will be searching where you are, not where you may be headed.</a:t>
            </a:r>
          </a:p>
        </p:txBody>
      </p:sp>
    </p:spTree>
    <p:extLst>
      <p:ext uri="{BB962C8B-B14F-4D97-AF65-F5344CB8AC3E}">
        <p14:creationId xmlns:p14="http://schemas.microsoft.com/office/powerpoint/2010/main" val="529872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0260" y="865291"/>
            <a:ext cx="8229600" cy="857250"/>
          </a:xfrm>
        </p:spPr>
        <p:txBody>
          <a:bodyPr/>
          <a:lstStyle/>
          <a:p>
            <a:r>
              <a:rPr lang="en-US" sz="2400" b="1" dirty="0"/>
              <a:t>Number 10 – Magnetic Compass</a:t>
            </a:r>
          </a:p>
        </p:txBody>
      </p:sp>
      <p:sp>
        <p:nvSpPr>
          <p:cNvPr id="8195" name="Rectangle 3"/>
          <p:cNvSpPr>
            <a:spLocks noGrp="1" noChangeArrowheads="1"/>
          </p:cNvSpPr>
          <p:nvPr>
            <p:ph type="body" idx="1"/>
          </p:nvPr>
        </p:nvSpPr>
        <p:spPr>
          <a:xfrm>
            <a:off x="478019" y="1588798"/>
            <a:ext cx="8229600" cy="3394472"/>
          </a:xfrm>
        </p:spPr>
        <p:txBody>
          <a:bodyPr/>
          <a:lstStyle/>
          <a:p>
            <a:pPr>
              <a:buFontTx/>
              <a:buNone/>
            </a:pPr>
            <a:r>
              <a:rPr lang="en-US" sz="2400" dirty="0"/>
              <a:t>Of little use to the members of the crash.  Could use the reflective surface as an auxiliary signaling device.  Once dehydration sets in, may cause people to think they know how to use it and walk out.</a:t>
            </a:r>
          </a:p>
        </p:txBody>
      </p:sp>
    </p:spTree>
    <p:extLst>
      <p:ext uri="{BB962C8B-B14F-4D97-AF65-F5344CB8AC3E}">
        <p14:creationId xmlns:p14="http://schemas.microsoft.com/office/powerpoint/2010/main" val="4043965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4140" y="969393"/>
            <a:ext cx="8229600" cy="857250"/>
          </a:xfrm>
        </p:spPr>
        <p:txBody>
          <a:bodyPr/>
          <a:lstStyle/>
          <a:p>
            <a:r>
              <a:rPr lang="en-US" sz="2400" b="1" dirty="0"/>
              <a:t>Number 9 – Compress Kit with Gauze</a:t>
            </a:r>
          </a:p>
        </p:txBody>
      </p:sp>
      <p:sp>
        <p:nvSpPr>
          <p:cNvPr id="9219" name="Rectangle 3"/>
          <p:cNvSpPr>
            <a:spLocks noGrp="1" noChangeArrowheads="1"/>
          </p:cNvSpPr>
          <p:nvPr>
            <p:ph type="body" idx="1"/>
          </p:nvPr>
        </p:nvSpPr>
        <p:spPr>
          <a:xfrm>
            <a:off x="457200" y="1554097"/>
            <a:ext cx="8229600" cy="3394472"/>
          </a:xfrm>
        </p:spPr>
        <p:txBody>
          <a:bodyPr/>
          <a:lstStyle/>
          <a:p>
            <a:pPr>
              <a:buFontTx/>
              <a:buNone/>
            </a:pPr>
            <a:r>
              <a:rPr lang="en-US" sz="2400" dirty="0"/>
              <a:t>The desert</a:t>
            </a:r>
            <a:r>
              <a:rPr lang="ja-JP" altLang="en-US" sz="2400" dirty="0">
                <a:latin typeface="Arial"/>
              </a:rPr>
              <a:t>’</a:t>
            </a:r>
            <a:r>
              <a:rPr lang="en-US" sz="2400" dirty="0"/>
              <a:t>s low humidity is considered one of the least infectious places in the world.  Blood thickens as dehydration increases, and the only possibility of bleeding to death is a major artery severed.  Kit materials may be used as rope, or for wrapping legs, ankles, arms, head, or face for further protection against sunlight and dehydration.</a:t>
            </a:r>
          </a:p>
        </p:txBody>
      </p:sp>
    </p:spTree>
    <p:extLst>
      <p:ext uri="{BB962C8B-B14F-4D97-AF65-F5344CB8AC3E}">
        <p14:creationId xmlns:p14="http://schemas.microsoft.com/office/powerpoint/2010/main" val="2067541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983273"/>
            <a:ext cx="8229600" cy="857250"/>
          </a:xfrm>
        </p:spPr>
        <p:txBody>
          <a:bodyPr/>
          <a:lstStyle/>
          <a:p>
            <a:r>
              <a:rPr lang="en-US" sz="2400" b="1" dirty="0"/>
              <a:t>Number 8 – A Pair of Sunglasses per Person</a:t>
            </a:r>
          </a:p>
        </p:txBody>
      </p:sp>
      <p:sp>
        <p:nvSpPr>
          <p:cNvPr id="10243" name="Rectangle 3"/>
          <p:cNvSpPr>
            <a:spLocks noGrp="1" noChangeArrowheads="1"/>
          </p:cNvSpPr>
          <p:nvPr>
            <p:ph type="body" idx="1"/>
          </p:nvPr>
        </p:nvSpPr>
        <p:spPr>
          <a:xfrm>
            <a:off x="450260" y="1595738"/>
            <a:ext cx="8229600" cy="3394472"/>
          </a:xfrm>
        </p:spPr>
        <p:txBody>
          <a:bodyPr/>
          <a:lstStyle/>
          <a:p>
            <a:pPr>
              <a:buFontTx/>
              <a:buNone/>
            </a:pPr>
            <a:r>
              <a:rPr lang="en-US" sz="2400" dirty="0"/>
              <a:t>The intense sunlight of the desert, </a:t>
            </a:r>
            <a:r>
              <a:rPr lang="en-US" sz="2400" dirty="0" err="1"/>
              <a:t>photothalmia</a:t>
            </a:r>
            <a:r>
              <a:rPr lang="en-US" sz="2400" dirty="0"/>
              <a:t> and solar </a:t>
            </a:r>
            <a:r>
              <a:rPr lang="en-US" sz="2400" dirty="0" err="1"/>
              <a:t>reinitis</a:t>
            </a:r>
            <a:r>
              <a:rPr lang="en-US" sz="2400" dirty="0"/>
              <a:t> (like snow blindness) could be a various problem by the second day.  Dark shade of parachute, soot from the wreckage, handkerchief or compress material as a veil.  Sunglasses make life in the desert a bit more comfortable.</a:t>
            </a:r>
          </a:p>
        </p:txBody>
      </p:sp>
    </p:spTree>
    <p:extLst>
      <p:ext uri="{BB962C8B-B14F-4D97-AF65-F5344CB8AC3E}">
        <p14:creationId xmlns:p14="http://schemas.microsoft.com/office/powerpoint/2010/main" val="367796581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5ec5f8e40dca36b653701acb99bebfe118a1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descreen Presentatio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527443B7F650468EB70DBA5F662911" ma:contentTypeVersion="19" ma:contentTypeDescription="Create a new document." ma:contentTypeScope="" ma:versionID="20d560753c32449d56560481d1f39525">
  <xsd:schema xmlns:xsd="http://www.w3.org/2001/XMLSchema" xmlns:xs="http://www.w3.org/2001/XMLSchema" xmlns:p="http://schemas.microsoft.com/office/2006/metadata/properties" xmlns:ns2="5796801b-3a89-4506-aaa3-b2b080dc6fff" xmlns:ns3="352a001b-fdfe-49a0-8a03-de813b89e960" targetNamespace="http://schemas.microsoft.com/office/2006/metadata/properties" ma:root="true" ma:fieldsID="a8e68f3222a5a5f759252af3be706dfd" ns2:_="" ns3:_="">
    <xsd:import namespace="5796801b-3a89-4506-aaa3-b2b080dc6fff"/>
    <xsd:import namespace="352a001b-fdfe-49a0-8a03-de813b89e9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Dateuploadedtocours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96801b-3a89-4506-aaa3-b2b080dc6f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9b8d16d-ae89-43c7-a374-a853dcb0227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Dateuploadedtocourse" ma:index="25" nillable="true" ma:displayName="Date uploaded to course" ma:format="Dropdown" ma:internalName="Dateuploadedtocourse">
      <xsd:simpleType>
        <xsd:restriction base="dms:Text">
          <xsd:maxLength value="255"/>
        </xsd:restriction>
      </xsd:simpleType>
    </xsd:element>
    <xsd:element name="MediaServiceLocation" ma:index="26"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2a001b-fdfe-49a0-8a03-de813b89e96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a98a70c-eb8b-4cde-922a-1396e9e365c9}" ma:internalName="TaxCatchAll" ma:showField="CatchAllData" ma:web="352a001b-fdfe-49a0-8a03-de813b89e9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796801b-3a89-4506-aaa3-b2b080dc6fff">
      <Terms xmlns="http://schemas.microsoft.com/office/infopath/2007/PartnerControls"/>
    </lcf76f155ced4ddcb4097134ff3c332f>
    <TaxCatchAll xmlns="352a001b-fdfe-49a0-8a03-de813b89e960" xsi:nil="true"/>
    <Dateuploadedtocourse xmlns="5796801b-3a89-4506-aaa3-b2b080dc6fff" xsi:nil="true"/>
  </documentManagement>
</p:properties>
</file>

<file path=customXml/itemProps1.xml><?xml version="1.0" encoding="utf-8"?>
<ds:datastoreItem xmlns:ds="http://schemas.openxmlformats.org/officeDocument/2006/customXml" ds:itemID="{5741F5CB-37B9-46E9-809C-CD8C3EF3795E}"/>
</file>

<file path=customXml/itemProps2.xml><?xml version="1.0" encoding="utf-8"?>
<ds:datastoreItem xmlns:ds="http://schemas.openxmlformats.org/officeDocument/2006/customXml" ds:itemID="{832C64B1-B577-4BB5-9B40-7140D0154FAB}"/>
</file>

<file path=customXml/itemProps3.xml><?xml version="1.0" encoding="utf-8"?>
<ds:datastoreItem xmlns:ds="http://schemas.openxmlformats.org/officeDocument/2006/customXml" ds:itemID="{47371CAC-530C-488B-BEC0-06F72AAFBF15}"/>
</file>

<file path=docProps/app.xml><?xml version="1.0" encoding="utf-8"?>
<Properties xmlns="http://schemas.openxmlformats.org/officeDocument/2006/extended-properties" xmlns:vt="http://schemas.openxmlformats.org/officeDocument/2006/docPropsVTypes">
  <Template>WidescreenPresentation</Template>
  <TotalTime>0</TotalTime>
  <Words>1041</Words>
  <Application>Microsoft Office PowerPoint</Application>
  <PresentationFormat>On-screen Show (16:9)</PresentationFormat>
  <Paragraphs>45</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HGPｺﾞｼｯｸE</vt:lpstr>
      <vt:lpstr>Times New Roman</vt:lpstr>
      <vt:lpstr>Tw Cen MT</vt:lpstr>
      <vt:lpstr>Wingdings</vt:lpstr>
      <vt:lpstr>Wingdings 2</vt:lpstr>
      <vt:lpstr>Widescreen Presentation</vt:lpstr>
      <vt:lpstr>DESERT SURVIVAL EXPERT RANK</vt:lpstr>
      <vt:lpstr>The Expert’s Rank</vt:lpstr>
      <vt:lpstr>The Expert</vt:lpstr>
      <vt:lpstr>Number 13 – Bottle of Salt Tablets (1,000 Tablets)</vt:lpstr>
      <vt:lpstr>Number 12 – A Book Entitled: Edible Animals of the Desert</vt:lpstr>
      <vt:lpstr>Number 11 – Sectional Air Map of the Area</vt:lpstr>
      <vt:lpstr>Number 10 – Magnetic Compass</vt:lpstr>
      <vt:lpstr>Number 9 – Compress Kit with Gauze</vt:lpstr>
      <vt:lpstr>Number 8 – A Pair of Sunglasses per Person</vt:lpstr>
      <vt:lpstr>Number 7 – Plastic Raincoat</vt:lpstr>
      <vt:lpstr>Number 6 - Jackknife</vt:lpstr>
      <vt:lpstr>Number 5 – Parachute (Red and White)</vt:lpstr>
      <vt:lpstr>Number 4 – Flashlight (4 Battery Size)</vt:lpstr>
      <vt:lpstr>Number 3 – Quart of Water per Person</vt:lpstr>
      <vt:lpstr>Number 2 – Top Coat per Person</vt:lpstr>
      <vt:lpstr>Number 1 – Cosmetic Mirror</vt:lpstr>
      <vt:lpstr>Answer the Following Questions on your Ranking Sheet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2012-02-03T01:46:58Z</dcterms:created>
  <dcterms:modified xsi:type="dcterms:W3CDTF">2016-06-11T22:28:12Z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y fmtid="{D5CDD505-2E9C-101B-9397-08002B2CF9AE}" pid="4" name="ContentTypeId">
    <vt:lpwstr>0x0101006F527443B7F650468EB70DBA5F662911</vt:lpwstr>
  </property>
</Properties>
</file>