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17.xml" ContentType="application/vnd.openxmlformats-officedocument.presentationml.slide+xml"/>
  <Override PartName="/ppt/slides/slide55.xml" ContentType="application/vnd.openxmlformats-officedocument.presentationml.slide+xml"/>
  <Override PartName="/ppt/slides/slide54.xml" ContentType="application/vnd.openxmlformats-officedocument.presentationml.slide+xml"/>
  <Override PartName="/ppt/slides/slide53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48.xml" ContentType="application/vnd.openxmlformats-officedocument.presentationml.slide+xml"/>
  <Override PartName="/ppt/slides/slide47.xml" ContentType="application/vnd.openxmlformats-officedocument.presentationml.slide+xml"/>
  <Override PartName="/ppt/slides/slide46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18.xml" ContentType="application/vnd.openxmlformats-officedocument.presentationml.slide+xml"/>
  <Override PartName="/ppt/slides/slide40.xml" ContentType="application/vnd.openxmlformats-officedocument.presentationml.slide+xml"/>
  <Override PartName="/ppt/slides/slide38.xml" ContentType="application/vnd.openxmlformats-officedocument.presentationml.slide+xml"/>
  <Override PartName="/ppt/slides/slide34.xml" ContentType="application/vnd.openxmlformats-officedocument.presentationml.slide+xml"/>
  <Override PartName="/ppt/slides/slide39.xml" ContentType="application/vnd.openxmlformats-officedocument.presentationml.slide+xml"/>
  <Override PartName="/ppt/slides/slide35.xml" ContentType="application/vnd.openxmlformats-officedocument.presentationml.slide+xml"/>
  <Override PartName="/ppt/slides/slide37.xml" ContentType="application/vnd.openxmlformats-officedocument.presentationml.slide+xml"/>
  <Override PartName="/ppt/slides/slide3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2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46.xml" ContentType="application/vnd.openxmlformats-officedocument.presentationml.notesSlid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1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</p:sldIdLst>
  <p:sldSz cx="9144000" cy="5143500" type="screen16x9"/>
  <p:notesSz cx="6858000" cy="9144000"/>
  <p:custDataLst>
    <p:tags r:id="rId62"/>
  </p:custDataLst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000079"/>
    <a:srgbClr val="673276"/>
    <a:srgbClr val="7452CA"/>
    <a:srgbClr val="0C1930"/>
    <a:srgbClr val="CA6727"/>
    <a:srgbClr val="F47D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7" autoAdjust="0"/>
    <p:restoredTop sz="88921" autoAdjust="0"/>
  </p:normalViewPr>
  <p:slideViewPr>
    <p:cSldViewPr snapToGrid="0" showGuides="1">
      <p:cViewPr varScale="1">
        <p:scale>
          <a:sx n="132" d="100"/>
          <a:sy n="132" d="100"/>
        </p:scale>
        <p:origin x="93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presProps" Target="presProps.xml"/><Relationship Id="rId68" Type="http://schemas.openxmlformats.org/officeDocument/2006/relationships/customXml" Target="../customXml/item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69" Type="http://schemas.openxmlformats.org/officeDocument/2006/relationships/customXml" Target="../customXml/item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customXml" Target="../customXml/item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55911-BA31-4E27-91C3-8805D24A4B48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887933-94CF-4AC0-B53E-550919D7B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795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2426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7677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6413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1369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1986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3390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7380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8776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8616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90100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971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3735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4292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58122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57883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00076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6092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46297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24418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13591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8845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115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67422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18644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41545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13731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92231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19363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43771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19494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8190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05055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7275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66990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34802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3996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00178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81726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17847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46678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60266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8176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96416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9363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200" dirty="0"/>
              <a:t>http://www.drdudd.co.uk/homelife/HomeMain.htm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341072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5062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20501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68375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29394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40890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801394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7262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843565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75493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0924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2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1361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9099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87933-94CF-4AC0-B53E-550919D7B3D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1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333500" y="834146"/>
            <a:ext cx="6477000" cy="1356604"/>
          </a:xfrm>
          <a:prstGeom prst="rect">
            <a:avLst/>
          </a:prstGeom>
        </p:spPr>
        <p:txBody>
          <a:bodyPr rtlCol="0" anchor="b"/>
          <a:lstStyle>
            <a:lvl1pPr>
              <a:defRPr cap="all" baseline="0"/>
            </a:lvl1pPr>
            <a:extLst/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52400" y="50453"/>
            <a:ext cx="41148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b="0" kern="1300" spc="3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TE </a:t>
            </a:r>
            <a:r>
              <a:rPr lang="en-US" sz="3000" b="0" kern="1300" spc="300" baseline="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STEM ACADEMY</a:t>
            </a:r>
            <a:endParaRPr lang="en-US" sz="3000" b="0" kern="1300" spc="300" baseline="30000" dirty="0">
              <a:solidFill>
                <a:schemeClr val="bg1"/>
              </a:solidFill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16" name="Parallelogram 1"/>
          <p:cNvSpPr/>
          <p:nvPr userDrawn="1"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Parallelogram 1"/>
          <p:cNvSpPr/>
          <p:nvPr userDrawn="1"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arallelogram 1"/>
          <p:cNvSpPr/>
          <p:nvPr userDrawn="1"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Parallelogram 1"/>
          <p:cNvSpPr/>
          <p:nvPr userDrawn="1"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Parallelogram 1"/>
          <p:cNvSpPr/>
          <p:nvPr userDrawn="1"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  <p:pic>
        <p:nvPicPr>
          <p:cNvPr id="18" name="Picture 17" descr="stem-branding blue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50453"/>
            <a:ext cx="41148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b="0" kern="1300" spc="3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TE </a:t>
            </a:r>
            <a:r>
              <a:rPr lang="en-US" sz="3000" b="0" kern="1300" spc="300" baseline="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STEM ACADEMY</a:t>
            </a:r>
            <a:endParaRPr lang="en-US" sz="3000" b="0" kern="1300" spc="300" baseline="30000" dirty="0">
              <a:solidFill>
                <a:schemeClr val="bg1"/>
              </a:solidFill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12" name="Parallelogram 1"/>
          <p:cNvSpPr/>
          <p:nvPr userDrawn="1"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arallelogram 1"/>
          <p:cNvSpPr/>
          <p:nvPr userDrawn="1"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arallelogram 1"/>
          <p:cNvSpPr/>
          <p:nvPr userDrawn="1"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Parallelogram 1"/>
          <p:cNvSpPr/>
          <p:nvPr userDrawn="1"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" name="Parallelogram 1"/>
          <p:cNvSpPr/>
          <p:nvPr userDrawn="1"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  <p:pic>
        <p:nvPicPr>
          <p:cNvPr id="15" name="Picture 14" descr="stem-branding blue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arallelogram 1"/>
          <p:cNvSpPr/>
          <p:nvPr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Parallelogram 1"/>
          <p:cNvSpPr/>
          <p:nvPr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rallelogram 1"/>
          <p:cNvSpPr/>
          <p:nvPr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arallelogram 1"/>
          <p:cNvSpPr/>
          <p:nvPr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Parallelogram 1"/>
          <p:cNvSpPr/>
          <p:nvPr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11" name="Picture 10" descr="stem-branding blue.jpg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  <p:sp>
        <p:nvSpPr>
          <p:cNvPr id="13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rtl="0" eaLnBrk="1" latinLnBrk="0" hangingPunct="1">
        <a:spcBef>
          <a:spcPct val="0"/>
        </a:spcBef>
        <a:buNone/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  <p:extLst mod="1">
    <p:ext uri="{27BBF7A9-308A-43DC-89C8-2F10F3537804}">
      <p15:sldGuideLst xmlns:p15="http://schemas.microsoft.com/office/powerpoint/2012/main">
        <p15:guide id="1" orient="horz" pos="3108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2161" y="1860514"/>
            <a:ext cx="6477000" cy="1356604"/>
          </a:xfrm>
        </p:spPr>
        <p:txBody>
          <a:bodyPr/>
          <a:lstStyle/>
          <a:p>
            <a:pPr algn="ctr"/>
            <a:r>
              <a:rPr lang="en-US" dirty="0"/>
              <a:t>Technical communication</a:t>
            </a:r>
          </a:p>
        </p:txBody>
      </p:sp>
    </p:spTree>
    <p:extLst>
      <p:ext uri="{BB962C8B-B14F-4D97-AF65-F5344CB8AC3E}">
        <p14:creationId xmlns:p14="http://schemas.microsoft.com/office/powerpoint/2010/main" val="3662697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Identify Purpose and Audience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497229"/>
            <a:ext cx="7772400" cy="3373351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400" dirty="0"/>
              <a:t>Know your audience</a:t>
            </a:r>
          </a:p>
          <a:p>
            <a:pPr lvl="1"/>
            <a:r>
              <a:rPr lang="en-US" altLang="en-US" sz="2000" dirty="0"/>
              <a:t>How many people?</a:t>
            </a:r>
          </a:p>
          <a:p>
            <a:pPr lvl="1"/>
            <a:r>
              <a:rPr lang="en-US" altLang="en-US" sz="2000" dirty="0"/>
              <a:t>How well do you know audience members?</a:t>
            </a:r>
          </a:p>
          <a:p>
            <a:pPr lvl="2"/>
            <a:r>
              <a:rPr lang="en-US" altLang="en-US" sz="1800" dirty="0"/>
              <a:t>Small audiences who are known, use names</a:t>
            </a:r>
          </a:p>
          <a:p>
            <a:pPr lvl="1"/>
            <a:r>
              <a:rPr lang="en-US" altLang="en-US" sz="2000" dirty="0"/>
              <a:t>What is the background of listeners</a:t>
            </a:r>
          </a:p>
          <a:p>
            <a:pPr lvl="1"/>
            <a:r>
              <a:rPr lang="en-US" altLang="en-US" sz="2000" dirty="0"/>
              <a:t>What are the expectations</a:t>
            </a:r>
          </a:p>
          <a:p>
            <a:pPr lvl="2"/>
            <a:r>
              <a:rPr lang="en-US" altLang="en-US" sz="1800" dirty="0"/>
              <a:t>Information, tone, level of formality</a:t>
            </a:r>
          </a:p>
          <a:p>
            <a:pPr lvl="1"/>
            <a:r>
              <a:rPr lang="en-US" altLang="en-US" sz="2000" dirty="0"/>
              <a:t>What does audience know about the topic</a:t>
            </a:r>
          </a:p>
          <a:p>
            <a:pPr lvl="1"/>
            <a:r>
              <a:rPr lang="en-US" altLang="en-US" sz="2000" dirty="0"/>
              <a:t>How long is your allotted time to speak</a:t>
            </a:r>
          </a:p>
        </p:txBody>
      </p:sp>
    </p:spTree>
    <p:extLst>
      <p:ext uri="{BB962C8B-B14F-4D97-AF65-F5344CB8AC3E}">
        <p14:creationId xmlns:p14="http://schemas.microsoft.com/office/powerpoint/2010/main" val="3395158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Organization and Presentation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347941"/>
            <a:ext cx="7772400" cy="3559961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400" dirty="0"/>
              <a:t>Have a one-page summary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Presentations longer than 5 minutes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Beginning of speech, let’s audience preview what is coming ahead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Use the power of repetition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“Tell them what you’re going to tell them, tell them, then tell them what you told them”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Provide written supplement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Helps audience focus on what you are saying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Not bogged down with writing presentation down</a:t>
            </a:r>
          </a:p>
        </p:txBody>
      </p:sp>
    </p:spTree>
    <p:extLst>
      <p:ext uri="{BB962C8B-B14F-4D97-AF65-F5344CB8AC3E}">
        <p14:creationId xmlns:p14="http://schemas.microsoft.com/office/powerpoint/2010/main" val="1199593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Organization of the Information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497229"/>
            <a:ext cx="7772400" cy="3280044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000" dirty="0"/>
              <a:t>Introduction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Who you are and why you did this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Need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Why your engineering design needed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Solution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You have the design that addresses the need, and here it is.  Include major design features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Bottom Line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Benefits and cost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1952104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Gather Necessary Information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497229"/>
            <a:ext cx="7772400" cy="2721429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800" dirty="0"/>
              <a:t>Information should pertain to 3 - 5 main points</a:t>
            </a:r>
          </a:p>
          <a:p>
            <a:r>
              <a:rPr lang="en-US" altLang="en-US" sz="2800" dirty="0"/>
              <a:t>Use graphics, pictures and photos</a:t>
            </a:r>
          </a:p>
          <a:p>
            <a:pPr lvl="1"/>
            <a:r>
              <a:rPr lang="en-US" altLang="en-US" sz="2400" dirty="0"/>
              <a:t>Communicate a lot of info concisely</a:t>
            </a:r>
            <a:endParaRPr lang="en-US" altLang="en-US" sz="2800" dirty="0"/>
          </a:p>
          <a:p>
            <a:r>
              <a:rPr lang="en-US" altLang="en-US" sz="2800" dirty="0"/>
              <a:t>Do not include too much or too little info</a:t>
            </a:r>
          </a:p>
          <a:p>
            <a:pPr lvl="1"/>
            <a:r>
              <a:rPr lang="en-US" altLang="en-US" sz="2400" dirty="0" err="1"/>
              <a:t>Approx</a:t>
            </a:r>
            <a:r>
              <a:rPr lang="en-US" altLang="en-US" sz="2400" dirty="0"/>
              <a:t> 1 slide for every minute of speech</a:t>
            </a:r>
          </a:p>
          <a:p>
            <a:pPr lvl="2"/>
            <a:r>
              <a:rPr lang="en-US" altLang="en-US" sz="2000" dirty="0"/>
              <a:t>Do not exceed 30 seconds on 1 slide</a:t>
            </a:r>
          </a:p>
        </p:txBody>
      </p:sp>
    </p:spTree>
    <p:extLst>
      <p:ext uri="{BB962C8B-B14F-4D97-AF65-F5344CB8AC3E}">
        <p14:creationId xmlns:p14="http://schemas.microsoft.com/office/powerpoint/2010/main" val="27859946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Maximal Audience Impact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31843" y="1520221"/>
            <a:ext cx="7912360" cy="2758751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800" dirty="0"/>
              <a:t>KIS</a:t>
            </a:r>
          </a:p>
          <a:p>
            <a:pPr lvl="1"/>
            <a:r>
              <a:rPr lang="en-US" altLang="en-US" sz="2400" dirty="0"/>
              <a:t>Keep It Simple</a:t>
            </a:r>
            <a:endParaRPr lang="en-US" altLang="en-US" sz="2800" dirty="0"/>
          </a:p>
          <a:p>
            <a:r>
              <a:rPr lang="en-US" altLang="en-US" sz="2800" dirty="0"/>
              <a:t>Audience will remain with you</a:t>
            </a:r>
          </a:p>
          <a:p>
            <a:pPr lvl="1"/>
            <a:r>
              <a:rPr lang="en-US" altLang="en-US" sz="2400" dirty="0"/>
              <a:t>Accessible language</a:t>
            </a:r>
          </a:p>
          <a:p>
            <a:pPr lvl="1"/>
            <a:r>
              <a:rPr lang="en-US" altLang="en-US" sz="2400" dirty="0"/>
              <a:t>More than one way the information is provided</a:t>
            </a:r>
          </a:p>
        </p:txBody>
      </p:sp>
    </p:spTree>
    <p:extLst>
      <p:ext uri="{BB962C8B-B14F-4D97-AF65-F5344CB8AC3E}">
        <p14:creationId xmlns:p14="http://schemas.microsoft.com/office/powerpoint/2010/main" val="3379347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Maximizing Visual Impact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497229"/>
            <a:ext cx="7772400" cy="3162300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800" dirty="0"/>
              <a:t>One central idea per slide</a:t>
            </a:r>
            <a:endParaRPr lang="en-US" altLang="en-US" sz="900" dirty="0"/>
          </a:p>
          <a:p>
            <a:pPr>
              <a:lnSpc>
                <a:spcPct val="90000"/>
              </a:lnSpc>
            </a:pPr>
            <a:r>
              <a:rPr lang="en-US" altLang="en-US" sz="900" dirty="0"/>
              <a:t>Font size important</a:t>
            </a:r>
            <a:endParaRPr lang="en-US" altLang="en-US" sz="2800" dirty="0"/>
          </a:p>
          <a:p>
            <a:pPr>
              <a:lnSpc>
                <a:spcPct val="90000"/>
              </a:lnSpc>
            </a:pPr>
            <a:r>
              <a:rPr lang="en-US" altLang="en-US" sz="2800" dirty="0"/>
              <a:t>Speaker may add details when needed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Orally identify/locate colors to help listeners</a:t>
            </a:r>
          </a:p>
          <a:p>
            <a:pPr>
              <a:lnSpc>
                <a:spcPct val="90000"/>
              </a:lnSpc>
            </a:pPr>
            <a:r>
              <a:rPr lang="en-US" altLang="en-US" sz="2800" dirty="0">
                <a:solidFill>
                  <a:srgbClr val="FFFF00"/>
                </a:solidFill>
              </a:rPr>
              <a:t>Use high contrast colors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DO NOT USE ALL CAPITALS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Graphs &amp; Charts more effective than Tables</a:t>
            </a:r>
          </a:p>
        </p:txBody>
      </p:sp>
    </p:spTree>
    <p:extLst>
      <p:ext uri="{BB962C8B-B14F-4D97-AF65-F5344CB8AC3E}">
        <p14:creationId xmlns:p14="http://schemas.microsoft.com/office/powerpoint/2010/main" val="25825261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Maximize Visual Impact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497229"/>
            <a:ext cx="2813181" cy="3261383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800" dirty="0"/>
              <a:t>The more a 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Pointer needs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To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Be 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Used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The worse 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the slide</a:t>
            </a:r>
          </a:p>
        </p:txBody>
      </p:sp>
      <p:sp>
        <p:nvSpPr>
          <p:cNvPr id="4" name="Rectangle 3"/>
          <p:cNvSpPr/>
          <p:nvPr/>
        </p:nvSpPr>
        <p:spPr>
          <a:xfrm>
            <a:off x="4908366" y="2777054"/>
            <a:ext cx="3825086" cy="701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4400" dirty="0"/>
              <a:t>Keep it Simple</a:t>
            </a:r>
          </a:p>
        </p:txBody>
      </p:sp>
    </p:spTree>
    <p:extLst>
      <p:ext uri="{BB962C8B-B14F-4D97-AF65-F5344CB8AC3E}">
        <p14:creationId xmlns:p14="http://schemas.microsoft.com/office/powerpoint/2010/main" val="2923240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Maximize Visual Impact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497229"/>
            <a:ext cx="7772400" cy="3037449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400" dirty="0"/>
              <a:t>Try to be as brief as you possibly can in creation of these PowerPoint slides because you do not want to overload the audience with useless information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Cluttered slides are hard to read and cause the audience to focus their attention somewhere else (Kind of like what most of you are doing right now)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Two clear understandable slides are better than one cluttered slide</a:t>
            </a:r>
          </a:p>
        </p:txBody>
      </p:sp>
    </p:spTree>
    <p:extLst>
      <p:ext uri="{BB962C8B-B14F-4D97-AF65-F5344CB8AC3E}">
        <p14:creationId xmlns:p14="http://schemas.microsoft.com/office/powerpoint/2010/main" val="14107120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Maximize Auditory Impact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497229"/>
            <a:ext cx="7772400" cy="2740090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dirty="0"/>
              <a:t>Be an enthusiastic speaker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“There are no boring topics, only boring presentations.”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Master your subject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Read the audience, not your note cards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Use pauses to your advantage</a:t>
            </a:r>
          </a:p>
        </p:txBody>
      </p:sp>
    </p:spTree>
    <p:extLst>
      <p:ext uri="{BB962C8B-B14F-4D97-AF65-F5344CB8AC3E}">
        <p14:creationId xmlns:p14="http://schemas.microsoft.com/office/powerpoint/2010/main" val="13509144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Kinematic Methods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42594" y="1497229"/>
            <a:ext cx="5057193" cy="3074771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400"/>
              <a:t>Engages audience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Make sure everyone can see a demonstration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Point out major concepts and ideas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With direct engagement, assist audience through step-by-step process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“Has everyone finished this step.”</a:t>
            </a:r>
            <a:endParaRPr lang="en-US" altLang="en-US" sz="2000" dirty="0"/>
          </a:p>
        </p:txBody>
      </p:sp>
      <p:pic>
        <p:nvPicPr>
          <p:cNvPr id="4" name="Picture 5" descr="obstruct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91673" y="2497105"/>
            <a:ext cx="2766527" cy="2074895"/>
          </a:xfrm>
          <a:prstGeom prst="rect">
            <a:avLst/>
          </a:prstGeom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5299787" y="1916080"/>
            <a:ext cx="3810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600" dirty="0"/>
              <a:t>How would you like this in front </a:t>
            </a:r>
          </a:p>
          <a:p>
            <a:pPr algn="ctr"/>
            <a:r>
              <a:rPr lang="en-US" altLang="en-US" sz="1600" dirty="0"/>
              <a:t>of you at a ballgame?</a:t>
            </a:r>
          </a:p>
        </p:txBody>
      </p:sp>
    </p:spTree>
    <p:extLst>
      <p:ext uri="{BB962C8B-B14F-4D97-AF65-F5344CB8AC3E}">
        <p14:creationId xmlns:p14="http://schemas.microsoft.com/office/powerpoint/2010/main" val="463790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Effective Communication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497229"/>
            <a:ext cx="7772400" cy="3000126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/>
              <a:t>Transfers vital info</a:t>
            </a:r>
          </a:p>
          <a:p>
            <a:pPr>
              <a:lnSpc>
                <a:spcPct val="90000"/>
              </a:lnSpc>
            </a:pPr>
            <a:r>
              <a:rPr lang="en-US" altLang="en-US"/>
              <a:t>Provides a basis for judging your knowledge</a:t>
            </a:r>
          </a:p>
          <a:p>
            <a:pPr>
              <a:lnSpc>
                <a:spcPct val="90000"/>
              </a:lnSpc>
            </a:pPr>
            <a:r>
              <a:rPr lang="en-US" altLang="en-US"/>
              <a:t>Conveys your interest and competence</a:t>
            </a:r>
          </a:p>
          <a:p>
            <a:pPr>
              <a:lnSpc>
                <a:spcPct val="90000"/>
              </a:lnSpc>
            </a:pPr>
            <a:r>
              <a:rPr lang="en-US" altLang="en-US"/>
              <a:t>Increases the knowledge of others</a:t>
            </a:r>
          </a:p>
          <a:p>
            <a:pPr>
              <a:lnSpc>
                <a:spcPct val="90000"/>
              </a:lnSpc>
            </a:pPr>
            <a:r>
              <a:rPr lang="en-US" altLang="en-US"/>
              <a:t>Identifies to you the gaps in your information</a:t>
            </a:r>
          </a:p>
          <a:p>
            <a:pPr>
              <a:lnSpc>
                <a:spcPct val="90000"/>
              </a:lnSpc>
            </a:pPr>
            <a:r>
              <a:rPr lang="en-US" altLang="en-US"/>
              <a:t>Allows you to carry out desired changes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690253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Practice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346718"/>
            <a:ext cx="7772400" cy="3449217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/>
              <a:t>Practicing presentations out loud allows for insight into technique</a:t>
            </a:r>
          </a:p>
          <a:p>
            <a:r>
              <a:rPr lang="en-US" altLang="en-US"/>
              <a:t>Will know how long presentation goes</a:t>
            </a:r>
          </a:p>
          <a:p>
            <a:r>
              <a:rPr lang="en-US" altLang="en-US"/>
              <a:t>More familiar you become with a topic</a:t>
            </a:r>
          </a:p>
          <a:p>
            <a:r>
              <a:rPr lang="en-US" altLang="en-US"/>
              <a:t>Showing the audience you are familiar with the topic will make them and you more confident in the subject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004657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Getting Started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36510" y="1497229"/>
            <a:ext cx="4651310" cy="3112093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400"/>
              <a:t>First 10 - 30 s critical</a:t>
            </a:r>
          </a:p>
          <a:p>
            <a:r>
              <a:rPr lang="en-US" altLang="en-US" sz="2400"/>
              <a:t>Introduce yourself and topic</a:t>
            </a:r>
          </a:p>
          <a:p>
            <a:r>
              <a:rPr lang="en-US" altLang="en-US" sz="2400"/>
              <a:t>Establish level of formality</a:t>
            </a:r>
          </a:p>
          <a:p>
            <a:r>
              <a:rPr lang="en-US" altLang="en-US" sz="2400"/>
              <a:t>Establish tone</a:t>
            </a:r>
          </a:p>
          <a:p>
            <a:r>
              <a:rPr lang="en-US" altLang="en-US" sz="2400"/>
              <a:t>Interaction with audience establishes rapport</a:t>
            </a:r>
          </a:p>
          <a:p>
            <a:r>
              <a:rPr lang="en-US" altLang="en-US" sz="2400"/>
              <a:t>Monitor audience during</a:t>
            </a:r>
            <a:endParaRPr lang="en-US" altLang="en-US" sz="2400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81735" y="1337692"/>
            <a:ext cx="2448941" cy="3431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5773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Presentation Hardware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92188" y="1538882"/>
            <a:ext cx="7991669" cy="2044073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800" dirty="0"/>
              <a:t>Know how the equipment works beforehand</a:t>
            </a:r>
          </a:p>
          <a:p>
            <a:r>
              <a:rPr lang="en-US" altLang="en-US" sz="2800" dirty="0"/>
              <a:t>Overheads</a:t>
            </a:r>
          </a:p>
          <a:p>
            <a:r>
              <a:rPr lang="en-US" altLang="en-US" sz="2800" dirty="0"/>
              <a:t>Ensure video projection system is compatible</a:t>
            </a:r>
          </a:p>
          <a:p>
            <a:pPr lvl="1"/>
            <a:r>
              <a:rPr lang="en-US" altLang="en-US" sz="2400" dirty="0"/>
              <a:t>May bring your own just in case</a:t>
            </a:r>
          </a:p>
        </p:txBody>
      </p:sp>
    </p:spTree>
    <p:extLst>
      <p:ext uri="{BB962C8B-B14F-4D97-AF65-F5344CB8AC3E}">
        <p14:creationId xmlns:p14="http://schemas.microsoft.com/office/powerpoint/2010/main" val="5359941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7240" y="2276670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Written Communication Skills</a:t>
            </a:r>
          </a:p>
        </p:txBody>
      </p:sp>
    </p:spTree>
    <p:extLst>
      <p:ext uri="{BB962C8B-B14F-4D97-AF65-F5344CB8AC3E}">
        <p14:creationId xmlns:p14="http://schemas.microsoft.com/office/powerpoint/2010/main" val="3726573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Grammatical Issues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310616"/>
            <a:ext cx="7772400" cy="3615947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400" dirty="0"/>
              <a:t>Each paragraph should address a single topic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Avoid </a:t>
            </a:r>
            <a:r>
              <a:rPr lang="en-US" altLang="en-US" sz="2400" dirty="0" err="1"/>
              <a:t>cliches</a:t>
            </a: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/>
              <a:t>Its and It’s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Its = Denotes possession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It’s = It is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Affect and Effect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Affect - Verb</a:t>
            </a:r>
          </a:p>
          <a:p>
            <a:pPr lvl="2">
              <a:lnSpc>
                <a:spcPct val="90000"/>
              </a:lnSpc>
            </a:pPr>
            <a:r>
              <a:rPr lang="en-US" altLang="en-US" sz="1800" dirty="0"/>
              <a:t>To Influence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Effect - Noun</a:t>
            </a:r>
          </a:p>
          <a:p>
            <a:pPr lvl="2">
              <a:lnSpc>
                <a:spcPct val="90000"/>
              </a:lnSpc>
            </a:pPr>
            <a:r>
              <a:rPr lang="en-US" altLang="en-US" sz="1800" dirty="0"/>
              <a:t>Result</a:t>
            </a:r>
          </a:p>
        </p:txBody>
      </p:sp>
    </p:spTree>
    <p:extLst>
      <p:ext uri="{BB962C8B-B14F-4D97-AF65-F5344CB8AC3E}">
        <p14:creationId xmlns:p14="http://schemas.microsoft.com/office/powerpoint/2010/main" val="17791486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The Audience</a:t>
            </a: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242596" y="1497229"/>
            <a:ext cx="8490856" cy="2179032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/>
              <a:t>Ask yourself</a:t>
            </a:r>
          </a:p>
          <a:p>
            <a:pPr lvl="1"/>
            <a:r>
              <a:rPr lang="en-US" altLang="en-US"/>
              <a:t>“Who is going to read this, anyway?”</a:t>
            </a:r>
          </a:p>
          <a:p>
            <a:r>
              <a:rPr lang="en-US" altLang="en-US"/>
              <a:t>Consider needs and perspectives of audience</a:t>
            </a:r>
          </a:p>
          <a:p>
            <a:r>
              <a:rPr lang="en-US" altLang="en-US"/>
              <a:t>Technical material needs to be clear and concise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292734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Technical Writing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61864" y="1497229"/>
            <a:ext cx="8439540" cy="3224061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400" dirty="0"/>
              <a:t>Identifies the main premise early on</a:t>
            </a:r>
          </a:p>
          <a:p>
            <a:r>
              <a:rPr lang="en-US" altLang="en-US" sz="2400" dirty="0"/>
              <a:t>Is clear, objective, and economical</a:t>
            </a:r>
          </a:p>
          <a:p>
            <a:r>
              <a:rPr lang="en-US" altLang="en-US" sz="2400" dirty="0"/>
              <a:t>Follows a specific format</a:t>
            </a:r>
          </a:p>
          <a:p>
            <a:r>
              <a:rPr lang="en-US" altLang="en-US" sz="2400" dirty="0"/>
              <a:t>Takes a problem-solving approach</a:t>
            </a:r>
          </a:p>
          <a:p>
            <a:r>
              <a:rPr lang="en-US" altLang="en-US" sz="2400" dirty="0"/>
              <a:t>Involves specialized vocabulary</a:t>
            </a:r>
          </a:p>
          <a:p>
            <a:r>
              <a:rPr lang="en-US" altLang="en-US" sz="2400" dirty="0"/>
              <a:t>Incorporates signs, symbols, formulas, graphs, and tables</a:t>
            </a:r>
          </a:p>
          <a:p>
            <a:r>
              <a:rPr lang="en-US" altLang="en-US" sz="2400" dirty="0"/>
              <a:t>Documents completed work</a:t>
            </a:r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204448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9014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Unique Aspects of Technical Writing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73833" y="1435674"/>
            <a:ext cx="6834673" cy="3285616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400" dirty="0"/>
              <a:t>Content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Factual and objective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Methodical Construction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Present most essential info first, followed by supporting statements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Clarity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Objectivity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Unemotional and unbiased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Importance in Workplace</a:t>
            </a:r>
          </a:p>
        </p:txBody>
      </p:sp>
    </p:spTree>
    <p:extLst>
      <p:ext uri="{BB962C8B-B14F-4D97-AF65-F5344CB8AC3E}">
        <p14:creationId xmlns:p14="http://schemas.microsoft.com/office/powerpoint/2010/main" val="11162845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9014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Formats of Written Communication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975756" y="1497229"/>
            <a:ext cx="5435081" cy="3169298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800" dirty="0"/>
              <a:t>Brief notes to a superior peer</a:t>
            </a:r>
          </a:p>
          <a:p>
            <a:r>
              <a:rPr lang="en-US" altLang="en-US" sz="2800" dirty="0"/>
              <a:t>Hand-written reminders</a:t>
            </a:r>
          </a:p>
          <a:p>
            <a:r>
              <a:rPr lang="en-US" altLang="en-US" sz="2800" dirty="0"/>
              <a:t>Informal reports</a:t>
            </a:r>
          </a:p>
          <a:p>
            <a:r>
              <a:rPr lang="en-US" altLang="en-US" sz="2800" dirty="0"/>
              <a:t>Memos</a:t>
            </a:r>
          </a:p>
          <a:p>
            <a:r>
              <a:rPr lang="en-US" altLang="en-US" sz="2800" dirty="0"/>
              <a:t>Formal reports</a:t>
            </a:r>
          </a:p>
          <a:p>
            <a:r>
              <a:rPr lang="en-US" altLang="en-US" sz="2800" dirty="0"/>
              <a:t>Visual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908598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Formal Reports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497229"/>
            <a:ext cx="7772400" cy="3373351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400" dirty="0"/>
              <a:t>Title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Brief, clear, and appropriate introduction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Summary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What was attempted, how accomplished, and what the implications are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Table of Contents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Each heading listed found in report with page number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Nomenclature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List and define all </a:t>
            </a:r>
            <a:r>
              <a:rPr lang="en-US" altLang="en-US" sz="2000" b="1" i="1" dirty="0"/>
              <a:t>symbols </a:t>
            </a:r>
            <a:r>
              <a:rPr lang="en-US" altLang="en-US" sz="2000" dirty="0"/>
              <a:t>used in report</a:t>
            </a:r>
          </a:p>
        </p:txBody>
      </p:sp>
    </p:spTree>
    <p:extLst>
      <p:ext uri="{BB962C8B-B14F-4D97-AF65-F5344CB8AC3E}">
        <p14:creationId xmlns:p14="http://schemas.microsoft.com/office/powerpoint/2010/main" val="1096499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Communication and Engineering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24542" y="1497229"/>
            <a:ext cx="8308910" cy="3224061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/>
              <a:t>Must possess technical skills</a:t>
            </a:r>
          </a:p>
          <a:p>
            <a:pPr>
              <a:lnSpc>
                <a:spcPct val="90000"/>
              </a:lnSpc>
            </a:pPr>
            <a:r>
              <a:rPr lang="en-US" altLang="en-US"/>
              <a:t>Strong communication and teaming skills lacking in entry-level candidates</a:t>
            </a:r>
          </a:p>
          <a:p>
            <a:pPr>
              <a:lnSpc>
                <a:spcPct val="90000"/>
              </a:lnSpc>
            </a:pPr>
            <a:r>
              <a:rPr lang="en-US" altLang="en-US"/>
              <a:t>Golden Rules of Communication for Engineers: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Brevity is best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Using a shorter, simpler word is typically preferable to a longer, more difficult word.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122233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Formal Reports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47867" y="1497229"/>
            <a:ext cx="8080311" cy="3280044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400" dirty="0"/>
              <a:t>Introduction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State the motivation of experiment and background information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Analysis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Begin with basic, general relationships and proceed to specific formulas used in interpretation of data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All relevant mathematical steps presented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Experimental Procedure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Schematic representation of experiment equipment or simulation program</a:t>
            </a:r>
          </a:p>
        </p:txBody>
      </p:sp>
    </p:spTree>
    <p:extLst>
      <p:ext uri="{BB962C8B-B14F-4D97-AF65-F5344CB8AC3E}">
        <p14:creationId xmlns:p14="http://schemas.microsoft.com/office/powerpoint/2010/main" val="41252038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Formal Reports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497229"/>
            <a:ext cx="7198569" cy="2962804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400" dirty="0"/>
              <a:t>Results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Short, declarative statements of the results which summarize specific data presented in graphs or tables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Discussion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Interpret results, what was expected, what was unexpected, and what is of technical interest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Conclusions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Concise statements that clearly communicate what results indicate</a:t>
            </a:r>
          </a:p>
        </p:txBody>
      </p:sp>
    </p:spTree>
    <p:extLst>
      <p:ext uri="{BB962C8B-B14F-4D97-AF65-F5344CB8AC3E}">
        <p14:creationId xmlns:p14="http://schemas.microsoft.com/office/powerpoint/2010/main" val="28517535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Formal Reports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403924"/>
            <a:ext cx="7772400" cy="3429333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400" dirty="0"/>
              <a:t>References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Author’s last name, then first and middle initial</a:t>
            </a:r>
          </a:p>
          <a:p>
            <a:pPr lvl="2">
              <a:lnSpc>
                <a:spcPct val="90000"/>
              </a:lnSpc>
            </a:pPr>
            <a:r>
              <a:rPr lang="en-US" altLang="en-US" sz="1800" dirty="0"/>
              <a:t>List coauthors with initials first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Title of source quoted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Edition of source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Volume of source (if applicable)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City of publication (from source’s title page)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Publisher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Date of Publication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Pages references</a:t>
            </a:r>
          </a:p>
        </p:txBody>
      </p:sp>
    </p:spTree>
    <p:extLst>
      <p:ext uri="{BB962C8B-B14F-4D97-AF65-F5344CB8AC3E}">
        <p14:creationId xmlns:p14="http://schemas.microsoft.com/office/powerpoint/2010/main" val="42457828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Formal Reports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497229"/>
            <a:ext cx="7772400" cy="3373351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800"/>
              <a:t>Example References</a:t>
            </a:r>
          </a:p>
          <a:p>
            <a:pPr lvl="1"/>
            <a:r>
              <a:rPr lang="en-US" altLang="en-US" sz="2400"/>
              <a:t>Gomez, A.G., W.C. Oakes, and L.L. Leone. “Technical Communication,” </a:t>
            </a:r>
            <a:r>
              <a:rPr lang="en-US" altLang="en-US" sz="2400" i="1"/>
              <a:t>Engineering Your Future</a:t>
            </a:r>
            <a:r>
              <a:rPr lang="en-US" altLang="en-US" sz="2400"/>
              <a:t>.  Edition 1, Okemos, MI.  Great Lakes Press, Inc.  pp. 151 - 180</a:t>
            </a:r>
          </a:p>
          <a:p>
            <a:pPr lvl="1">
              <a:buFontTx/>
              <a:buNone/>
            </a:pPr>
            <a:endParaRPr lang="en-US" altLang="en-US" sz="2400"/>
          </a:p>
          <a:p>
            <a:pPr lvl="1"/>
            <a:r>
              <a:rPr lang="en-US" altLang="en-US" sz="2400"/>
              <a:t>Serge, E., ed., </a:t>
            </a:r>
            <a:r>
              <a:rPr lang="en-US" altLang="en-US" sz="2400" i="1"/>
              <a:t>Experimental Nuclear PhysicsI, </a:t>
            </a:r>
            <a:r>
              <a:rPr lang="en-US" altLang="en-US" sz="2400"/>
              <a:t>1st ed., Vol. 1, New York: Wiley, 1953,pp. 6-10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0556228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Formal Reports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497229"/>
            <a:ext cx="7772400" cy="2870718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dirty="0"/>
              <a:t>Appendices</a:t>
            </a:r>
          </a:p>
          <a:p>
            <a:pPr lvl="1"/>
            <a:r>
              <a:rPr lang="en-US" altLang="en-US" dirty="0"/>
              <a:t>Lengthy calculations and side issues not related to main theme placed here</a:t>
            </a:r>
          </a:p>
          <a:p>
            <a:pPr lvl="1"/>
            <a:r>
              <a:rPr lang="en-US" altLang="en-US" dirty="0"/>
              <a:t>Is the piece required as part of the investigation for the report?</a:t>
            </a:r>
          </a:p>
          <a:p>
            <a:pPr lvl="2"/>
            <a:r>
              <a:rPr lang="en-US" altLang="en-US" dirty="0"/>
              <a:t>No = Appendix</a:t>
            </a:r>
          </a:p>
        </p:txBody>
      </p:sp>
    </p:spTree>
    <p:extLst>
      <p:ext uri="{BB962C8B-B14F-4D97-AF65-F5344CB8AC3E}">
        <p14:creationId xmlns:p14="http://schemas.microsoft.com/office/powerpoint/2010/main" val="310564426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Communication Checklists</a:t>
            </a:r>
          </a:p>
        </p:txBody>
      </p:sp>
      <p:sp>
        <p:nvSpPr>
          <p:cNvPr id="3" name="Rectangle 5"/>
          <p:cNvSpPr txBox="1">
            <a:spLocks noChangeArrowheads="1"/>
          </p:cNvSpPr>
          <p:nvPr/>
        </p:nvSpPr>
        <p:spPr>
          <a:xfrm>
            <a:off x="461865" y="1497229"/>
            <a:ext cx="3810000" cy="2589579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400" dirty="0"/>
              <a:t>Checklists make sure you have included everything in the report that is needed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Customized Checklists can be made for each communication format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271865" y="1497229"/>
            <a:ext cx="4249318" cy="3522639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000" dirty="0"/>
              <a:t>Formal Report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Title Page</a:t>
            </a:r>
          </a:p>
          <a:p>
            <a:pPr lvl="2">
              <a:lnSpc>
                <a:spcPct val="90000"/>
              </a:lnSpc>
            </a:pPr>
            <a:r>
              <a:rPr lang="en-US" altLang="en-US" sz="1600" dirty="0"/>
              <a:t>Title of Paper</a:t>
            </a:r>
          </a:p>
          <a:p>
            <a:pPr lvl="2">
              <a:lnSpc>
                <a:spcPct val="90000"/>
              </a:lnSpc>
            </a:pPr>
            <a:r>
              <a:rPr lang="en-US" altLang="en-US" sz="1600" dirty="0"/>
              <a:t>Course/Project</a:t>
            </a:r>
          </a:p>
          <a:p>
            <a:pPr lvl="2">
              <a:lnSpc>
                <a:spcPct val="90000"/>
              </a:lnSpc>
            </a:pPr>
            <a:r>
              <a:rPr lang="en-US" altLang="en-US" sz="1600" dirty="0"/>
              <a:t>Date Due</a:t>
            </a:r>
          </a:p>
          <a:p>
            <a:pPr lvl="2">
              <a:lnSpc>
                <a:spcPct val="90000"/>
              </a:lnSpc>
            </a:pPr>
            <a:r>
              <a:rPr lang="en-US" altLang="en-US" sz="1600" dirty="0"/>
              <a:t>Section Meeting Time</a:t>
            </a:r>
          </a:p>
          <a:p>
            <a:pPr lvl="2">
              <a:lnSpc>
                <a:spcPct val="90000"/>
              </a:lnSpc>
            </a:pPr>
            <a:r>
              <a:rPr lang="en-US" altLang="en-US" sz="1600" dirty="0"/>
              <a:t>Name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References</a:t>
            </a:r>
          </a:p>
          <a:p>
            <a:pPr lvl="2">
              <a:lnSpc>
                <a:spcPct val="90000"/>
              </a:lnSpc>
            </a:pPr>
            <a:r>
              <a:rPr lang="en-US" altLang="en-US" sz="1600" dirty="0"/>
              <a:t>Initials for first name</a:t>
            </a:r>
          </a:p>
          <a:p>
            <a:pPr lvl="2">
              <a:lnSpc>
                <a:spcPct val="90000"/>
              </a:lnSpc>
            </a:pPr>
            <a:r>
              <a:rPr lang="en-US" altLang="en-US" sz="1600" dirty="0"/>
              <a:t>All necessary info included</a:t>
            </a:r>
          </a:p>
          <a:p>
            <a:pPr lvl="2">
              <a:lnSpc>
                <a:spcPct val="90000"/>
              </a:lnSpc>
            </a:pPr>
            <a:r>
              <a:rPr lang="en-US" altLang="en-US" sz="1600" dirty="0"/>
              <a:t>References numbered in text lines like this: [1]</a:t>
            </a:r>
          </a:p>
        </p:txBody>
      </p:sp>
    </p:spTree>
    <p:extLst>
      <p:ext uri="{BB962C8B-B14F-4D97-AF65-F5344CB8AC3E}">
        <p14:creationId xmlns:p14="http://schemas.microsoft.com/office/powerpoint/2010/main" val="380754549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2513" y="2276670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Other Types of Communication</a:t>
            </a:r>
          </a:p>
        </p:txBody>
      </p:sp>
    </p:spTree>
    <p:extLst>
      <p:ext uri="{BB962C8B-B14F-4D97-AF65-F5344CB8AC3E}">
        <p14:creationId xmlns:p14="http://schemas.microsoft.com/office/powerpoint/2010/main" val="84586665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Executive Summaries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91579" y="1497229"/>
            <a:ext cx="8392887" cy="3336028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400" dirty="0"/>
              <a:t>Assumes managerial perspective instead of technical one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Presents simple facts and describes key elements in non-technical language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Contains enough info for clear decisions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Background of situation/problem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Cost Factors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Conclusions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162093886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Proposals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42594" y="1497229"/>
            <a:ext cx="8490857" cy="3317367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400" dirty="0"/>
              <a:t>Address a specific need and describe the problem at issue, define a solution, and request funding or other resources to solve a problem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Request For Proposal (RFP) guidelines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What the proposal should cover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What sections it should have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When it should be submitted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To whom it should be sent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How evaluated with regard to other proposals</a:t>
            </a:r>
          </a:p>
        </p:txBody>
      </p:sp>
    </p:spTree>
    <p:extLst>
      <p:ext uri="{BB962C8B-B14F-4D97-AF65-F5344CB8AC3E}">
        <p14:creationId xmlns:p14="http://schemas.microsoft.com/office/powerpoint/2010/main" val="213069641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Proposal ABC Format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497229"/>
            <a:ext cx="7772400" cy="2590800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/>
              <a:t>A: Abstract</a:t>
            </a:r>
          </a:p>
          <a:p>
            <a:pPr lvl="1"/>
            <a:r>
              <a:rPr lang="en-US" altLang="en-US"/>
              <a:t>Purpose</a:t>
            </a:r>
          </a:p>
          <a:p>
            <a:pPr lvl="1"/>
            <a:r>
              <a:rPr lang="en-US" altLang="en-US"/>
              <a:t>Reader’s main need</a:t>
            </a:r>
          </a:p>
          <a:p>
            <a:pPr lvl="1"/>
            <a:r>
              <a:rPr lang="en-US" altLang="en-US"/>
              <a:t>Main features you offer and related benefits</a:t>
            </a:r>
          </a:p>
          <a:p>
            <a:pPr lvl="1"/>
            <a:r>
              <a:rPr lang="en-US" altLang="en-US"/>
              <a:t>Overview of proposal sections to follow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42348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Minimal Time Decision Makers for Communication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195025"/>
            <a:ext cx="7772400" cy="3675555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1800" dirty="0"/>
              <a:t>Language using suited to audience?</a:t>
            </a:r>
            <a:endParaRPr lang="en-US" altLang="en-US" sz="2000" dirty="0"/>
          </a:p>
          <a:p>
            <a:pPr lvl="1">
              <a:lnSpc>
                <a:spcPct val="90000"/>
              </a:lnSpc>
            </a:pPr>
            <a:r>
              <a:rPr lang="en-US" altLang="en-US" sz="1600" dirty="0"/>
              <a:t>Do you know how to communicate effectively</a:t>
            </a:r>
          </a:p>
          <a:p>
            <a:pPr lvl="1">
              <a:lnSpc>
                <a:spcPct val="90000"/>
              </a:lnSpc>
            </a:pPr>
            <a:r>
              <a:rPr lang="en-US" altLang="en-US" sz="1600" dirty="0"/>
              <a:t>Do you need to expand your communication skills</a:t>
            </a:r>
            <a:endParaRPr lang="en-US" altLang="en-US" sz="1800" dirty="0"/>
          </a:p>
          <a:p>
            <a:pPr>
              <a:lnSpc>
                <a:spcPct val="90000"/>
              </a:lnSpc>
            </a:pPr>
            <a:r>
              <a:rPr lang="en-US" altLang="en-US" sz="1800" dirty="0"/>
              <a:t>What being said clear to readers?</a:t>
            </a:r>
            <a:endParaRPr lang="en-US" altLang="en-US" sz="2000" dirty="0"/>
          </a:p>
          <a:p>
            <a:pPr lvl="1">
              <a:lnSpc>
                <a:spcPct val="90000"/>
              </a:lnSpc>
            </a:pPr>
            <a:r>
              <a:rPr lang="en-US" altLang="en-US" sz="1600" dirty="0"/>
              <a:t>Readers draw same conclusions you did</a:t>
            </a:r>
          </a:p>
          <a:p>
            <a:pPr lvl="1">
              <a:lnSpc>
                <a:spcPct val="90000"/>
              </a:lnSpc>
            </a:pPr>
            <a:r>
              <a:rPr lang="en-US" altLang="en-US" sz="1600" dirty="0"/>
              <a:t>Words, phrases, ideas that lead to multiple interpretations</a:t>
            </a:r>
            <a:endParaRPr lang="en-US" altLang="en-US" sz="1800" dirty="0"/>
          </a:p>
          <a:p>
            <a:pPr>
              <a:lnSpc>
                <a:spcPct val="90000"/>
              </a:lnSpc>
            </a:pPr>
            <a:r>
              <a:rPr lang="en-US" altLang="en-US" sz="1800" dirty="0"/>
              <a:t>Do you know your audience?</a:t>
            </a:r>
            <a:endParaRPr lang="en-US" altLang="en-US" sz="2000" dirty="0"/>
          </a:p>
          <a:p>
            <a:pPr lvl="1">
              <a:lnSpc>
                <a:spcPct val="90000"/>
              </a:lnSpc>
            </a:pPr>
            <a:r>
              <a:rPr lang="en-US" altLang="en-US" sz="1600" dirty="0"/>
              <a:t>Unique preferences, hidden expectations</a:t>
            </a:r>
          </a:p>
          <a:p>
            <a:pPr lvl="1">
              <a:lnSpc>
                <a:spcPct val="90000"/>
              </a:lnSpc>
            </a:pPr>
            <a:r>
              <a:rPr lang="en-US" altLang="en-US" sz="1600" dirty="0"/>
              <a:t>Feelings about things being communicated</a:t>
            </a:r>
            <a:endParaRPr lang="en-US" altLang="en-US" sz="1800" dirty="0"/>
          </a:p>
          <a:p>
            <a:pPr>
              <a:lnSpc>
                <a:spcPct val="90000"/>
              </a:lnSpc>
            </a:pPr>
            <a:r>
              <a:rPr lang="en-US" altLang="en-US" sz="1800" dirty="0"/>
              <a:t>Know how your audience perceives things?</a:t>
            </a:r>
            <a:endParaRPr lang="en-US" altLang="en-US" sz="2000" dirty="0"/>
          </a:p>
          <a:p>
            <a:pPr lvl="1">
              <a:lnSpc>
                <a:spcPct val="90000"/>
              </a:lnSpc>
            </a:pPr>
            <a:r>
              <a:rPr lang="en-US" altLang="en-US" sz="1600" dirty="0"/>
              <a:t>Do all engineers see things the same way</a:t>
            </a:r>
          </a:p>
          <a:p>
            <a:pPr lvl="1">
              <a:lnSpc>
                <a:spcPct val="90000"/>
              </a:lnSpc>
            </a:pPr>
            <a:r>
              <a:rPr lang="en-US" altLang="en-US" sz="1600" dirty="0"/>
              <a:t>Audience of non-engineers interpretations</a:t>
            </a:r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423661489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Proposal ABC Format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01823" y="1497229"/>
            <a:ext cx="7772400" cy="3298706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/>
              <a:t>B: Body</a:t>
            </a:r>
          </a:p>
          <a:p>
            <a:pPr lvl="1"/>
            <a:r>
              <a:rPr lang="en-US" altLang="en-US"/>
              <a:t>What do you want to solve and why?</a:t>
            </a:r>
          </a:p>
          <a:p>
            <a:pPr lvl="1"/>
            <a:r>
              <a:rPr lang="en-US" altLang="en-US"/>
              <a:t>What are the technical details of your approach?</a:t>
            </a:r>
          </a:p>
          <a:p>
            <a:pPr lvl="1"/>
            <a:r>
              <a:rPr lang="en-US" altLang="en-US"/>
              <a:t>Who will do the work, and with what?</a:t>
            </a:r>
          </a:p>
          <a:p>
            <a:pPr lvl="1"/>
            <a:r>
              <a:rPr lang="en-US" altLang="en-US"/>
              <a:t>When will it be done, and how long will it take?</a:t>
            </a:r>
          </a:p>
          <a:p>
            <a:pPr lvl="1"/>
            <a:r>
              <a:rPr lang="en-US" altLang="en-US"/>
              <a:t>How much will it cost?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4488852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Proposal ABC Format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01823" y="1497229"/>
            <a:ext cx="7772400" cy="2460171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/>
              <a:t>C: Conclusion</a:t>
            </a:r>
          </a:p>
          <a:p>
            <a:pPr lvl="1"/>
            <a:r>
              <a:rPr lang="en-US" altLang="en-US"/>
              <a:t>Emphasize a main benefit or feature of your proposal</a:t>
            </a:r>
          </a:p>
          <a:p>
            <a:pPr lvl="1"/>
            <a:r>
              <a:rPr lang="en-US" altLang="en-US"/>
              <a:t>Restate your interest in doing the work</a:t>
            </a:r>
          </a:p>
          <a:p>
            <a:pPr lvl="1"/>
            <a:r>
              <a:rPr lang="en-US" altLang="en-US"/>
              <a:t>Indicate what should happen next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1152178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Memos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497229"/>
            <a:ext cx="7772400" cy="2888159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/>
              <a:t>Convenient, relatively informal way to communicate the existence of a problem, propose some course of action, describe a procedure, or report the result of a test</a:t>
            </a:r>
          </a:p>
          <a:p>
            <a:r>
              <a:rPr lang="en-US" altLang="en-US"/>
              <a:t>Must be carefully prepared, thoughtfully written, and thoroughly proofread for errors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4921803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Memos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497229"/>
            <a:ext cx="7772400" cy="2497494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dirty="0"/>
              <a:t>Introduction</a:t>
            </a:r>
          </a:p>
          <a:p>
            <a:pPr lvl="1"/>
            <a:r>
              <a:rPr lang="en-US" altLang="en-US" dirty="0"/>
              <a:t>Summarizes memos purpose</a:t>
            </a:r>
          </a:p>
          <a:p>
            <a:r>
              <a:rPr lang="en-US" altLang="en-US" dirty="0"/>
              <a:t>Conclusion</a:t>
            </a:r>
          </a:p>
          <a:p>
            <a:pPr lvl="1"/>
            <a:r>
              <a:rPr lang="en-US" altLang="en-US" dirty="0"/>
              <a:t>Restates the main points and contains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340946693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The Format for Memo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291958"/>
            <a:ext cx="7772400" cy="3690589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1600" dirty="0"/>
              <a:t>To:		name, job title</a:t>
            </a:r>
          </a:p>
          <a:p>
            <a:pPr>
              <a:buFontTx/>
              <a:buNone/>
            </a:pPr>
            <a:r>
              <a:rPr lang="en-US" altLang="en-US" sz="1600" dirty="0"/>
              <a:t>			department</a:t>
            </a:r>
          </a:p>
          <a:p>
            <a:pPr>
              <a:buFontTx/>
              <a:buNone/>
            </a:pPr>
            <a:r>
              <a:rPr lang="en-US" altLang="en-US" sz="1600" dirty="0"/>
              <a:t>			organization</a:t>
            </a:r>
          </a:p>
          <a:p>
            <a:r>
              <a:rPr lang="en-US" altLang="en-US" sz="1600" dirty="0"/>
              <a:t>From:	name, job title</a:t>
            </a:r>
          </a:p>
          <a:p>
            <a:pPr>
              <a:buFontTx/>
              <a:buNone/>
            </a:pPr>
            <a:r>
              <a:rPr lang="en-US" altLang="en-US" sz="1600" dirty="0"/>
              <a:t>			department</a:t>
            </a:r>
          </a:p>
          <a:p>
            <a:pPr>
              <a:buFontTx/>
              <a:buNone/>
            </a:pPr>
            <a:r>
              <a:rPr lang="en-US" altLang="en-US" sz="1600" dirty="0"/>
              <a:t>			organization</a:t>
            </a:r>
          </a:p>
          <a:p>
            <a:r>
              <a:rPr lang="en-US" altLang="en-US" sz="1600" dirty="0"/>
              <a:t>Subject:	(or “Re:”) issue addressed in memo</a:t>
            </a:r>
          </a:p>
          <a:p>
            <a:r>
              <a:rPr lang="en-US" altLang="en-US" sz="1600" dirty="0"/>
              <a:t>Date:	date</a:t>
            </a:r>
          </a:p>
          <a:p>
            <a:r>
              <a:rPr lang="en-US" altLang="en-US" sz="1600" dirty="0" err="1"/>
              <a:t>Dist</a:t>
            </a:r>
            <a:r>
              <a:rPr lang="en-US" altLang="en-US" sz="1600" dirty="0"/>
              <a:t>:	(Distribution) list of others receiving memo (if applicable)</a:t>
            </a:r>
          </a:p>
          <a:p>
            <a:r>
              <a:rPr lang="en-US" altLang="en-US" sz="1600" dirty="0" err="1"/>
              <a:t>Encl</a:t>
            </a:r>
            <a:r>
              <a:rPr lang="en-US" altLang="en-US" sz="1600" dirty="0"/>
              <a:t>:	(Enclosure) list of other items included (if applicable)</a:t>
            </a:r>
          </a:p>
          <a:p>
            <a:r>
              <a:rPr lang="en-US" altLang="en-US" sz="1600" dirty="0"/>
              <a:t>Ref:	(Reference) list of related documents (if applicable)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58428238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Email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497229"/>
            <a:ext cx="7772400" cy="3354689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/>
              <a:t>Use proper grammar</a:t>
            </a:r>
          </a:p>
          <a:p>
            <a:pPr lvl="1"/>
            <a:r>
              <a:rPr lang="en-US" altLang="en-US"/>
              <a:t>Appropriate sentence structure, subject/verb agreement, spelling, flow</a:t>
            </a:r>
          </a:p>
          <a:p>
            <a:r>
              <a:rPr lang="en-US" altLang="en-US"/>
              <a:t>Carefully proofread, edit, and spellcheck</a:t>
            </a:r>
          </a:p>
          <a:p>
            <a:r>
              <a:rPr lang="en-US" altLang="en-US"/>
              <a:t>Think about response before sending</a:t>
            </a:r>
          </a:p>
          <a:p>
            <a:pPr lvl="1"/>
            <a:r>
              <a:rPr lang="en-US" altLang="en-US"/>
              <a:t>Wait as long as possible before sending a response, even if you only have an hour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0509062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Email Cautions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2532" y="1538882"/>
            <a:ext cx="8280920" cy="2738869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/>
              <a:t>Never use when face-to-face dialog is needed</a:t>
            </a:r>
          </a:p>
          <a:p>
            <a:r>
              <a:rPr lang="en-US" altLang="en-US"/>
              <a:t>Do not use when formal documentation is required</a:t>
            </a:r>
          </a:p>
          <a:p>
            <a:pPr lvl="1"/>
            <a:r>
              <a:rPr lang="en-US" altLang="en-US"/>
              <a:t>Does not carry status of formal report</a:t>
            </a:r>
          </a:p>
          <a:p>
            <a:r>
              <a:rPr lang="en-US" altLang="en-US"/>
              <a:t>Not as private as you think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018026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Progress Reports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09124" y="1365380"/>
            <a:ext cx="7557798" cy="3505200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400" dirty="0"/>
              <a:t>Attractive and easy to understand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Introduction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Scope of work being done, purpose of the work, and any major changes that have been required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Project Description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Completed phases, time taken to complete, and phases to be completed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Summary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Summarize main points of action and reiterate where you are along the road to completion</a:t>
            </a:r>
          </a:p>
        </p:txBody>
      </p:sp>
    </p:spTree>
    <p:extLst>
      <p:ext uri="{BB962C8B-B14F-4D97-AF65-F5344CB8AC3E}">
        <p14:creationId xmlns:p14="http://schemas.microsoft.com/office/powerpoint/2010/main" val="364786231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Problem Statements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497229"/>
            <a:ext cx="7772400" cy="3392012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/>
              <a:t>Explicitly states problem to be investigated and outlines course of action to be taken</a:t>
            </a:r>
          </a:p>
          <a:p>
            <a:r>
              <a:rPr lang="en-US" altLang="en-US"/>
              <a:t>Correctly defining problem is vital</a:t>
            </a:r>
          </a:p>
          <a:p>
            <a:pPr lvl="1"/>
            <a:r>
              <a:rPr lang="en-US" altLang="en-US"/>
              <a:t>Work with data you have already collected</a:t>
            </a:r>
          </a:p>
          <a:p>
            <a:pPr lvl="1"/>
            <a:r>
              <a:rPr lang="en-US" altLang="en-US"/>
              <a:t>Consult contacts who have knowledge of the problem</a:t>
            </a:r>
          </a:p>
          <a:p>
            <a:pPr lvl="1"/>
            <a:r>
              <a:rPr lang="en-US" altLang="en-US"/>
              <a:t>Investigate the problem first-hand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7342653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Cover Letters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366602"/>
            <a:ext cx="7772400" cy="3522639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/>
              <a:t>Sent along with resumes and transcripts to potential employers</a:t>
            </a:r>
          </a:p>
          <a:p>
            <a:pPr>
              <a:lnSpc>
                <a:spcPct val="90000"/>
              </a:lnSpc>
            </a:pPr>
            <a:r>
              <a:rPr lang="en-US" altLang="en-US"/>
              <a:t>Introduces you to the company in a conversational manner</a:t>
            </a:r>
          </a:p>
          <a:p>
            <a:pPr>
              <a:lnSpc>
                <a:spcPct val="90000"/>
              </a:lnSpc>
            </a:pPr>
            <a:r>
              <a:rPr lang="en-US" altLang="en-US"/>
              <a:t>Opportunity to communicate what you have to offer to them</a:t>
            </a:r>
          </a:p>
          <a:p>
            <a:pPr>
              <a:lnSpc>
                <a:spcPct val="90000"/>
              </a:lnSpc>
            </a:pPr>
            <a:r>
              <a:rPr lang="en-US" altLang="en-US"/>
              <a:t>May open doors if written properly or slam them shut if written poorly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60219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Oral Communication Skills</a:t>
            </a:r>
          </a:p>
        </p:txBody>
      </p:sp>
      <p:pic>
        <p:nvPicPr>
          <p:cNvPr id="3" name="Picture 4" descr="boring-presenta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83652" y="1361134"/>
            <a:ext cx="5408742" cy="3391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74598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Specifics in a Cover Letter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497229"/>
            <a:ext cx="7772400" cy="2981465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400" dirty="0"/>
              <a:t>Date, your address and phone number, and the name and address of the person to whom you are writing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1st paragraph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Introduction of yourself, reason you are writing the letter, source of your information about the employer, and position for which you would like to apply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2nd paragraph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Brief resume description, hitting highlights</a:t>
            </a:r>
          </a:p>
        </p:txBody>
      </p:sp>
    </p:spTree>
    <p:extLst>
      <p:ext uri="{BB962C8B-B14F-4D97-AF65-F5344CB8AC3E}">
        <p14:creationId xmlns:p14="http://schemas.microsoft.com/office/powerpoint/2010/main" val="199786354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Specifics in a Cover Letter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346718"/>
            <a:ext cx="7772400" cy="3542523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/>
              <a:t>3rd paragraph</a:t>
            </a:r>
          </a:p>
          <a:p>
            <a:pPr lvl="1"/>
            <a:r>
              <a:rPr lang="en-US" altLang="en-US"/>
              <a:t>“Current” information which may not yet be appropriately included in your resume</a:t>
            </a:r>
          </a:p>
          <a:p>
            <a:pPr lvl="2"/>
            <a:r>
              <a:rPr lang="en-US" altLang="en-US"/>
              <a:t>Courses taking, research involved in, activities about to engage in</a:t>
            </a:r>
          </a:p>
          <a:p>
            <a:r>
              <a:rPr lang="en-US" altLang="en-US"/>
              <a:t>4th paragraph</a:t>
            </a:r>
          </a:p>
          <a:p>
            <a:pPr lvl="1"/>
            <a:r>
              <a:rPr lang="en-US" altLang="en-US"/>
              <a:t>Summary paragraph thanking reader “in advance” for consideration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8498395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Resumes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346718"/>
            <a:ext cx="7772400" cy="3561184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/>
              <a:t>Sells you and your qualifications</a:t>
            </a:r>
          </a:p>
          <a:p>
            <a:pPr>
              <a:lnSpc>
                <a:spcPct val="90000"/>
              </a:lnSpc>
            </a:pPr>
            <a:r>
              <a:rPr lang="en-US" altLang="en-US"/>
              <a:t>Two main types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Skills Resume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No significant work experience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Highlights skills and talents to benefit the potential employer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Experience Resume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Highlights prior work experience relevant to job being applied for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2404758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Resumes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328057"/>
            <a:ext cx="7772400" cy="3393233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000" dirty="0"/>
              <a:t>Many formats for resume, must include essential information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Name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Address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Phone Number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Educational Background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Previous Employment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Extracurricular Activities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Highlight key elements in </a:t>
            </a:r>
            <a:r>
              <a:rPr lang="en-US" altLang="en-US" sz="2000" b="1" dirty="0"/>
              <a:t>BOLD</a:t>
            </a:r>
            <a:endParaRPr lang="en-US" altLang="en-US" sz="2000" dirty="0"/>
          </a:p>
          <a:p>
            <a:pPr>
              <a:lnSpc>
                <a:spcPct val="90000"/>
              </a:lnSpc>
            </a:pPr>
            <a:r>
              <a:rPr lang="en-US" altLang="en-US" sz="2000" dirty="0"/>
              <a:t>Have many people critique your resume and evaluate all comments, tailoring to fit you</a:t>
            </a:r>
          </a:p>
        </p:txBody>
      </p:sp>
    </p:spTree>
    <p:extLst>
      <p:ext uri="{BB962C8B-B14F-4D97-AF65-F5344CB8AC3E}">
        <p14:creationId xmlns:p14="http://schemas.microsoft.com/office/powerpoint/2010/main" val="179163679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Resume Checklist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497229"/>
            <a:ext cx="7772400" cy="3280044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/>
              <a:t>Information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Objective clearly stated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Objective supported by education, experience, activities, and honors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Experience, education, and/ or skills segment are effective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Al activities, honors, and other data are appropriate for the employment and the reader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6122146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Resume Checklist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497229"/>
            <a:ext cx="7772400" cy="2832175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/>
              <a:t>Organization</a:t>
            </a:r>
          </a:p>
          <a:p>
            <a:pPr lvl="1"/>
            <a:r>
              <a:rPr lang="en-US" altLang="en-US"/>
              <a:t>Name and key headings stand out</a:t>
            </a:r>
          </a:p>
          <a:p>
            <a:pPr lvl="1"/>
            <a:r>
              <a:rPr lang="en-US" altLang="en-US"/>
              <a:t>Information within each heading is ordered from most to least important</a:t>
            </a:r>
          </a:p>
          <a:p>
            <a:pPr lvl="1"/>
            <a:r>
              <a:rPr lang="en-US" altLang="en-US"/>
              <a:t>Experience segment is arranged to highlight your strengths and career objective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7469114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Resume Checklist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497229"/>
            <a:ext cx="7772400" cy="3261383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/>
              <a:t>Style</a:t>
            </a:r>
          </a:p>
          <a:p>
            <a:pPr lvl="1"/>
            <a:r>
              <a:rPr lang="en-US" altLang="en-US"/>
              <a:t>Language is simple, direct, and precise</a:t>
            </a:r>
          </a:p>
          <a:p>
            <a:pPr lvl="1"/>
            <a:r>
              <a:rPr lang="en-US" altLang="en-US"/>
              <a:t>Noun phrases are consistently used to describe experience, skills, and activities</a:t>
            </a:r>
          </a:p>
          <a:p>
            <a:pPr lvl="1"/>
            <a:r>
              <a:rPr lang="en-US" altLang="en-US"/>
              <a:t>Parallel structure is used effectively</a:t>
            </a:r>
          </a:p>
          <a:p>
            <a:pPr lvl="1"/>
            <a:r>
              <a:rPr lang="en-US" altLang="en-US"/>
              <a:t>Have no errors in grammar, punctuation, or spelling (no typos whatsoever)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7292258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Thank-You Letters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497229"/>
            <a:ext cx="7772400" cy="2478833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800" dirty="0"/>
              <a:t>Thank the individuals who interviewed you for the position applied for</a:t>
            </a:r>
          </a:p>
          <a:p>
            <a:r>
              <a:rPr lang="en-US" altLang="en-US" sz="2800" dirty="0"/>
              <a:t>Do not wait more than 48 hours to send</a:t>
            </a:r>
          </a:p>
          <a:p>
            <a:r>
              <a:rPr lang="en-US" altLang="en-US" sz="2800" dirty="0"/>
              <a:t>Businesslike and concise</a:t>
            </a:r>
          </a:p>
          <a:p>
            <a:r>
              <a:rPr lang="en-US" altLang="en-US" sz="2800" dirty="0"/>
              <a:t>May put you ahead of the competition</a:t>
            </a:r>
          </a:p>
        </p:txBody>
      </p:sp>
    </p:spTree>
    <p:extLst>
      <p:ext uri="{BB962C8B-B14F-4D97-AF65-F5344CB8AC3E}">
        <p14:creationId xmlns:p14="http://schemas.microsoft.com/office/powerpoint/2010/main" val="254631029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Thank-You Letter Contents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497229"/>
            <a:ext cx="7772400" cy="3168077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800" dirty="0"/>
              <a:t>1st paragraph</a:t>
            </a:r>
          </a:p>
          <a:p>
            <a:pPr lvl="1"/>
            <a:r>
              <a:rPr lang="en-US" altLang="en-US" sz="2400" dirty="0"/>
              <a:t>Thank the interviewers for their time and reiterate your interest in working for their company</a:t>
            </a:r>
          </a:p>
          <a:p>
            <a:r>
              <a:rPr lang="en-US" altLang="en-US" sz="2800" dirty="0"/>
              <a:t>2nd paragraph</a:t>
            </a:r>
          </a:p>
          <a:p>
            <a:pPr lvl="1"/>
            <a:r>
              <a:rPr lang="en-US" altLang="en-US" sz="2400" dirty="0"/>
              <a:t>Briefly restate your qualifications</a:t>
            </a:r>
          </a:p>
          <a:p>
            <a:pPr lvl="1"/>
            <a:r>
              <a:rPr lang="en-US" altLang="en-US" sz="2400" dirty="0"/>
              <a:t>Address any positive qualities failed to mentioned during interview</a:t>
            </a:r>
          </a:p>
          <a:p>
            <a:pPr lvl="1"/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66562999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Thank-You Letter Contents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366602"/>
            <a:ext cx="7772400" cy="3392010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400" dirty="0"/>
              <a:t>3rd paragraph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Close with a final thank-you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Express interest in hearing back from the interviewer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May give specific timeframe to when you will follow up with a phone call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Provide interviewer with phone numbers where you can be reached and e-mail address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Additional Advice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Personalize each Thank-You Letter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May open other doors or future opportunities</a:t>
            </a:r>
          </a:p>
        </p:txBody>
      </p:sp>
    </p:spTree>
    <p:extLst>
      <p:ext uri="{BB962C8B-B14F-4D97-AF65-F5344CB8AC3E}">
        <p14:creationId xmlns:p14="http://schemas.microsoft.com/office/powerpoint/2010/main" val="3282608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9014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Formal and Informal Presentations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92494" y="1347940"/>
            <a:ext cx="3810000" cy="3541301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1800" dirty="0"/>
              <a:t>Formal</a:t>
            </a:r>
          </a:p>
          <a:p>
            <a:pPr lvl="1">
              <a:lnSpc>
                <a:spcPct val="90000"/>
              </a:lnSpc>
            </a:pPr>
            <a:r>
              <a:rPr lang="en-US" altLang="en-US" sz="1600" dirty="0"/>
              <a:t>Preset time and date</a:t>
            </a:r>
          </a:p>
          <a:p>
            <a:pPr lvl="2">
              <a:lnSpc>
                <a:spcPct val="90000"/>
              </a:lnSpc>
            </a:pPr>
            <a:r>
              <a:rPr lang="en-US" altLang="en-US" sz="1400" dirty="0"/>
              <a:t>Preparation needed</a:t>
            </a:r>
          </a:p>
          <a:p>
            <a:pPr lvl="1">
              <a:lnSpc>
                <a:spcPct val="90000"/>
              </a:lnSpc>
            </a:pPr>
            <a:r>
              <a:rPr lang="en-US" altLang="en-US" sz="1600" dirty="0"/>
              <a:t>May be made to:</a:t>
            </a:r>
          </a:p>
          <a:p>
            <a:pPr lvl="2">
              <a:lnSpc>
                <a:spcPct val="90000"/>
              </a:lnSpc>
            </a:pPr>
            <a:r>
              <a:rPr lang="en-US" altLang="en-US" sz="1400" dirty="0"/>
              <a:t>Colleagues</a:t>
            </a:r>
          </a:p>
          <a:p>
            <a:pPr lvl="2">
              <a:lnSpc>
                <a:spcPct val="90000"/>
              </a:lnSpc>
            </a:pPr>
            <a:r>
              <a:rPr lang="en-US" altLang="en-US" sz="1400" dirty="0"/>
              <a:t>Expert panels</a:t>
            </a:r>
          </a:p>
          <a:p>
            <a:pPr lvl="2">
              <a:lnSpc>
                <a:spcPct val="90000"/>
              </a:lnSpc>
            </a:pPr>
            <a:r>
              <a:rPr lang="en-US" altLang="en-US" sz="1400" dirty="0"/>
              <a:t>Design Competitions</a:t>
            </a:r>
          </a:p>
          <a:p>
            <a:pPr lvl="2">
              <a:lnSpc>
                <a:spcPct val="90000"/>
              </a:lnSpc>
            </a:pPr>
            <a:r>
              <a:rPr lang="en-US" altLang="en-US" sz="1400" dirty="0"/>
              <a:t>Conclusion projects</a:t>
            </a:r>
          </a:p>
          <a:p>
            <a:pPr lvl="2">
              <a:lnSpc>
                <a:spcPct val="90000"/>
              </a:lnSpc>
            </a:pPr>
            <a:r>
              <a:rPr lang="en-US" altLang="en-US" sz="1400" dirty="0"/>
              <a:t>Conferences</a:t>
            </a:r>
          </a:p>
          <a:p>
            <a:pPr lvl="2">
              <a:lnSpc>
                <a:spcPct val="90000"/>
              </a:lnSpc>
            </a:pPr>
            <a:r>
              <a:rPr lang="en-US" altLang="en-US" sz="1400" dirty="0"/>
              <a:t>Workplace</a:t>
            </a:r>
          </a:p>
          <a:p>
            <a:pPr lvl="1">
              <a:lnSpc>
                <a:spcPct val="90000"/>
              </a:lnSpc>
            </a:pPr>
            <a:r>
              <a:rPr lang="en-US" altLang="en-US" sz="1600" dirty="0"/>
              <a:t>Presentation software</a:t>
            </a:r>
          </a:p>
          <a:p>
            <a:pPr lvl="2">
              <a:lnSpc>
                <a:spcPct val="90000"/>
              </a:lnSpc>
            </a:pPr>
            <a:r>
              <a:rPr lang="en-US" altLang="en-US" sz="1400" dirty="0"/>
              <a:t>Handouts of slides</a:t>
            </a:r>
          </a:p>
          <a:p>
            <a:pPr lvl="1">
              <a:lnSpc>
                <a:spcPct val="90000"/>
              </a:lnSpc>
            </a:pPr>
            <a:r>
              <a:rPr lang="en-US" altLang="en-US" sz="1600" dirty="0"/>
              <a:t>Business attire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402494" y="1497229"/>
            <a:ext cx="3810000" cy="2384306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1800" dirty="0"/>
              <a:t>Informal</a:t>
            </a:r>
          </a:p>
          <a:p>
            <a:pPr lvl="1"/>
            <a:r>
              <a:rPr lang="en-US" altLang="en-US" sz="1600" dirty="0"/>
              <a:t>Short</a:t>
            </a:r>
          </a:p>
          <a:p>
            <a:pPr lvl="1"/>
            <a:r>
              <a:rPr lang="en-US" altLang="en-US" sz="1600" dirty="0"/>
              <a:t>Preparation time less</a:t>
            </a:r>
          </a:p>
          <a:p>
            <a:pPr lvl="1"/>
            <a:r>
              <a:rPr lang="en-US" altLang="en-US" sz="1600" dirty="0"/>
              <a:t>Impromptu</a:t>
            </a:r>
          </a:p>
          <a:p>
            <a:pPr lvl="2"/>
            <a:r>
              <a:rPr lang="en-US" altLang="en-US" sz="1400" dirty="0"/>
              <a:t>Business context</a:t>
            </a:r>
          </a:p>
          <a:p>
            <a:pPr lvl="2"/>
            <a:r>
              <a:rPr lang="en-US" altLang="en-US" sz="1400" dirty="0"/>
              <a:t>Technical meeting</a:t>
            </a:r>
          </a:p>
          <a:p>
            <a:pPr lvl="2"/>
            <a:r>
              <a:rPr lang="en-US" altLang="en-US" sz="1400" dirty="0"/>
              <a:t>Meeting involving a design team</a:t>
            </a:r>
          </a:p>
          <a:p>
            <a:pPr lvl="1"/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792941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Best Presentation Qualities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497229"/>
            <a:ext cx="7772400" cy="1918996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dirty="0"/>
              <a:t>Give valuable info not have had otherwise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Be in a form to be put into immediate use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Motivate and inspire the audience to want to put the info to immediate use</a:t>
            </a:r>
          </a:p>
        </p:txBody>
      </p:sp>
    </p:spTree>
    <p:extLst>
      <p:ext uri="{BB962C8B-B14F-4D97-AF65-F5344CB8AC3E}">
        <p14:creationId xmlns:p14="http://schemas.microsoft.com/office/powerpoint/2010/main" val="3479750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Techniques for Handling Nerves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1823" y="1497229"/>
            <a:ext cx="7772400" cy="3373351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000" dirty="0"/>
              <a:t>Breathing to avoid adrenaline overdrive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Practice Square Breathing </a:t>
            </a:r>
          </a:p>
          <a:p>
            <a:pPr lvl="2">
              <a:lnSpc>
                <a:spcPct val="90000"/>
              </a:lnSpc>
            </a:pPr>
            <a:r>
              <a:rPr lang="en-US" altLang="en-US" sz="1600" dirty="0"/>
              <a:t>7 seconds in, hold 7, 7 out, hold 7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Visualize successful presentation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Tailor the talk to your strengths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Use humor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Use props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Use your nervous habit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Use trivia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Have presentation ready at least 1 day before</a:t>
            </a:r>
          </a:p>
        </p:txBody>
      </p:sp>
    </p:spTree>
    <p:extLst>
      <p:ext uri="{BB962C8B-B14F-4D97-AF65-F5344CB8AC3E}">
        <p14:creationId xmlns:p14="http://schemas.microsoft.com/office/powerpoint/2010/main" val="1124329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95" y="727788"/>
            <a:ext cx="8490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Preparation for Presentation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61865" y="1497230"/>
            <a:ext cx="5584372" cy="2813514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400" dirty="0"/>
              <a:t>Identify purpose and audience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Organize information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Gather information needed to present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Create presentation material with maximal audience impact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Practice your presentation after it is prepared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13929" y="1733594"/>
            <a:ext cx="2319523" cy="2340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9429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68D37AAA-7D5C-4668-8E7D-82AA5DF9833D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AB0PUhaf7mZOgQAAOEOAAAdAAAAdW5pdmVyc2FsL2NvbW1vbl9tZXNzYWdlcy5sbmetV/9u2zYQ/r9A34EQUGADtrQd0KIYEge0xNhCZMmV6DjZDwiMxNhEKDGTKLfZX32aPtieZEfKbuymg6R0gG2YtO+7091335HHpx8LiTa8qoUqT5zXR68cxMtM5aJcnTgLevbzOwfVmpU5k6rkJ06pHHQ6ev7sWLJy1bAVh+/PnyF0XPC6hmU9MquHNRL5iTMfp240m+PwKg2iSZSO/YkzclVxx8p7FKiV+qP64Ze37z6+fvP2x+OXW8s+QMkMB8EhFLJIb171AAppHAUpoJEgDckldUbmc5hdtKCBHxJntP0yzHoekwtnZD477RZxTEKaJoHvkdRP0jCiNhcBocRzRleqQWu24UgrtBH8A9JrDpXUouKoliK3P2QKNsqGdznzohn2wzQmCY19l/pR6IwSVVX3P1lY1ui1qsBdjXJRs2vJc+sTOGN/v6t4Da6ZBk4heOm1gH+qgonyqNN1jJd+OElpFAVJSkJvt+OMSJkjr2LGzUCUGCckBoCK1bx6gm1qWWbNEZZyGMLUn0wDeFMTwlSs1hLeemgccwI1mPOyywo4QmJgV5Iso9gzSQNXiKE7VtcfVJUf8GO/UF3AfuhGQEGX7oFTg7EDhhoLUI6q4pnuApuRJMETko6jSyAy9F00xCI6h3Y7H2JxRRJoEZJ02YT4wp9gQ3jTYjv+7/orY4bO8h6xLAM7k76NUE0NOyal0AW20+phXhLyfgFV83HwjS5uASGxtl4rseEQQpV3swc0xSWe4c/7hf9beob9gHgpEMqLlim1YmecMZCHUmnEpFTmAcAvyzeszDi65hlrgPD38Ldc5PZvptg2kr8a8TdieistL7aqFHrk8sXRwNAOhOxxhEVTQ3ha8+JOd7neC/8pURhi/2cIfR59oP+kbdaxDx0wFqq/BQF5NoIEiir7W/nhGTiatz0PouCXNwN8htEWIFToqRgXkKqDEC4ghQPsl2Sc+BSG7ZJf10J3zjFb2bZA3y5qBgcHyTV/KOw1v1HQE5KzTTvOQNZspTsLujctD7SH+jSAkEMAXLUjESClKCD+vAfmYkZ2GWgl4+BJlqqRuW1RKW6tbEBum4I/nsM3lSrsrmT1jrytap1+TxTtw8Wt0/mAeZIQHLvT1MWhS8wRzjSN7GkEXDQxBTRJAzw25kDKgulsDVp5o5oy7wnUnsI8coYBbJvShLMqW//z6XNPjK8iaXfRdvfXQSDQYUaIyBew30Olef1nFwjF40M7u+hjtT217ux6HmKpD3T4X06HrNX0QhWwddTtF9i2LRqmFLvTGRAysfxTTZV1j959hBmOz0FU7PnKGc1YdQuKRJWSg1Bsqg0B9TDvDxeHRktR8iG236fp5oGpP0+x59lbFDSfFNltO7xyOCtm2+uUhOtUXzB3ikMQvK/weC70QEA7I3byAo3erh/afPN4ZHxZ1fYyevxy7276L1BLAwQUAAIACAAAdD1IH2uS9JQDAAB/DgAAJwAAAHVuaXZlcnNhbC9mbGFzaF9wdWJsaXNoaW5nX3NldHRpbmdzLnhtbOVX3W4aORS+5yksV70sk7TpNo2AKAqDgkoAwaSbXiEzNowVjz1re6D0qk+zD7ZP0uMxJMMmm3VapapU5YLM8Xe+c3x+Z1qnn3OBVkwbrmQbHzYPMGIyVZTLZRtfJb1XxxgZSyQlQknWxlJhdNpptIpyLrjJpsxagBoENNKcFLaNM2uLkyhar9dNbgrtTpUoLfCbZqryqNDMMGmZjgpBNvBjNwUzuNNoINTyoktFS8EQp+CC5M47InqCmAxHHjYn6c1Sq1LScyWURno5b+MXx2fub4fxVF2eM+kuZzogdGJ7Qijlzh8ipvwLQxnjywwcPzw4wmjNqc3a+PWRowF4dJ+mIveXII7mXMFtpN3y58wSSizxj96gZgumIazMdKwuGZDuyWpIyz7bW4EX0Y0kOU8TOEEuVG3cTWaTuBdP4uF5PLuaDLyrwRpJPxnEQTrTQb8bz4ajJJ7OLpLLwZOVkvg6CVK6+DSOJ4P+8MMsGY0GSX98p1VFqxaXVrQf4hakQpW6HkhiLUkzyJjdBbwu2aEWSu7F2j2juRJQdQsiDINOyOeMDknOanU4veGyB8hDjBZwD7Fp4zPNicCIWyJ4eqtsyrmx3FaV36sjEXBBhzF0OcV35n1w0oxow+pu7U6MK7a0E0uKupqsoa2qwGzF/wUfMxkCu4AOEK4LmA6Bx5qYJyDRmRAh4MkukSHgS6JvmEaJUiIIP1Q2jPhPVQqKNqpEgt8wZBWCAitz+C9jqN73aKFVXklhNFlkBIecrjhbM3oaYugTmMhL0ISpWAhmvYW/Sv4FzdlCaeBlZAWJBjk3nr/5JOKCGHNHSnY+vvQt2h924+uX7oKErghMoqeRQ0uxvLDPwU/g7lKBCSEURLNGAZFJSQkl5fJDOa1gIdcMtp2RVZV0l8iKFNLNwR/PCQcpND+X2ykeQJgSiZQUG0RSKG3jSmjFVWlA4ovFU5vvctCrIi4rV5cwo8CYpmHNeXD4+s3R2z/eHb8/aUb/fP371aNK27k9FsRZ84P7/NG9Eqz5rx32P3qP7Ip7uj2lc1eotKb/2ILarpv7Y7gVufXw8LZwK+aXXBbjSfwxaDZCFILKL54G0Y1CUKMPgTvBzd5xbe4GuQCDc+mnNIxOwXMONfBsPfFTquyH3kl8iT5Plf26IfuRxvxdIuafbt+t916mW9GD3znuJOeS5xBHt39uP446b48O4PX8waNGA9j2Pxo7jW9QSwMEFAACAAgAAHQ9SErfsUa4AgAAUAoAACEAAAB1bml2ZXJzYWwvZmxhc2hfc2tpbl9zZXR0aW5ncy54bWyVVm1v4jAM/n6/AnHf6e6VndQhMcZJk3a36Tbte9qaNiJNqsRlx7+/JE3WBCj0sCYR+3lsx7HNUrWlfPFhMklzwYR8BkTKS2U0Xjehxc00axEFn+WCI3CccSFrwqaLjz/tJ00s8hJL7ECO5WxIDn2Yuf2MobgY3+ZGhgi5qBvC9w+iFLOM5NtSipYXF1Or9g1IRvlWI69+zFfrwQCMKrxHqKOc1tdGxlEaCUqBSen72shFFiMZMB/pyn5GcvpQ529/QNtRRdHSlp+MDNEaUkJc5OulkWE8197jV5kbOU9A+Isa+uWzkUEoI3uQsfO7r0YGGaJpm//pkUaK0hQ05px/xHcOE6TQ42eyujJykWAuZAJdfAVXHnvXuwDkvoZzn5pxlYI9mboeLATz6BmDBcoW0sSfOpuqxNtji3o+YLEhTGlAqOpBTzrpJ9Iq7ybW9bg/8EZ5EYCcoke8CtbWsOryDYCxvsevVrd2VYT5veuCBCXsnDLIsFf2yN+6rEfIQNkjnxkt4JGz/RH80NJx/BPfEveY56uvrcCJPvp6+ZO3mkgPZnBVENopPKYWBSyUSeeF1mBeLU2srkspOcop5WRHS4JU8F8Gl+3tZVSaHBhcp53uqxQpMjjVbjZHvaTD97Lny93Y/Sb0d+vOE9Qr/GZKEEle1fo3SU0njqdnRLuZJqcZZklqOMh7vhEBxyY2RKqJ3IJ8EYKNDcMFwlis6AZrKJk0CUqQJqdrnDonp4rP2zoDudZvRsE3TazrcBUtK6b/8JXCGxQxYcDYMbHS7jih7z0ZKFwDAJF55Tu2O3SWumVIGezAz32gsBceulmqdIcONdsSH2CDYbs5zah+dGuib5QQFxtOEF51XiJeOKEhbnnnOO55JJmyN4um3i/g3nO0kv0mM50X5tspXCtFnrX9uIRaaf6T/AdQSwMEFAACAAgAAHQ9SAjOe+xnAwAAkA0AACYAAAB1bml2ZXJzYWwvaHRtbF9wdWJsaXNoaW5nX3NldHRpbmdzLnhtbN1X3W4aORS+5ymsWfWyTNKm2zQCoihMFFQCCKa77RU6jA1jxWPP2h4overT9MH6JD3GkAybljqrbVVVXMAcn/Od/89D6/x9IciSacOVbEfHzaOIMJkpyuWiHb1Jr56eRsRYkBSEkqwdSRWR806jVVYzwU0+YdaiqiEII81ZadtRbm15Fser1arJTandqRKVRXzTzFQRl5oZJi3TcSlgjV92XTITdRoNQlpedKNoJRjhFEOQ3EUH4toWIoq91gyy24VWlaSXSihN9GLWjv44vXCfnY5H6vKCSZeb6aDQie0ZUMpdOCAm/AMjOeOLHOM+PjqJyIpTm7ejZycOBtXjhzAbcJ8DOJhLhclIu8UvmAUKFvyjd6jZnGmsKjMdqyuGoHuymqZl7+2dwIvoWkLBsxRPiKtUO+qm03FylYyTwWUyfTPu+1CDLdJe2k+CbCb9XjeZDoZpMplepzf9Rxulyds0yOj63SgZ93uD19N0OOynvdG91aZatbq04v0St7AVqtL1QoK1kOXYMbsreF2y05oruVdr90xmSuDQzUEYFpE5BirW7ehCcxAR4RYEz+5OLegFs1dcYArO9rg5lza6B/TpZjlow+qOdifGjU/WSSQlXQ0r3JNNqlvxt9RHTIaoXeNMCzfXTIeoJxrMIzTJhRAhyuNda0KUb0DfMk1SpUSQ/kDZMOC/VSUoWauKCH7LiFUER6Yq8FfOSH2TyVyrYiMVYCwxglNGlpytGD0PcfQOXRQVWiLNlYJZ7+Gfin8gMzZXGnEZLLHRKOfG4zcfBVyCMfegsIvxiV+63qCbvH3iEgS6BOSWx4HjkrCitD8CHzB3qdCFEAqrWYPAymRQ4Ui5/lBON2ohaQb7zmG5abpr5AYU280xHo+JBxkuL5dbXg4AzEASJcWaQIajbdwILbmqDEr8sHho858C9KaEy02oC7z80JmmYct5dPzs+cmLP1+evjprxp8/fnp60GjLxCMBzpun4suDN0Ww5b9upe/YHWD/B7ZXShduUGnN/tCVs71AHtJwK3ak/XX+d5fGT6L/0Tj5K4jtMK+ggUomQXDDEK3h60CWd2w6qjFpUAhIhQvPu0iGghccu/rDpvynzM3h9wY/Vf/T3Py6RTi4PL9tDfzT3Tvq3ktpK/7q/4UGyvf/RXUaXwBQSwMEFAACAAgAAHQ9SEyN/oadAQAAJQYAAB8AAAB1bml2ZXJzYWwvaHRtbF9za2luX3NldHRpbmdzLmpzjZRNb8IwDIbv/Ioqu06IfbLthgaTJnGYNG7TDqGYUpHGUZJ2MMR/Xx2+mjYdxBfy8vA6NrI3nag8LGbRS7Rxn939w787DUizOodrXxctekY6MyKdwSTNQKQSWA0pDj89ytsTETJm0plO159kayp+DOmbORemiquAhQ5oJqAVAe0noK1CiX+9yvZV7SqqtHmaW4uyG6O0IG1Xos64Y9jVmzvVAmswFqDPoHMeg2fad6eNPDk+9CmqXIyZ4nI9xgS7Ux4vE425nLXlX6wV6PIPX+6A3nP/deTZidTYdwtZPfHoiaKdVBqMgX3exxFFEBZ8CqLi23PnH9QzbhZUo4vUpPZAD24oqrTiCTS69DSg8DFZejW62adochZWdkfc3VJ4hOBr0A2r4T2FB6LK1QV/oNKYUEcaaLPnR1Qgn6Uy2afuUQQ5eizZtnXvVKh7/pB5I4S1EVoEJjJrWxwXTL0NDq6pZR2HZl6ERBkSMZBYhcDiKHrPsfU9QveviHFrebzIyvVQrsayD1wvQU8QhbtKtOXKjL7PPdnfytvO9g9QSwMEFAACAAgALmXLSJZRcFq6AAAAowEAABoAAAB1bml2ZXJzYWwvaTE4bl9wcmVzZXRzLnhtbJ2QsQrCMBCG9z5FuN3GbqUkcRPcHHSWmqYaaS8ll1gf35SKdJGCQyD/8X0/yYndq+/Y03iyDiUU+RaYQe0aizcJ59N+UwKjUGNTdw6NBHTAdioTtijx6A2ZQCxVIEm4hzBUnI/jmFsafGog18WQiinXrufp9A75ZPJhVmF2K/uX/ZmByjLGxDXaLhxQpXtKM8LIawmTc9GYW2wd8F+AWQNavwI8hhXAxwUg+PfFU9KRQvpmCoIvlquyN1BLAwQUAAIACAAuZctIlBOzImkAAABuAAAAHAAAAHVuaXZlcnNhbC9sb2NhbF9zZXR0aW5ncy54bWwNzDEOgzAMQNGdU1jeKe3WgcDGVpbSA1jERZEcG5GA4PZk+8PTb/szChy8pWDq8PV4IrDO5oMuDn/TUL8RUib1JKbsUA2h76pWbCb5cs4FJliFLt4mjiUyjxSLHHYRqOFTXv/AHpuuugFQSwMEFAACAAgAJJv0Rook4qj6AgAAsAgAABQAAAB1bml2ZXJzYWwvcGxheWVyLnhtbK1VTW/bMAw9p8D+g6F7paRd1zawW3QFgh3WoUDWbbdAtRlbi78myXXTXz/K8vecbgV2SGBTfI8U+Ui7189J7DyBVCJLPbKgc+JA6meBSEOPPHxdHV+Q66t3R24e8z1IRwQeKVJhADwmTgDKlyLXCL7nOvJIz0CRmTi5FJkUeo/cZ8jdRbok745m6JIqj0Ra50vGyrKkQiEiDVUWF4ZEUT9LWC5BQapBMpsGcRrsUv8djb8kS5ne56B6yFy/PXBN0nI8KzEgKU9pJkN2Mp8v2I+7z2s/goQfi1RpnvpAHKzkrCrlI/d3d1lQxKCMbebaJNegtUmiss1cvRSLi9RR0veIddgkoBQPQdE4DQmzWDYBdrcxV1HNowa0hlftRM1b+W3M+6ZxqzrHOue8eIyFivCoD+msk0CXDaO6SXXdSkEPjYJWhok4En4VQkJQvX5rJTJfEBuwVVyVJ1Wljwf4tOK+zuT+FmGoorqDtG0atU2jFajloG30dUdBmttugetCQlOqmfskAsi+cCm5kcWVlgW4bGSssWwIdpm9ct2kriFupJP47B96Y/xGrfmpXutMBfgfjfmERG1NRBrA80qgj4YEa6oBi21sVOcxNTG7nFTxmPR0PTDZHOum4EUczWUIOIYB15x1dnYICpIrdPELOcL2Dg6CIxFGMf70JMP49CBNwuVukqF3cBAcZ/5uAtqa2zKycR1HYmoV5LKJdeL6hdJZIl4qeQ72jF5WOnxt5Jqjm1y0B+fzP0ZxEKMZzC2ZWF3mqbevmsN7M6dadT6b3FoGasV5AF3k1quZhSIf+QSw5UWsb/s5NfuwBx3lPDUd01zfUe9ZuRYv4JQiMF+6xampSQRGMx75cHHaY8B+4nYZhK9MhyJus7SpA6WserP/VUWbLV+3znb9UIddrOGTgNJi7Ex9RHWEMivSYNRDmncfERXjTruRwJ0YtnijxQmKNMs98h4f6jtfnl12Vz7HTzjrfWvubWCbyxtWep1wpyBW67q9iFvvBnz8DVBLAwQUAAIACAAuZctINdvZrWgBAADzAgAAKQAAAHVuaXZlcnNhbC9za2luX2N1c3RvbWl6YXRpb25fc2V0dGluZ3MueG1sjVLbahsxEH3PV4j8gCWNbgtbg67FkIdCE/K89aphiaMtK4WEoo+vNq1x3Lq0mqeZc+YMMzp9fpySfc5lfpq+D2Wa0+dYypQe8vYKoX4/H+bl0xJzLHlzqtxPaZxfdunrvNZaNZchjcMy2hXNW4zC20NKauVUy5hhFEnmqVfIeW4b1oHrwDbMUWL7zW8SP3WXuI+pXFbtN2fonw27lONSdmmMr1s4Z7+Hzjf4uAzj1Hh5K9ga9Ti1OrYGYoRL7ivVACCQ5Y44XKXspCbIY8YxVKMoUECEc9KJSiTl0LLQiabCfCcQk4xRV6mnrRtpbRy1VUJHiG7TvOpsDcFIjBEhBJirXEAwGDU2NA0Naj0gODAgqjaaKEDBBhNY9c4Ly5GiXmBcmTGA8em4p+3en+tU/e91juf8h+DFL7iIrt7aXDBXv39elka+jU/fDkOJ6MuQ4278cB3ubm6uf3nyzb9HxmrUtvFfff0DUEsDBBQAAgAIAC5ly0joDowg8BQAAO81AAAXAAAAdW5pdmVyc2FsL3VuaXZlcnNhbC5wbmftm3lU09e2x7HSqq1IgbZMAaqotBVBJkk0JFcB0VbBDjIpIIZBmSFCCARSK4JeIAGpjCEo3mrvDYM0MoQhqUUTaCB5lCJCIBF+kAABYohkIAm5SXS9e9d674/31nr/vbAWi/U5/HLy/e2zz977rLXPrbOBASbv27xvZGRkcuqk3zdGRu+WGhkZf7/9Pe0I+cWlL7R/tiC/CThu1MICLWrBOP7YmWNGRm34D1TR72p5R9rJMKSR0a5+3e8WRurPMUZGXgWn/I59lx25Mj1cvJ75hJGu2a8x0hh1Xiu+bDHusifk488++rjx4G/Gx973O299wyrZ74cLP4Z+aLWn6+bVb7cfpzCLHlNE7KtYuEy2oaiv8TCNJwiHhNtc+UMixQyBAhYphimrR2sL2TDl8kJFEAyyIQfw+Dz5TJGR7gdUPfL96PXRG4J7I2CLkA+26sbSXvxRxEgDlcLVr0fnS/SPTe1afMoYkcM1CnbGe/qRlKrXs0qM87t6KI/E8AIc8h4Ttuvo15XbWk54R/+vzorLmK15KjEjoLVPOplhU/SsXTfBywdmpamf7hZL05q3aLHrSsteG933odDzd0IKHn3VhSurFr6eLXZ1eRirOjXKur1OlbCOMq9Y3smraYgiF68KyjIvrG8SGZkRQm8eRoIEkKvUAcQ23dRx3bcvYzRqmYPPxsJ9E7QpXPVqpP4oCtfMF1wdNzNHDs+qZTxaIobKlhdH9jjnjilhAcA2B8yrbB5dVlVKV77gSbpaEtX/4Wual4JhAS4cFkQarlPd5dPibJMKfDuLOH5u9QiRgewQ7rzFWagVBVTXM0QJPLMsY2DscXHXwRH5tW324JzZW06rNrRET5bik1Lda6bg+/yBkz+CrrmKwTNfSE78NlftOrqmrj5cNCRowFIBR5Qn/ooin7vapfTEW1DMB92DOurSHW/i0hETxasc6oWQk0OUafqv6Vy+GPIQkCOJdAgLFke9IGijYuyUROQdBSPAMYbbRrQSZLQTS6IGMQgleWqaGo5a3gDVjpfnTXBv9JmOo5sFiFICU5xHbYncag2nx26WHF1Zv53o8WB43F6r8/tcRiSMuMf8pXkpPf7Bfud9h0tj+XcJVxzXSvEBJ5t+/wUN5TMfNyELWtyi7Bkvsuyd0krRZKJZNx0Wk+uYFRHDo/cq0yJ2u3GqW7+m8rM98o1/g7IUVsx978RNuB3EW9QwNnHrfEIspW1VrA5ld9lDHpLWCTEfl5JXFZNxdojpHlgRX+Cb1K/Qvls7CzLgxgfFYHCpSUcBSW39w1JkZauEMtBLGmeCx4HaeCIGzte57ktu2k8j4HsHj7lkxAPbzzp67j9rguCeDiqo3fq87MM7Cn66ApZ+AM84wng8BD8e8tybX+zcGRFS2bdAXRnNLHx6oTM9PpXKf+GRjysoT6wRl8d6pECJov3DsrB4Fq9rszyxXIywcyM6acXuVXq1iKEpuOrysppM0QbIZgYiYSv7UrXGlYAFsQS8uBcHWWDc3EATkO5E04d9kRlc+rrDjJXevmydfUcu487WVKLNiR3uPteuFNDN6s3vmpM6rqXtCuWssCTxRPTEiqzfX5bcQyRdrd/tlp52gYQ589GQPF0FeW78PB2XsUsCHqVTbIUlmIb1vR1OT3HisCxjeRg/rFmwNywu184jJZdKx/RDD/Lic+zjexATy19JfYAO1OgqMzMASG9BJgG9z8AO/dWueIHEiy5QNp9mS+KhUWu11rQyI71F2zrZnoEYW5QnrsdC8KKWgagRZ5bYtn1ufoXhXp6JS9cqvXbILBF3Y0cYAlt4OgjaM0AtRctmun0v2Quge3/kK0sczA4Jkqbu2EJMa7BD3vamiL5ypNcqOKJeA3V1z2snViS1JsZMI+/ioBr3lHHBWSliOVF6QBKjEcxLZ7pbM0sQTMjvcpCoS9qvwgwoiPfTnnfm9A211hGYBM3QUdYBnVJZoXZvFTSWOKAS9/9lWJyCu7kjFHl2qHdHIMLOcfv+0FhuW3MTwvipWzKGVlocFvAgnipW37xkOdEpVsMuoE4OifnggJ1sudkOj2SYN5oQG/DpEOB2sENoJ5wgatL7MkpDhJDBL2xaW5KpbBhxHWSjrEM4KD2euxEdlK/9/QBCFYgDzc83icn5YQ3Mhngr8gm8ikjXGmImblwFloXxqi11S18n+rIx/Th3+5fkpw+Mf4KyXhc89PtbtW/Sg9KbHyPLvvz+yyHb0RMqW2bplTAYx3aUvInmnjS2FQ6qEA2u3anKDLvd6dQ4CEORbzxa4iC4CNskCNPPkLE1hxtfHWr1bjvEw9/MnlTwWgR7SUIbp+ajgbm7hpV1mXi0u6YXl0dZTfSJqZPIMT6LXmUCf/70fDt0Vlnd0R2sD/NJIeallHBtkKRYX0jUh3mbEfl75uappuM2evEnPKnXCp5y+v/7IO6H0Mf8Lz31OeLu/wiXqJ3cHKE+cRgd/9980IAGNKABDWhAAxrQgAY0oAENaEADGtCABjSgAQ1oQAMa0IAGNKABDWjA/6+4qnzVb4rXD336fzDt0vER+XVTGDhHMV+FJ6L5NfcZDljVAoe3KS2tUP++GQsn00iA7snvOZdSckjErNaBTcZXrn1XW1ar0OSh0Pz21Vx/KbZhWjI1Iu+TcY9urKJoPVMTdV8o69SRdqb6FrVuFC9PRueq0NaL+ZCOMTe2O7vvuSeqPLGbKW4Yp9wXf+Da+2jqSZ2Lsu8IkZkjfmaJb36QrGv+ChD1SlgCOk06mRgQBFe/bhM0YDeRoxMN3jwMWbB5JySSkjiJiXDnQZMrEw/zczVqmaj2MF2UExGUg7vw7DCrVnTLiQheB7smbibzz6kcM0do+x856DolDlNq1r7g5nK/Y/vIpta64mvi25d3D7T3LdnGse1KRWN7GrT62bF7qdNYjZqxO8UrT8iqP9pgW/WSIN7xo/jldVN77DSLkT835fSJgABXveo3YewgA+FPfU19rl56xc5Q1MZ68KorBf7Hkx6UMiS/HCAJBs4lAY8VGU1hWCKzBuaKOidVW74fJnOBg1Z0jW+dZ1Kcc9YGnapEDqaDSy/iSbG7TrWIz3H9slYv907+PffZUrbLF+UHxS5RFjPBkiFzUMgxV1Ql656LcDI270IkSwm6iKxKPp5un9qfkH+sLPEOY4caqC1dgPKZkugpNHH7Ud7Hql+3mjr3S9L+QM41cgbcShgPh6sQ9mxBnj8glH9wI2Kz9td8XQshZ871mxCRrenwGx1nWtaXXrge96TeFcerek5w/RgQVf3Tevq403hM7op5iCTTViLJnnqX8OhoY/KssNqJLtl9LCt3PI0KX5kkvgZRFg6vgdmjZL6tONseNSZFh6yUJTd1+JD1a7Ff0cQZy6X7Pj6yOZFQ41vxSdq5hlRnm6g/tmeTrpCnBiG8Rcrts5DVuFhN8HiKH5D8l2EgObvUTXPoOaVW0/RZrvZtfuG8yKSSpSL34FZGXmhybkd4nEMwh9hcOVE01rHFyKjLbu3rd4tUEPp5EvLQ+YPIm2tuH5MAuOuI/PaJX8+fqUu+P+1879Dou4CwvTsrKsYzshnuB0w3d/icP0g2JSWzg5kET9WsJS2URSt+O+EuBTz/fFj9dZ3m9T++cj3IfoK+Sa/yfIebMFmGB4GvEI0BTOXyEjlpohXz9CloScD2ZMnFZh+5YR+InSV4POqmGN1v7f3ciyCtoT/0CXDpKY0QKBvvi9n5UvJ9XVvNQitWLbzhu5jAIY+5Kx9NSpPahxK6Th/C6SWAMa20zY21vNnd5+uLdCqkdNtUZ3Z/C/XR5V67rPosaxJAaYpoTP/hlXznXHPBgNihzIRTrXVaqBMRl1iR6PZbWmNSy1eNm9uVjnsEwpskiXsYG4SwSBDEdsxkZT1Hzu3hDEjWoMo1f3/AQSNnBGA1Sp5GNLbJm/GmKYYzuOQmnYWQlRXSff0JGD2Q7VxydsWRkrfqOlG5uaK+RAXtakrtGKW6uRISg941R3l0xLLnw1LXz7ekPO2qSILbXLRy+Kot8/lG1xHIuEJeZFWeffqrn+1GM1AiK7gmINvxM7yCn+j9TipdILxy7PB4nhfMpbu0CVmwECGdf5yWF0YaR8xte6FrbtXk/uRgB4+cvqISRmk2ssPpDVJTnt54ToNZv7haB48G2TjoVzOpSGvZKMaxPC9RSzBHGxVfPpr3SA4RmaHKbas71qqeIHImn0APisaxaxUNmFW1EMp2FgkZR4KxEXWZseHUlIf1sZkucaRY1u28QTcWQIfxwWt5OEdea0wOK0q7o9x+4ZYEYaurJroHKFYuEgW90e0RSqu05LO63fDtIRI/WMcl+83XD+EHry9pFa6onAZN5/w4bkOjdBkg/F0vGjHQVrpbmRa+F85M4OhCaQumcmVJPdMSaHMCPKycryjsRcETfRaNamBcZCpPgqP52R+TQoMFiI5wvjOiuj954xk0JcWWs3t01NV9SCS2KPMokaRPpoW7Tjzzh/NCPd+TpqznDKXO0svOdtfGg6+82Hx5ITn3MLsnc/JRfepm9y86lztdKD7/XDE15zBUXAi88bzTqTS1dK1vBh1jtdvDvFiQ7mjDFjEsshlRZvgXddGR7Odd0QnUYm9m3IDyJZob0cwa1LpuGL0MsAUC/0pHbPweup9RL5M71qYCcjDtYX1P8QASkRkY6GizNbczxwfXUyS5Lnv82ZF85eFC1cVhU85Yql0Ih5gsaKg/XLJIaj3wZhU1zk60W0NtdH/4g0vtyVoT7RpFsn06ManZ9tYdTzKm1HUM0mUQTTktwjHwZbUzj19BVqn1W8Xb/+TIGD3h9RXabUMe6gfzi/0AK0H6EM2nqK31MkFAXyIQTryxDsh3MzrsjAMfnziQNpkKCtEFFetAW/rrsfE7Yx3a6Bi8hl/wv57e1GFiZPRrdHifK7R1J5pXn23t+J6g8MHphvtxjfFJAmthmAnyMzuUE17W5/iPVWFrcgiTsM8X56WsBJgmSU7+wMojE5rjj/HVogvElQM2DL0C2LOozbWq+w1aR2EE3Qyjx04mWL+UaGOcW1M++TDztfieGBE6bKk3xs6HJoiNpbeu0/M7++6Y/M7b1SLJbggy/zi0adFp5hXwarisupa2n8hrxYlvNZAVLrNmdRIvZhxYCBwIIh9x0n46frBMbc+oB6Cf27AZ1py6OT7+p4HX6MlPbTStK4+Ej5mhduwvf0gjNvHkdG9cvrzfwd5n/c9vUejlNgaOKm1vtWM72vdP6HQmYW8SY1SI29FePsH/xXRZ5VioxHRIugpUrJ6ITLbVFhr9r+UA3pVnSwwoVAQCZieKzLwYJhcd76bwOPHgAxjc0VQJDIXxfHZz1LLtrdZDOIRq31Uq+xBrWJ4fmRK7Wc3aKRFATAFVZKYn661bpaq0EQy8wfemoUGFEj+fQTIblgsN4g+7kzK3aNq1LufwDyf1KfpzuccdTMQZvF5f4WjhCkbyVizLfXNm4FARgBmWcRSIt95GaqV2670t8INKzmUQoM5pXLCqiq56BeG19SY6gAeXCEPa3LGvH4xTBM7sFNyiA/Bedi/Smcc17viXp3EH6p/ioWsD7h+1xnCdyeGWr6JI44D8Wk30JiNuX2u7drktvN+EV/f8b48Uoifl+ZiIMH2es5RAmHAXRb7qenst9o2scQ82lIzBdpF2PnyXec7T3uFgeXTBnzvRtNrM5NL5S1PRhOhxmh9scAnzRlwvG9nw4gSgsCrymyE0EIoHAGcPXG4uYgrWmE60IEnSPxnJXuPXpdpjl5+CbqDEd1ox8wshtI2xkQaNKn7Vjaaad8XDCwsq5rdNLa1n2Gvj3BDta+jnIIHX4d8uU4nSa/I3OXQv/GdGVsh/RuHlhF0MyaNa1FvV2xwwaTOaky7mB4KKO68Y1ziJzgjEt+5aw7kcgfgUf978a4bc7DvXhEyYPvCqJ4l4zGl/Or6nwCMP1B/MH4QMAitn0hA+i/aIKTCtymTBl/gBOrCJxQjzA05tXu/BFIpBBY6WMhlNo26DcgM1T0zz0173ifJSrfdRFMH3fuxpjnQVtOX4nMi3wh2q202LZiYmWTXIPAp7ucFCa70DQ87kd/GL1hPCC8fk+kKDD81I6ehPoL7Za0n6yOgze+98fbEuJ8v0OfmZizYnq/y122ZZl5nE0zeQH7JSt3SUuwF8dEadrEprQfYwoy/641MUzhsLAmW8vTg2/MiVk6H2WGl6rd4HpdHtK9pZI5J9lVbBkhZ9yJnJ1ZbvVSIL04klqHY5Qb9YRmZHo+2z9tkErU5RkCE7cediSlYwURt/VFVK0iXNez5Hne+LZCHWcwjzOK7KPW6z6687FTDs7TZhw89N/1bxLM/+7SIh2kujzz1Tu4Jgirm1vtl74W9LHu0+jZIjPn9vJHuPDS+QdPL36eDWKklon73sjch/lWG69JqVLeqTuawr6LLaMYiuFPhORFWuroEIRZehYXlQf9jRq7bWHilEBuPbKU5w+ZuVSLfTnIy11YpZ1hfIp2CjWetE8YfNOKzW7B/2bW4ImboaLnvtz2+DDmoce7UHl06TEnRvPVGzXVQeYE854JchCvX/ZrUjp48QAAuIX6/t/bIHE4xX69qfOyg42V3vJ29K3OFzHd8jAwBhl2+KQxZFuGqKlfenf8o5MUPGrJOifDYUbCx15+2pJKw2jsAtT1I4ndT15nnhPFSqdnILQ3W0TUqH9KWz7XzrXIi2hPeH9aMyp8hD5HDp2TmbVpyykaU7WPACl8MnaZJ6EchH+gLBBPfe1h6kEiJ+1TAFi8uAw9+bJNCGMQRc14+dLM2T/GGZXLWKGkBdEAH8Nq2+XPGpLKKFrJOmXpGTS7VuLHJ1FL9aJrPt2RX6ifQ3gCzm3rvvu5PRk0XzNRFAHuRNQbVnCJCyW/tuLhnjEXvSYDwwtrKhlXNRdd9BvSBnSz3OHNK3hEemuXr1RRA6ldNSAI7/wB/gzI6FRPnorsLgdN5UVcJ8POauPz3K3Ees9GdDc/3lGKPP3mK36D4eFh6of+Zl1ilXqqgiCBYWaPwv1obe8//OC9htKFv93aWplMWn1rj76YW6QpNprZ8XnLTYj7jsyXq1+LDBXncViXlDPzfYefHJ4m8aOMhObcr+4uU86G+oZt34Kf9Av5bjF3/4J1BLAwQUAAIACAAuZctIWJvrBk0AAABsAAAAGwAAAHVuaXZlcnNhbC91bml2ZXJzYWwucG5nLnhtbLOxr8jNUShLLSrOzM+zVTLUM1Cyt+PlsikoSi3LTC1XqACKGekZQICSQqWtkgkStzwzpSQDqMLY0hwhmJGamZ5RAhQ1MLGAi+oDDQUAUEsBAgAAFAACAAgAAHQ9SFp/uZk6BAAA4Q4AAB0AAAAAAAAAAQAAAAAAAAAAAHVuaXZlcnNhbC9jb21tb25fbWVzc2FnZXMubG5nUEsBAgAAFAACAAgAAHQ9SB9rkvSUAwAAfw4AACcAAAAAAAAAAQAAAAAAdQQAAHVuaXZlcnNhbC9mbGFzaF9wdWJsaXNoaW5nX3NldHRpbmdzLnhtbFBLAQIAABQAAgAIAAB0PUhK37FGuAIAAFAKAAAhAAAAAAAAAAEAAAAAAE4IAAB1bml2ZXJzYWwvZmxhc2hfc2tpbl9zZXR0aW5ncy54bWxQSwECAAAUAAIACAAAdD1ICM577GcDAACQDQAAJgAAAAAAAAABAAAAAABFCwAAdW5pdmVyc2FsL2h0bWxfcHVibGlzaGluZ19zZXR0aW5ncy54bWxQSwECAAAUAAIACAAAdD1ITI3+hp0BAAAlBgAAHwAAAAAAAAABAAAAAADwDgAAdW5pdmVyc2FsL2h0bWxfc2tpbl9zZXR0aW5ncy5qc1BLAQIAABQAAgAIAC5ly0iWUXBaugAAAKMBAAAaAAAAAAAAAAEAAAAAAMoQAAB1bml2ZXJzYWwvaTE4bl9wcmVzZXRzLnhtbFBLAQIAABQAAgAIAC5ly0iUE7MiaQAAAG4AAAAcAAAAAAAAAAEAAAAAALwRAAB1bml2ZXJzYWwvbG9jYWxfc2V0dGluZ3MueG1sUEsBAgAAFAACAAgAJJv0Rook4qj6AgAAsAgAABQAAAAAAAAAAQAAAAAAXxIAAHVuaXZlcnNhbC9wbGF5ZXIueG1sUEsBAgAAFAACAAgALmXLSDXb2a1oAQAA8wIAACkAAAAAAAAAAQAAAAAAixUAAHVuaXZlcnNhbC9za2luX2N1c3RvbWl6YXRpb25fc2V0dGluZ3MueG1sUEsBAgAAFAACAAgALmXLSOgOjCDwFAAA7zUAABcAAAAAAAAAAAAAAAAAOhcAAHVuaXZlcnNhbC91bml2ZXJzYWwucG5nUEsBAgAAFAACAAgALmXLSFib6wZNAAAAbAAAABsAAAAAAAAAAQAAAAAAXywAAHVuaXZlcnNhbC91bml2ZXJzYWwucG5nLnhtbFBLBQYAAAAACwALAEkDAADlLAAAAAA="/>
  <p:tag name="ISPRING_PRESENTATION_TITLE" val="Technical_Communications_v17"/>
  <p:tag name="ISPRING_RESOURCE_PATHS_HASH_PRESENTER" val="288de1b3c5998d66a819ea637a6dbd14db382d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S_Yellow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_Yellow" id="{D98D778E-803A-4925-962B-C919C08277D0}" vid="{D2E614B3-B53F-4F1F-84A7-4A6B5F10BE6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527443B7F650468EB70DBA5F662911" ma:contentTypeVersion="19" ma:contentTypeDescription="Create a new document." ma:contentTypeScope="" ma:versionID="20d560753c32449d56560481d1f39525">
  <xsd:schema xmlns:xsd="http://www.w3.org/2001/XMLSchema" xmlns:xs="http://www.w3.org/2001/XMLSchema" xmlns:p="http://schemas.microsoft.com/office/2006/metadata/properties" xmlns:ns2="5796801b-3a89-4506-aaa3-b2b080dc6fff" xmlns:ns3="352a001b-fdfe-49a0-8a03-de813b89e960" targetNamespace="http://schemas.microsoft.com/office/2006/metadata/properties" ma:root="true" ma:fieldsID="a8e68f3222a5a5f759252af3be706dfd" ns2:_="" ns3:_="">
    <xsd:import namespace="5796801b-3a89-4506-aaa3-b2b080dc6fff"/>
    <xsd:import namespace="352a001b-fdfe-49a0-8a03-de813b89e9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Dateuploadedtocours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96801b-3a89-4506-aaa3-b2b080dc6f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09b8d16d-ae89-43c7-a374-a853dcb022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uploadedtocourse" ma:index="25" nillable="true" ma:displayName="Date uploaded to course" ma:format="Dropdown" ma:internalName="Dateuploadedtocourse">
      <xsd:simpleType>
        <xsd:restriction base="dms:Text">
          <xsd:maxLength value="255"/>
        </xsd:restriction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2a001b-fdfe-49a0-8a03-de813b89e96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a98a70c-eb8b-4cde-922a-1396e9e365c9}" ma:internalName="TaxCatchAll" ma:showField="CatchAllData" ma:web="352a001b-fdfe-49a0-8a03-de813b89e9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796801b-3a89-4506-aaa3-b2b080dc6fff">
      <Terms xmlns="http://schemas.microsoft.com/office/infopath/2007/PartnerControls"/>
    </lcf76f155ced4ddcb4097134ff3c332f>
    <TaxCatchAll xmlns="352a001b-fdfe-49a0-8a03-de813b89e960" xsi:nil="true"/>
    <Dateuploadedtocourse xmlns="5796801b-3a89-4506-aaa3-b2b080dc6fff" xsi:nil="true"/>
  </documentManagement>
</p:properties>
</file>

<file path=customXml/itemProps1.xml><?xml version="1.0" encoding="utf-8"?>
<ds:datastoreItem xmlns:ds="http://schemas.openxmlformats.org/officeDocument/2006/customXml" ds:itemID="{60321EE1-0584-4584-B277-54C1291D8940}"/>
</file>

<file path=customXml/itemProps2.xml><?xml version="1.0" encoding="utf-8"?>
<ds:datastoreItem xmlns:ds="http://schemas.openxmlformats.org/officeDocument/2006/customXml" ds:itemID="{F75DD2B6-9E50-4A88-BBF3-B60F6474E7AF}"/>
</file>

<file path=customXml/itemProps3.xml><?xml version="1.0" encoding="utf-8"?>
<ds:datastoreItem xmlns:ds="http://schemas.openxmlformats.org/officeDocument/2006/customXml" ds:itemID="{B0B71DF7-6F11-48CA-868B-0DEAB6CA8D1B}"/>
</file>

<file path=docProps/app.xml><?xml version="1.0" encoding="utf-8"?>
<Properties xmlns="http://schemas.openxmlformats.org/officeDocument/2006/extended-properties" xmlns:vt="http://schemas.openxmlformats.org/officeDocument/2006/docPropsVTypes">
  <Template>MS_Yellow</Template>
  <TotalTime>0</TotalTime>
  <Words>2324</Words>
  <Application>Microsoft Office PowerPoint</Application>
  <PresentationFormat>On-screen Show (16:9)</PresentationFormat>
  <Paragraphs>476</Paragraphs>
  <Slides>59</Slides>
  <Notes>59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6" baseType="lpstr">
      <vt:lpstr>Arial</vt:lpstr>
      <vt:lpstr>Arial Narrow</vt:lpstr>
      <vt:lpstr>Calibri</vt:lpstr>
      <vt:lpstr>Tw Cen MT</vt:lpstr>
      <vt:lpstr>Wingdings</vt:lpstr>
      <vt:lpstr>Wingdings 2</vt:lpstr>
      <vt:lpstr>MS_Yellow</vt:lpstr>
      <vt:lpstr>Technical communication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Technical_Communications_v17</dc:title>
  <dc:subject/>
  <dc:creator/>
  <cp:keywords/>
  <dc:description/>
  <cp:lastModifiedBy/>
  <cp:revision>1</cp:revision>
  <dcterms:created xsi:type="dcterms:W3CDTF">2016-01-05T02:38:42Z</dcterms:created>
  <dcterms:modified xsi:type="dcterms:W3CDTF">2016-11-14T21:07:22Z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0x0101006F527443B7F650468EB70DBA5F662911</vt:lpwstr>
  </property>
</Properties>
</file>