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23.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ppt/tags/tag1.xml" ContentType="application/vnd.openxmlformats-officedocument.presentationml.tag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custDataLst>
    <p:tags r:id="rId26"/>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DC"/>
    <a:srgbClr val="000079"/>
    <a:srgbClr val="673276"/>
    <a:srgbClr val="7452CA"/>
    <a:srgbClr val="0C1930"/>
    <a:srgbClr val="CA6727"/>
    <a:srgbClr val="F47D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7" autoAdjust="0"/>
    <p:restoredTop sz="97293" autoAdjust="0"/>
  </p:normalViewPr>
  <p:slideViewPr>
    <p:cSldViewPr snapToGrid="0" showGuides="1">
      <p:cViewPr varScale="1">
        <p:scale>
          <a:sx n="143" d="100"/>
          <a:sy n="143" d="100"/>
        </p:scale>
        <p:origin x="600" y="120"/>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DCD866-6C1C-47C9-8C10-0E4883598CED}" type="datetimeFigureOut">
              <a:rPr lang="en-US" smtClean="0"/>
              <a:t>11/14/2016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079FBD-E3DE-4562-8EAE-D3CC85BD1F0D}" type="slidenum">
              <a:rPr lang="en-US" smtClean="0"/>
              <a:t>‹#›</a:t>
            </a:fld>
            <a:endParaRPr lang="en-US"/>
          </a:p>
        </p:txBody>
      </p:sp>
    </p:spTree>
    <p:extLst>
      <p:ext uri="{BB962C8B-B14F-4D97-AF65-F5344CB8AC3E}">
        <p14:creationId xmlns:p14="http://schemas.microsoft.com/office/powerpoint/2010/main" val="1151465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a:t>
            </a:fld>
            <a:endParaRPr lang="en-US"/>
          </a:p>
        </p:txBody>
      </p:sp>
    </p:spTree>
    <p:extLst>
      <p:ext uri="{BB962C8B-B14F-4D97-AF65-F5344CB8AC3E}">
        <p14:creationId xmlns:p14="http://schemas.microsoft.com/office/powerpoint/2010/main" val="2354705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10</a:t>
            </a:fld>
            <a:endParaRPr lang="en-US"/>
          </a:p>
        </p:txBody>
      </p:sp>
    </p:spTree>
    <p:extLst>
      <p:ext uri="{BB962C8B-B14F-4D97-AF65-F5344CB8AC3E}">
        <p14:creationId xmlns:p14="http://schemas.microsoft.com/office/powerpoint/2010/main" val="22833733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11</a:t>
            </a:fld>
            <a:endParaRPr lang="en-US"/>
          </a:p>
        </p:txBody>
      </p:sp>
    </p:spTree>
    <p:extLst>
      <p:ext uri="{BB962C8B-B14F-4D97-AF65-F5344CB8AC3E}">
        <p14:creationId xmlns:p14="http://schemas.microsoft.com/office/powerpoint/2010/main" val="35547470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12</a:t>
            </a:fld>
            <a:endParaRPr lang="en-US"/>
          </a:p>
        </p:txBody>
      </p:sp>
    </p:spTree>
    <p:extLst>
      <p:ext uri="{BB962C8B-B14F-4D97-AF65-F5344CB8AC3E}">
        <p14:creationId xmlns:p14="http://schemas.microsoft.com/office/powerpoint/2010/main" val="2524026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13</a:t>
            </a:fld>
            <a:endParaRPr lang="en-US"/>
          </a:p>
        </p:txBody>
      </p:sp>
    </p:spTree>
    <p:extLst>
      <p:ext uri="{BB962C8B-B14F-4D97-AF65-F5344CB8AC3E}">
        <p14:creationId xmlns:p14="http://schemas.microsoft.com/office/powerpoint/2010/main" val="109525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14</a:t>
            </a:fld>
            <a:endParaRPr lang="en-US"/>
          </a:p>
        </p:txBody>
      </p:sp>
    </p:spTree>
    <p:extLst>
      <p:ext uri="{BB962C8B-B14F-4D97-AF65-F5344CB8AC3E}">
        <p14:creationId xmlns:p14="http://schemas.microsoft.com/office/powerpoint/2010/main" val="3605205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15</a:t>
            </a:fld>
            <a:endParaRPr lang="en-US"/>
          </a:p>
        </p:txBody>
      </p:sp>
    </p:spTree>
    <p:extLst>
      <p:ext uri="{BB962C8B-B14F-4D97-AF65-F5344CB8AC3E}">
        <p14:creationId xmlns:p14="http://schemas.microsoft.com/office/powerpoint/2010/main" val="2412659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16</a:t>
            </a:fld>
            <a:endParaRPr lang="en-US"/>
          </a:p>
        </p:txBody>
      </p:sp>
    </p:spTree>
    <p:extLst>
      <p:ext uri="{BB962C8B-B14F-4D97-AF65-F5344CB8AC3E}">
        <p14:creationId xmlns:p14="http://schemas.microsoft.com/office/powerpoint/2010/main" val="3262877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17</a:t>
            </a:fld>
            <a:endParaRPr lang="en-US"/>
          </a:p>
        </p:txBody>
      </p:sp>
    </p:spTree>
    <p:extLst>
      <p:ext uri="{BB962C8B-B14F-4D97-AF65-F5344CB8AC3E}">
        <p14:creationId xmlns:p14="http://schemas.microsoft.com/office/powerpoint/2010/main" val="9900679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18</a:t>
            </a:fld>
            <a:endParaRPr lang="en-US"/>
          </a:p>
        </p:txBody>
      </p:sp>
    </p:spTree>
    <p:extLst>
      <p:ext uri="{BB962C8B-B14F-4D97-AF65-F5344CB8AC3E}">
        <p14:creationId xmlns:p14="http://schemas.microsoft.com/office/powerpoint/2010/main" val="1147707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19</a:t>
            </a:fld>
            <a:endParaRPr lang="en-US"/>
          </a:p>
        </p:txBody>
      </p:sp>
    </p:spTree>
    <p:extLst>
      <p:ext uri="{BB962C8B-B14F-4D97-AF65-F5344CB8AC3E}">
        <p14:creationId xmlns:p14="http://schemas.microsoft.com/office/powerpoint/2010/main" val="3050893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2</a:t>
            </a:fld>
            <a:endParaRPr lang="en-US"/>
          </a:p>
        </p:txBody>
      </p:sp>
    </p:spTree>
    <p:extLst>
      <p:ext uri="{BB962C8B-B14F-4D97-AF65-F5344CB8AC3E}">
        <p14:creationId xmlns:p14="http://schemas.microsoft.com/office/powerpoint/2010/main" val="11132558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20</a:t>
            </a:fld>
            <a:endParaRPr lang="en-US"/>
          </a:p>
        </p:txBody>
      </p:sp>
    </p:spTree>
    <p:extLst>
      <p:ext uri="{BB962C8B-B14F-4D97-AF65-F5344CB8AC3E}">
        <p14:creationId xmlns:p14="http://schemas.microsoft.com/office/powerpoint/2010/main" val="9306630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21</a:t>
            </a:fld>
            <a:endParaRPr lang="en-US"/>
          </a:p>
        </p:txBody>
      </p:sp>
    </p:spTree>
    <p:extLst>
      <p:ext uri="{BB962C8B-B14F-4D97-AF65-F5344CB8AC3E}">
        <p14:creationId xmlns:p14="http://schemas.microsoft.com/office/powerpoint/2010/main" val="31743798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22</a:t>
            </a:fld>
            <a:endParaRPr lang="en-US"/>
          </a:p>
        </p:txBody>
      </p:sp>
    </p:spTree>
    <p:extLst>
      <p:ext uri="{BB962C8B-B14F-4D97-AF65-F5344CB8AC3E}">
        <p14:creationId xmlns:p14="http://schemas.microsoft.com/office/powerpoint/2010/main" val="24940239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23</a:t>
            </a:fld>
            <a:endParaRPr lang="en-US"/>
          </a:p>
        </p:txBody>
      </p:sp>
    </p:spTree>
    <p:extLst>
      <p:ext uri="{BB962C8B-B14F-4D97-AF65-F5344CB8AC3E}">
        <p14:creationId xmlns:p14="http://schemas.microsoft.com/office/powerpoint/2010/main" val="3256237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3</a:t>
            </a:fld>
            <a:endParaRPr lang="en-US"/>
          </a:p>
        </p:txBody>
      </p:sp>
    </p:spTree>
    <p:extLst>
      <p:ext uri="{BB962C8B-B14F-4D97-AF65-F5344CB8AC3E}">
        <p14:creationId xmlns:p14="http://schemas.microsoft.com/office/powerpoint/2010/main" val="1866334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4</a:t>
            </a:fld>
            <a:endParaRPr lang="en-US"/>
          </a:p>
        </p:txBody>
      </p:sp>
    </p:spTree>
    <p:extLst>
      <p:ext uri="{BB962C8B-B14F-4D97-AF65-F5344CB8AC3E}">
        <p14:creationId xmlns:p14="http://schemas.microsoft.com/office/powerpoint/2010/main" val="783731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5</a:t>
            </a:fld>
            <a:endParaRPr lang="en-US"/>
          </a:p>
        </p:txBody>
      </p:sp>
    </p:spTree>
    <p:extLst>
      <p:ext uri="{BB962C8B-B14F-4D97-AF65-F5344CB8AC3E}">
        <p14:creationId xmlns:p14="http://schemas.microsoft.com/office/powerpoint/2010/main" val="1736806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6</a:t>
            </a:fld>
            <a:endParaRPr lang="en-US"/>
          </a:p>
        </p:txBody>
      </p:sp>
    </p:spTree>
    <p:extLst>
      <p:ext uri="{BB962C8B-B14F-4D97-AF65-F5344CB8AC3E}">
        <p14:creationId xmlns:p14="http://schemas.microsoft.com/office/powerpoint/2010/main" val="1530391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7</a:t>
            </a:fld>
            <a:endParaRPr lang="en-US"/>
          </a:p>
        </p:txBody>
      </p:sp>
    </p:spTree>
    <p:extLst>
      <p:ext uri="{BB962C8B-B14F-4D97-AF65-F5344CB8AC3E}">
        <p14:creationId xmlns:p14="http://schemas.microsoft.com/office/powerpoint/2010/main" val="4030399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8</a:t>
            </a:fld>
            <a:endParaRPr lang="en-US"/>
          </a:p>
        </p:txBody>
      </p:sp>
    </p:spTree>
    <p:extLst>
      <p:ext uri="{BB962C8B-B14F-4D97-AF65-F5344CB8AC3E}">
        <p14:creationId xmlns:p14="http://schemas.microsoft.com/office/powerpoint/2010/main" val="4278775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79FBD-E3DE-4562-8EAE-D3CC85BD1F0D}" type="slidenum">
              <a:rPr lang="en-US" smtClean="0"/>
              <a:t>9</a:t>
            </a:fld>
            <a:endParaRPr lang="en-US"/>
          </a:p>
        </p:txBody>
      </p:sp>
    </p:spTree>
    <p:extLst>
      <p:ext uri="{BB962C8B-B14F-4D97-AF65-F5344CB8AC3E}">
        <p14:creationId xmlns:p14="http://schemas.microsoft.com/office/powerpoint/2010/main" val="26019509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2" name="Title 11"/>
          <p:cNvSpPr>
            <a:spLocks noGrp="1"/>
          </p:cNvSpPr>
          <p:nvPr>
            <p:ph type="title"/>
          </p:nvPr>
        </p:nvSpPr>
        <p:spPr>
          <a:xfrm>
            <a:off x="1333500" y="834146"/>
            <a:ext cx="6477000" cy="1356604"/>
          </a:xfrm>
          <a:prstGeom prst="rect">
            <a:avLst/>
          </a:prstGeom>
        </p:spPr>
        <p:txBody>
          <a:bodyPr rtlCol="0" anchor="b"/>
          <a:lstStyle>
            <a:lvl1pPr>
              <a:defRPr cap="all" baseline="0"/>
            </a:lvl1pPr>
            <a:extLst/>
          </a:lstStyle>
          <a:p>
            <a:r>
              <a:rPr lang="en-US"/>
              <a:t>Click to edit Master title style</a:t>
            </a:r>
            <a:endParaRPr lang="en-US" dirty="0"/>
          </a:p>
        </p:txBody>
      </p:sp>
      <p:sp>
        <p:nvSpPr>
          <p:cNvPr id="22" name="TextBox 21"/>
          <p:cNvSpPr txBox="1"/>
          <p:nvPr/>
        </p:nvSpPr>
        <p:spPr>
          <a:xfrm>
            <a:off x="152400" y="50453"/>
            <a:ext cx="4114800" cy="553998"/>
          </a:xfrm>
          <a:prstGeom prst="rect">
            <a:avLst/>
          </a:prstGeom>
          <a:noFill/>
          <a:ln>
            <a:noFill/>
          </a:ln>
        </p:spPr>
        <p:txBody>
          <a:bodyPr wrap="square" rtlCol="0">
            <a:spAutoFit/>
          </a:bodyPr>
          <a:lstStyle/>
          <a:p>
            <a:r>
              <a:rPr lang="en-US" sz="3000" b="0" kern="1300" spc="300" dirty="0">
                <a:solidFill>
                  <a:schemeClr val="bg1"/>
                </a:solidFill>
                <a:latin typeface="+mj-lt"/>
                <a:ea typeface="+mn-ea"/>
                <a:cs typeface="Arial" pitchFamily="34" charset="0"/>
              </a:rPr>
              <a:t>TE </a:t>
            </a:r>
            <a:r>
              <a:rPr lang="en-US" sz="3000" b="0" kern="1300" spc="300" baseline="0" dirty="0">
                <a:solidFill>
                  <a:schemeClr val="bg1"/>
                </a:solidFill>
                <a:latin typeface="+mj-lt"/>
                <a:ea typeface="+mn-ea"/>
                <a:cs typeface="Arial" pitchFamily="34" charset="0"/>
              </a:rPr>
              <a:t>STEM ACADEMY</a:t>
            </a:r>
            <a:endParaRPr lang="en-US" sz="3000" b="0" kern="1300" spc="300" baseline="30000" dirty="0">
              <a:solidFill>
                <a:schemeClr val="bg1"/>
              </a:solidFill>
              <a:latin typeface="+mj-lt"/>
              <a:ea typeface="+mn-ea"/>
              <a:cs typeface="Arial" pitchFamily="34" charset="0"/>
            </a:endParaRPr>
          </a:p>
        </p:txBody>
      </p:sp>
      <p:sp>
        <p:nvSpPr>
          <p:cNvPr id="16" name="Parallelogram 1"/>
          <p:cNvSpPr/>
          <p:nvPr userDrawn="1"/>
        </p:nvSpPr>
        <p:spPr>
          <a:xfrm>
            <a:off x="0" y="-16711"/>
            <a:ext cx="850259" cy="502507"/>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 name="connsiteX0" fmla="*/ 584217 w 2215272"/>
              <a:gd name="connsiteY0" fmla="*/ 553998 h 558708"/>
              <a:gd name="connsiteX1" fmla="*/ 0 w 2215272"/>
              <a:gd name="connsiteY1" fmla="*/ 0 h 558708"/>
              <a:gd name="connsiteX2" fmla="*/ 615475 w 2215272"/>
              <a:gd name="connsiteY2" fmla="*/ 118024 h 558708"/>
              <a:gd name="connsiteX3" fmla="*/ 2215272 w 2215272"/>
              <a:gd name="connsiteY3" fmla="*/ 558708 h 558708"/>
              <a:gd name="connsiteX4" fmla="*/ 584217 w 2215272"/>
              <a:gd name="connsiteY4" fmla="*/ 553998 h 558708"/>
              <a:gd name="connsiteX0" fmla="*/ 469783 w 2100838"/>
              <a:gd name="connsiteY0" fmla="*/ 436001 h 440711"/>
              <a:gd name="connsiteX1" fmla="*/ 0 w 2100838"/>
              <a:gd name="connsiteY1" fmla="*/ 0 h 440711"/>
              <a:gd name="connsiteX2" fmla="*/ 501041 w 2100838"/>
              <a:gd name="connsiteY2" fmla="*/ 27 h 440711"/>
              <a:gd name="connsiteX3" fmla="*/ 2100838 w 2100838"/>
              <a:gd name="connsiteY3" fmla="*/ 440711 h 440711"/>
              <a:gd name="connsiteX4" fmla="*/ 469783 w 2100838"/>
              <a:gd name="connsiteY4" fmla="*/ 436001 h 440711"/>
              <a:gd name="connsiteX0" fmla="*/ 469783 w 972856"/>
              <a:gd name="connsiteY0" fmla="*/ 436001 h 436001"/>
              <a:gd name="connsiteX1" fmla="*/ 0 w 972856"/>
              <a:gd name="connsiteY1" fmla="*/ 0 h 436001"/>
              <a:gd name="connsiteX2" fmla="*/ 501041 w 972856"/>
              <a:gd name="connsiteY2" fmla="*/ 27 h 436001"/>
              <a:gd name="connsiteX3" fmla="*/ 972856 w 972856"/>
              <a:gd name="connsiteY3" fmla="*/ 435895 h 436001"/>
              <a:gd name="connsiteX4" fmla="*/ 469783 w 972856"/>
              <a:gd name="connsiteY4" fmla="*/ 436001 h 4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856" h="436001">
                <a:moveTo>
                  <a:pt x="469783" y="436001"/>
                </a:moveTo>
                <a:lnTo>
                  <a:pt x="0" y="0"/>
                </a:lnTo>
                <a:lnTo>
                  <a:pt x="501041" y="27"/>
                </a:lnTo>
                <a:lnTo>
                  <a:pt x="972856" y="435895"/>
                </a:lnTo>
                <a:lnTo>
                  <a:pt x="469783" y="436001"/>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Parallelogram 1"/>
          <p:cNvSpPr/>
          <p:nvPr userDrawn="1"/>
        </p:nvSpPr>
        <p:spPr>
          <a:xfrm>
            <a:off x="430853" y="-16737"/>
            <a:ext cx="1936109" cy="64393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5272" h="558708">
                <a:moveTo>
                  <a:pt x="584217" y="553998"/>
                </a:moveTo>
                <a:lnTo>
                  <a:pt x="0" y="0"/>
                </a:lnTo>
                <a:lnTo>
                  <a:pt x="1642647" y="27"/>
                </a:lnTo>
                <a:lnTo>
                  <a:pt x="2215272" y="558708"/>
                </a:lnTo>
                <a:lnTo>
                  <a:pt x="584217" y="553998"/>
                </a:lnTo>
                <a:close/>
              </a:path>
            </a:pathLst>
          </a:custGeom>
          <a:solidFill>
            <a:schemeClr val="bg1">
              <a:lumMod val="8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Parallelogram 1"/>
          <p:cNvSpPr/>
          <p:nvPr userDrawn="1"/>
        </p:nvSpPr>
        <p:spPr>
          <a:xfrm>
            <a:off x="80646" y="4934143"/>
            <a:ext cx="205750" cy="210174"/>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88935 w 188935"/>
              <a:gd name="connsiteY0" fmla="*/ 186454 h 186454"/>
              <a:gd name="connsiteX1" fmla="*/ 126175 w 188935"/>
              <a:gd name="connsiteY1" fmla="*/ 185754 h 186454"/>
              <a:gd name="connsiteX2" fmla="*/ 22068 w 188935"/>
              <a:gd name="connsiteY2" fmla="*/ 86670 h 186454"/>
              <a:gd name="connsiteX3" fmla="*/ 0 w 188935"/>
              <a:gd name="connsiteY3" fmla="*/ 0 h 186454"/>
              <a:gd name="connsiteX4" fmla="*/ 188935 w 188935"/>
              <a:gd name="connsiteY4" fmla="*/ 186454 h 186454"/>
              <a:gd name="connsiteX0" fmla="*/ 233045 w 233045"/>
              <a:gd name="connsiteY0" fmla="*/ 186454 h 186454"/>
              <a:gd name="connsiteX1" fmla="*/ 170285 w 233045"/>
              <a:gd name="connsiteY1" fmla="*/ 185754 h 186454"/>
              <a:gd name="connsiteX2" fmla="*/ 0 w 233045"/>
              <a:gd name="connsiteY2" fmla="*/ 12345 h 186454"/>
              <a:gd name="connsiteX3" fmla="*/ 44110 w 233045"/>
              <a:gd name="connsiteY3" fmla="*/ 0 h 186454"/>
              <a:gd name="connsiteX4" fmla="*/ 233045 w 233045"/>
              <a:gd name="connsiteY4" fmla="*/ 186454 h 186454"/>
              <a:gd name="connsiteX0" fmla="*/ 249417 w 249417"/>
              <a:gd name="connsiteY0" fmla="*/ 188411 h 188411"/>
              <a:gd name="connsiteX1" fmla="*/ 186657 w 249417"/>
              <a:gd name="connsiteY1" fmla="*/ 187711 h 188411"/>
              <a:gd name="connsiteX2" fmla="*/ 0 w 249417"/>
              <a:gd name="connsiteY2" fmla="*/ 0 h 188411"/>
              <a:gd name="connsiteX3" fmla="*/ 60482 w 249417"/>
              <a:gd name="connsiteY3" fmla="*/ 1957 h 188411"/>
              <a:gd name="connsiteX4" fmla="*/ 249417 w 249417"/>
              <a:gd name="connsiteY4" fmla="*/ 188411 h 188411"/>
              <a:gd name="connsiteX0" fmla="*/ 249417 w 249417"/>
              <a:gd name="connsiteY0" fmla="*/ 188411 h 188411"/>
              <a:gd name="connsiteX1" fmla="*/ 186657 w 249417"/>
              <a:gd name="connsiteY1" fmla="*/ 187711 h 188411"/>
              <a:gd name="connsiteX2" fmla="*/ 0 w 249417"/>
              <a:gd name="connsiteY2" fmla="*/ 0 h 188411"/>
              <a:gd name="connsiteX3" fmla="*/ 71397 w 249417"/>
              <a:gd name="connsiteY3" fmla="*/ 8086 h 188411"/>
              <a:gd name="connsiteX4" fmla="*/ 249417 w 249417"/>
              <a:gd name="connsiteY4" fmla="*/ 188411 h 188411"/>
              <a:gd name="connsiteX0" fmla="*/ 235774 w 235774"/>
              <a:gd name="connsiteY0" fmla="*/ 180325 h 180325"/>
              <a:gd name="connsiteX1" fmla="*/ 173014 w 235774"/>
              <a:gd name="connsiteY1" fmla="*/ 179625 h 180325"/>
              <a:gd name="connsiteX2" fmla="*/ 0 w 235774"/>
              <a:gd name="connsiteY2" fmla="*/ 86 h 180325"/>
              <a:gd name="connsiteX3" fmla="*/ 57754 w 235774"/>
              <a:gd name="connsiteY3" fmla="*/ 0 h 180325"/>
              <a:gd name="connsiteX4" fmla="*/ 235774 w 235774"/>
              <a:gd name="connsiteY4" fmla="*/ 180325 h 180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74" h="180325">
                <a:moveTo>
                  <a:pt x="235774" y="180325"/>
                </a:moveTo>
                <a:lnTo>
                  <a:pt x="173014" y="179625"/>
                </a:lnTo>
                <a:lnTo>
                  <a:pt x="0" y="86"/>
                </a:lnTo>
                <a:lnTo>
                  <a:pt x="57754" y="0"/>
                </a:lnTo>
                <a:cubicBezTo>
                  <a:pt x="162423" y="100055"/>
                  <a:pt x="141677" y="83798"/>
                  <a:pt x="235774" y="180325"/>
                </a:cubicBezTo>
                <a:close/>
              </a:path>
            </a:pathLst>
          </a:custGeom>
          <a:solidFill>
            <a:srgbClr val="D9D9D9"/>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Parallelogram 1"/>
          <p:cNvSpPr/>
          <p:nvPr userDrawn="1"/>
        </p:nvSpPr>
        <p:spPr>
          <a:xfrm>
            <a:off x="-3240" y="4608624"/>
            <a:ext cx="410796" cy="534875"/>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379708 w 379708"/>
              <a:gd name="connsiteY0" fmla="*/ 304091 h 304091"/>
              <a:gd name="connsiteX1" fmla="*/ 316948 w 379708"/>
              <a:gd name="connsiteY1" fmla="*/ 303391 h 304091"/>
              <a:gd name="connsiteX2" fmla="*/ 0 w 379708"/>
              <a:gd name="connsiteY2" fmla="*/ 0 h 304091"/>
              <a:gd name="connsiteX3" fmla="*/ 279012 w 379708"/>
              <a:gd name="connsiteY3" fmla="*/ 204350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2048 h 302048"/>
              <a:gd name="connsiteX1" fmla="*/ 316948 w 379708"/>
              <a:gd name="connsiteY1" fmla="*/ 301348 h 302048"/>
              <a:gd name="connsiteX2" fmla="*/ 0 w 379708"/>
              <a:gd name="connsiteY2" fmla="*/ 0 h 302048"/>
              <a:gd name="connsiteX3" fmla="*/ 68900 w 379708"/>
              <a:gd name="connsiteY3" fmla="*/ 43 h 302048"/>
              <a:gd name="connsiteX4" fmla="*/ 379708 w 379708"/>
              <a:gd name="connsiteY4" fmla="*/ 302048 h 302048"/>
              <a:gd name="connsiteX0" fmla="*/ 484491 w 484491"/>
              <a:gd name="connsiteY0" fmla="*/ 405276 h 405276"/>
              <a:gd name="connsiteX1" fmla="*/ 421731 w 484491"/>
              <a:gd name="connsiteY1" fmla="*/ 404576 h 405276"/>
              <a:gd name="connsiteX2" fmla="*/ 0 w 484491"/>
              <a:gd name="connsiteY2" fmla="*/ 0 h 405276"/>
              <a:gd name="connsiteX3" fmla="*/ 173683 w 484491"/>
              <a:gd name="connsiteY3" fmla="*/ 103271 h 405276"/>
              <a:gd name="connsiteX4" fmla="*/ 484491 w 484491"/>
              <a:gd name="connsiteY4" fmla="*/ 405276 h 405276"/>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70740 w 470740"/>
              <a:gd name="connsiteY0" fmla="*/ 458913 h 458913"/>
              <a:gd name="connsiteX1" fmla="*/ 407980 w 470740"/>
              <a:gd name="connsiteY1" fmla="*/ 458213 h 458913"/>
              <a:gd name="connsiteX2" fmla="*/ 2622 w 470740"/>
              <a:gd name="connsiteY2" fmla="*/ 69981 h 458913"/>
              <a:gd name="connsiteX3" fmla="*/ 0 w 470740"/>
              <a:gd name="connsiteY3" fmla="*/ 0 h 458913"/>
              <a:gd name="connsiteX4" fmla="*/ 470740 w 470740"/>
              <a:gd name="connsiteY4" fmla="*/ 458913 h 4589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0740" h="458913">
                <a:moveTo>
                  <a:pt x="470740" y="458913"/>
                </a:moveTo>
                <a:lnTo>
                  <a:pt x="407980" y="458213"/>
                </a:lnTo>
                <a:lnTo>
                  <a:pt x="2622" y="69981"/>
                </a:lnTo>
                <a:lnTo>
                  <a:pt x="0" y="0"/>
                </a:lnTo>
                <a:cubicBezTo>
                  <a:pt x="474166" y="459291"/>
                  <a:pt x="376643" y="362386"/>
                  <a:pt x="470740" y="458913"/>
                </a:cubicBezTo>
                <a:close/>
              </a:path>
            </a:pathLst>
          </a:custGeom>
          <a:solidFill>
            <a:schemeClr val="bg1">
              <a:lumMod val="8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85000"/>
                </a:schemeClr>
              </a:solidFill>
            </a:endParaRPr>
          </a:p>
        </p:txBody>
      </p:sp>
      <p:sp>
        <p:nvSpPr>
          <p:cNvPr id="13" name="Parallelogram 1"/>
          <p:cNvSpPr/>
          <p:nvPr userDrawn="1"/>
        </p:nvSpPr>
        <p:spPr>
          <a:xfrm>
            <a:off x="1702139" y="-8355"/>
            <a:ext cx="7479448" cy="753809"/>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662664 w 8439233"/>
              <a:gd name="connsiteY0" fmla="*/ 625319 h 646751"/>
              <a:gd name="connsiteX1" fmla="*/ 0 w 8439233"/>
              <a:gd name="connsiteY1" fmla="*/ 0 h 646751"/>
              <a:gd name="connsiteX2" fmla="*/ 8439233 w 8439233"/>
              <a:gd name="connsiteY2" fmla="*/ 65192 h 646751"/>
              <a:gd name="connsiteX3" fmla="*/ 8425152 w 8439233"/>
              <a:gd name="connsiteY3" fmla="*/ 646751 h 646751"/>
              <a:gd name="connsiteX4" fmla="*/ 662664 w 8439233"/>
              <a:gd name="connsiteY4" fmla="*/ 625319 h 646751"/>
              <a:gd name="connsiteX0" fmla="*/ 662664 w 8433629"/>
              <a:gd name="connsiteY0" fmla="*/ 627253 h 648685"/>
              <a:gd name="connsiteX1" fmla="*/ 0 w 8433629"/>
              <a:gd name="connsiteY1" fmla="*/ 1934 h 648685"/>
              <a:gd name="connsiteX2" fmla="*/ 8433629 w 8433629"/>
              <a:gd name="connsiteY2" fmla="*/ 0 h 648685"/>
              <a:gd name="connsiteX3" fmla="*/ 8425152 w 8433629"/>
              <a:gd name="connsiteY3" fmla="*/ 648685 h 648685"/>
              <a:gd name="connsiteX4" fmla="*/ 662664 w 8433629"/>
              <a:gd name="connsiteY4" fmla="*/ 627253 h 648685"/>
              <a:gd name="connsiteX0" fmla="*/ 662664 w 8570840"/>
              <a:gd name="connsiteY0" fmla="*/ 627253 h 648685"/>
              <a:gd name="connsiteX1" fmla="*/ 0 w 8570840"/>
              <a:gd name="connsiteY1" fmla="*/ 1934 h 648685"/>
              <a:gd name="connsiteX2" fmla="*/ 8433629 w 8570840"/>
              <a:gd name="connsiteY2" fmla="*/ 0 h 648685"/>
              <a:gd name="connsiteX3" fmla="*/ 8570840 w 8570840"/>
              <a:gd name="connsiteY3" fmla="*/ 648685 h 648685"/>
              <a:gd name="connsiteX4" fmla="*/ 662664 w 8570840"/>
              <a:gd name="connsiteY4" fmla="*/ 627253 h 648685"/>
              <a:gd name="connsiteX0" fmla="*/ 662664 w 8570840"/>
              <a:gd name="connsiteY0" fmla="*/ 625319 h 646751"/>
              <a:gd name="connsiteX1" fmla="*/ 0 w 8570840"/>
              <a:gd name="connsiteY1" fmla="*/ 0 h 646751"/>
              <a:gd name="connsiteX2" fmla="*/ 8545696 w 8570840"/>
              <a:gd name="connsiteY2" fmla="*/ 2262 h 646751"/>
              <a:gd name="connsiteX3" fmla="*/ 8570840 w 8570840"/>
              <a:gd name="connsiteY3" fmla="*/ 646751 h 646751"/>
              <a:gd name="connsiteX4" fmla="*/ 662664 w 8570840"/>
              <a:gd name="connsiteY4" fmla="*/ 625319 h 646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0840" h="646751">
                <a:moveTo>
                  <a:pt x="662664" y="625319"/>
                </a:moveTo>
                <a:lnTo>
                  <a:pt x="0" y="0"/>
                </a:lnTo>
                <a:lnTo>
                  <a:pt x="8545696" y="2262"/>
                </a:lnTo>
                <a:lnTo>
                  <a:pt x="8570840" y="646751"/>
                </a:lnTo>
                <a:lnTo>
                  <a:pt x="662664" y="625319"/>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Parallelogram 1"/>
          <p:cNvSpPr/>
          <p:nvPr userDrawn="1"/>
        </p:nvSpPr>
        <p:spPr>
          <a:xfrm>
            <a:off x="304800" y="4954038"/>
            <a:ext cx="8902290" cy="20784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10080371"/>
              <a:gd name="connsiteY0" fmla="*/ 107998 h 109341"/>
              <a:gd name="connsiteX1" fmla="*/ 104107 w 10080371"/>
              <a:gd name="connsiteY1" fmla="*/ 109341 h 109341"/>
              <a:gd name="connsiteX2" fmla="*/ 0 w 10080371"/>
              <a:gd name="connsiteY2" fmla="*/ 10257 h 109341"/>
              <a:gd name="connsiteX3" fmla="*/ 10080369 w 10080371"/>
              <a:gd name="connsiteY3" fmla="*/ 0 h 109341"/>
              <a:gd name="connsiteX4" fmla="*/ 9834719 w 10080371"/>
              <a:gd name="connsiteY4" fmla="*/ 107998 h 109341"/>
              <a:gd name="connsiteX0" fmla="*/ 9834719 w 10096915"/>
              <a:gd name="connsiteY0" fmla="*/ 97741 h 99084"/>
              <a:gd name="connsiteX1" fmla="*/ 104107 w 10096915"/>
              <a:gd name="connsiteY1" fmla="*/ 99084 h 99084"/>
              <a:gd name="connsiteX2" fmla="*/ 0 w 10096915"/>
              <a:gd name="connsiteY2" fmla="*/ 0 h 99084"/>
              <a:gd name="connsiteX3" fmla="*/ 10096913 w 10096915"/>
              <a:gd name="connsiteY3" fmla="*/ 22776 h 99084"/>
              <a:gd name="connsiteX4" fmla="*/ 9834719 w 10096915"/>
              <a:gd name="connsiteY4" fmla="*/ 97741 h 99084"/>
              <a:gd name="connsiteX0" fmla="*/ 9834719 w 10118975"/>
              <a:gd name="connsiteY0" fmla="*/ 97741 h 99084"/>
              <a:gd name="connsiteX1" fmla="*/ 104107 w 10118975"/>
              <a:gd name="connsiteY1" fmla="*/ 99084 h 99084"/>
              <a:gd name="connsiteX2" fmla="*/ 0 w 10118975"/>
              <a:gd name="connsiteY2" fmla="*/ 0 h 99084"/>
              <a:gd name="connsiteX3" fmla="*/ 10118973 w 10118975"/>
              <a:gd name="connsiteY3" fmla="*/ 6260 h 99084"/>
              <a:gd name="connsiteX4" fmla="*/ 9834719 w 10118975"/>
              <a:gd name="connsiteY4" fmla="*/ 97741 h 99084"/>
              <a:gd name="connsiteX0" fmla="*/ 10110464 w 10119054"/>
              <a:gd name="connsiteY0" fmla="*/ 184453 h 184453"/>
              <a:gd name="connsiteX1" fmla="*/ 104107 w 10119054"/>
              <a:gd name="connsiteY1" fmla="*/ 99084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84453 h 184453"/>
              <a:gd name="connsiteX1" fmla="*/ 181315 w 10119054"/>
              <a:gd name="connsiteY1" fmla="*/ 181666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78324 h 178324"/>
              <a:gd name="connsiteX1" fmla="*/ 181315 w 10119054"/>
              <a:gd name="connsiteY1" fmla="*/ 175537 h 178324"/>
              <a:gd name="connsiteX2" fmla="*/ 0 w 10119054"/>
              <a:gd name="connsiteY2" fmla="*/ 0 h 178324"/>
              <a:gd name="connsiteX3" fmla="*/ 10118973 w 10119054"/>
              <a:gd name="connsiteY3" fmla="*/ 131 h 178324"/>
              <a:gd name="connsiteX4" fmla="*/ 10110464 w 10119054"/>
              <a:gd name="connsiteY4" fmla="*/ 178324 h 1783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19054" h="178324">
                <a:moveTo>
                  <a:pt x="10110464" y="178324"/>
                </a:moveTo>
                <a:lnTo>
                  <a:pt x="181315" y="175537"/>
                </a:lnTo>
                <a:lnTo>
                  <a:pt x="0" y="0"/>
                </a:lnTo>
                <a:lnTo>
                  <a:pt x="10118973" y="131"/>
                </a:lnTo>
                <a:cubicBezTo>
                  <a:pt x="10119951" y="55239"/>
                  <a:pt x="10111873" y="81797"/>
                  <a:pt x="10110464" y="178324"/>
                </a:cubicBezTo>
                <a:close/>
              </a:path>
            </a:pathLst>
          </a:custGeom>
          <a:solidFill>
            <a:srgbClr val="0C193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p:cNvSpPr txBox="1"/>
          <p:nvPr userDrawn="1"/>
        </p:nvSpPr>
        <p:spPr>
          <a:xfrm>
            <a:off x="455870" y="4922777"/>
            <a:ext cx="8688129" cy="246221"/>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solidFill>
                  <a:srgbClr val="D9D9D9"/>
                </a:solidFill>
                <a:latin typeface="Arial Narrow"/>
                <a:cs typeface="Arial Narrow"/>
              </a:rPr>
              <a:t>STEM101.ORG</a:t>
            </a:r>
            <a:r>
              <a:rPr lang="en-US" sz="1000" i="0" baseline="0" dirty="0">
                <a:solidFill>
                  <a:srgbClr val="D9D9D9"/>
                </a:solidFill>
                <a:latin typeface="Arial Narrow"/>
                <a:cs typeface="Arial Narrow"/>
              </a:rPr>
              <a:t>                                                                                                                                                                                                                 </a:t>
            </a:r>
            <a:r>
              <a:rPr lang="en-US" sz="1000" i="0" dirty="0">
                <a:solidFill>
                  <a:srgbClr val="D9D9D9"/>
                </a:solidFill>
                <a:latin typeface="Arial Narrow"/>
                <a:cs typeface="Arial Narrow"/>
              </a:rPr>
              <a:t>A Non-Profit</a:t>
            </a:r>
            <a:r>
              <a:rPr lang="en-US" sz="1000" i="0" baseline="0" dirty="0">
                <a:solidFill>
                  <a:srgbClr val="D9D9D9"/>
                </a:solidFill>
                <a:latin typeface="Arial Narrow"/>
                <a:cs typeface="Arial Narrow"/>
              </a:rPr>
              <a:t> K-16 Education Program</a:t>
            </a:r>
            <a:endParaRPr lang="en-US" sz="1000" dirty="0">
              <a:solidFill>
                <a:srgbClr val="D9D9D9"/>
              </a:solidFill>
              <a:latin typeface="Arial Narrow"/>
              <a:cs typeface="Arial Narrow"/>
            </a:endParaRPr>
          </a:p>
        </p:txBody>
      </p:sp>
      <p:pic>
        <p:nvPicPr>
          <p:cNvPr id="18" name="Picture 17" descr="stem-branding blue.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22313" b="22417"/>
          <a:stretch/>
        </p:blipFill>
        <p:spPr>
          <a:xfrm>
            <a:off x="6528765" y="35778"/>
            <a:ext cx="2523683" cy="657267"/>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TextBox 1"/>
          <p:cNvSpPr txBox="1"/>
          <p:nvPr/>
        </p:nvSpPr>
        <p:spPr>
          <a:xfrm>
            <a:off x="152400" y="50453"/>
            <a:ext cx="4114800" cy="553998"/>
          </a:xfrm>
          <a:prstGeom prst="rect">
            <a:avLst/>
          </a:prstGeom>
          <a:noFill/>
          <a:ln>
            <a:noFill/>
          </a:ln>
        </p:spPr>
        <p:txBody>
          <a:bodyPr wrap="square" rtlCol="0">
            <a:spAutoFit/>
          </a:bodyPr>
          <a:lstStyle/>
          <a:p>
            <a:r>
              <a:rPr lang="en-US" sz="3000" b="0" kern="1300" spc="300" dirty="0">
                <a:solidFill>
                  <a:schemeClr val="bg1"/>
                </a:solidFill>
                <a:latin typeface="+mj-lt"/>
                <a:ea typeface="+mn-ea"/>
                <a:cs typeface="Arial" pitchFamily="34" charset="0"/>
              </a:rPr>
              <a:t>TE </a:t>
            </a:r>
            <a:r>
              <a:rPr lang="en-US" sz="3000" b="0" kern="1300" spc="300" baseline="0" dirty="0">
                <a:solidFill>
                  <a:schemeClr val="bg1"/>
                </a:solidFill>
                <a:latin typeface="+mj-lt"/>
                <a:ea typeface="+mn-ea"/>
                <a:cs typeface="Arial" pitchFamily="34" charset="0"/>
              </a:rPr>
              <a:t>STEM ACADEMY</a:t>
            </a:r>
            <a:endParaRPr lang="en-US" sz="3000" b="0" kern="1300" spc="300" baseline="30000" dirty="0">
              <a:solidFill>
                <a:schemeClr val="bg1"/>
              </a:solidFill>
              <a:latin typeface="+mj-lt"/>
              <a:ea typeface="+mn-ea"/>
              <a:cs typeface="Arial" pitchFamily="34" charset="0"/>
            </a:endParaRPr>
          </a:p>
        </p:txBody>
      </p:sp>
      <p:sp>
        <p:nvSpPr>
          <p:cNvPr id="12" name="Parallelogram 1"/>
          <p:cNvSpPr/>
          <p:nvPr userDrawn="1"/>
        </p:nvSpPr>
        <p:spPr>
          <a:xfrm>
            <a:off x="0" y="-16711"/>
            <a:ext cx="850259" cy="502507"/>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 name="connsiteX0" fmla="*/ 584217 w 2215272"/>
              <a:gd name="connsiteY0" fmla="*/ 553998 h 558708"/>
              <a:gd name="connsiteX1" fmla="*/ 0 w 2215272"/>
              <a:gd name="connsiteY1" fmla="*/ 0 h 558708"/>
              <a:gd name="connsiteX2" fmla="*/ 615475 w 2215272"/>
              <a:gd name="connsiteY2" fmla="*/ 118024 h 558708"/>
              <a:gd name="connsiteX3" fmla="*/ 2215272 w 2215272"/>
              <a:gd name="connsiteY3" fmla="*/ 558708 h 558708"/>
              <a:gd name="connsiteX4" fmla="*/ 584217 w 2215272"/>
              <a:gd name="connsiteY4" fmla="*/ 553998 h 558708"/>
              <a:gd name="connsiteX0" fmla="*/ 469783 w 2100838"/>
              <a:gd name="connsiteY0" fmla="*/ 436001 h 440711"/>
              <a:gd name="connsiteX1" fmla="*/ 0 w 2100838"/>
              <a:gd name="connsiteY1" fmla="*/ 0 h 440711"/>
              <a:gd name="connsiteX2" fmla="*/ 501041 w 2100838"/>
              <a:gd name="connsiteY2" fmla="*/ 27 h 440711"/>
              <a:gd name="connsiteX3" fmla="*/ 2100838 w 2100838"/>
              <a:gd name="connsiteY3" fmla="*/ 440711 h 440711"/>
              <a:gd name="connsiteX4" fmla="*/ 469783 w 2100838"/>
              <a:gd name="connsiteY4" fmla="*/ 436001 h 440711"/>
              <a:gd name="connsiteX0" fmla="*/ 469783 w 972856"/>
              <a:gd name="connsiteY0" fmla="*/ 436001 h 436001"/>
              <a:gd name="connsiteX1" fmla="*/ 0 w 972856"/>
              <a:gd name="connsiteY1" fmla="*/ 0 h 436001"/>
              <a:gd name="connsiteX2" fmla="*/ 501041 w 972856"/>
              <a:gd name="connsiteY2" fmla="*/ 27 h 436001"/>
              <a:gd name="connsiteX3" fmla="*/ 972856 w 972856"/>
              <a:gd name="connsiteY3" fmla="*/ 435895 h 436001"/>
              <a:gd name="connsiteX4" fmla="*/ 469783 w 972856"/>
              <a:gd name="connsiteY4" fmla="*/ 436001 h 4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856" h="436001">
                <a:moveTo>
                  <a:pt x="469783" y="436001"/>
                </a:moveTo>
                <a:lnTo>
                  <a:pt x="0" y="0"/>
                </a:lnTo>
                <a:lnTo>
                  <a:pt x="501041" y="27"/>
                </a:lnTo>
                <a:lnTo>
                  <a:pt x="972856" y="435895"/>
                </a:lnTo>
                <a:lnTo>
                  <a:pt x="469783" y="436001"/>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arallelogram 1"/>
          <p:cNvSpPr/>
          <p:nvPr userDrawn="1"/>
        </p:nvSpPr>
        <p:spPr>
          <a:xfrm>
            <a:off x="430853" y="-16737"/>
            <a:ext cx="1936109" cy="64393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5272" h="558708">
                <a:moveTo>
                  <a:pt x="584217" y="553998"/>
                </a:moveTo>
                <a:lnTo>
                  <a:pt x="0" y="0"/>
                </a:lnTo>
                <a:lnTo>
                  <a:pt x="1642647" y="27"/>
                </a:lnTo>
                <a:lnTo>
                  <a:pt x="2215272" y="558708"/>
                </a:lnTo>
                <a:lnTo>
                  <a:pt x="584217" y="553998"/>
                </a:lnTo>
                <a:close/>
              </a:path>
            </a:pathLst>
          </a:custGeom>
          <a:solidFill>
            <a:schemeClr val="bg1">
              <a:lumMod val="8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arallelogram 1"/>
          <p:cNvSpPr/>
          <p:nvPr userDrawn="1"/>
        </p:nvSpPr>
        <p:spPr>
          <a:xfrm>
            <a:off x="80646" y="4934143"/>
            <a:ext cx="205750" cy="210174"/>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88935 w 188935"/>
              <a:gd name="connsiteY0" fmla="*/ 186454 h 186454"/>
              <a:gd name="connsiteX1" fmla="*/ 126175 w 188935"/>
              <a:gd name="connsiteY1" fmla="*/ 185754 h 186454"/>
              <a:gd name="connsiteX2" fmla="*/ 22068 w 188935"/>
              <a:gd name="connsiteY2" fmla="*/ 86670 h 186454"/>
              <a:gd name="connsiteX3" fmla="*/ 0 w 188935"/>
              <a:gd name="connsiteY3" fmla="*/ 0 h 186454"/>
              <a:gd name="connsiteX4" fmla="*/ 188935 w 188935"/>
              <a:gd name="connsiteY4" fmla="*/ 186454 h 186454"/>
              <a:gd name="connsiteX0" fmla="*/ 233045 w 233045"/>
              <a:gd name="connsiteY0" fmla="*/ 186454 h 186454"/>
              <a:gd name="connsiteX1" fmla="*/ 170285 w 233045"/>
              <a:gd name="connsiteY1" fmla="*/ 185754 h 186454"/>
              <a:gd name="connsiteX2" fmla="*/ 0 w 233045"/>
              <a:gd name="connsiteY2" fmla="*/ 12345 h 186454"/>
              <a:gd name="connsiteX3" fmla="*/ 44110 w 233045"/>
              <a:gd name="connsiteY3" fmla="*/ 0 h 186454"/>
              <a:gd name="connsiteX4" fmla="*/ 233045 w 233045"/>
              <a:gd name="connsiteY4" fmla="*/ 186454 h 186454"/>
              <a:gd name="connsiteX0" fmla="*/ 249417 w 249417"/>
              <a:gd name="connsiteY0" fmla="*/ 188411 h 188411"/>
              <a:gd name="connsiteX1" fmla="*/ 186657 w 249417"/>
              <a:gd name="connsiteY1" fmla="*/ 187711 h 188411"/>
              <a:gd name="connsiteX2" fmla="*/ 0 w 249417"/>
              <a:gd name="connsiteY2" fmla="*/ 0 h 188411"/>
              <a:gd name="connsiteX3" fmla="*/ 60482 w 249417"/>
              <a:gd name="connsiteY3" fmla="*/ 1957 h 188411"/>
              <a:gd name="connsiteX4" fmla="*/ 249417 w 249417"/>
              <a:gd name="connsiteY4" fmla="*/ 188411 h 188411"/>
              <a:gd name="connsiteX0" fmla="*/ 249417 w 249417"/>
              <a:gd name="connsiteY0" fmla="*/ 188411 h 188411"/>
              <a:gd name="connsiteX1" fmla="*/ 186657 w 249417"/>
              <a:gd name="connsiteY1" fmla="*/ 187711 h 188411"/>
              <a:gd name="connsiteX2" fmla="*/ 0 w 249417"/>
              <a:gd name="connsiteY2" fmla="*/ 0 h 188411"/>
              <a:gd name="connsiteX3" fmla="*/ 71397 w 249417"/>
              <a:gd name="connsiteY3" fmla="*/ 8086 h 188411"/>
              <a:gd name="connsiteX4" fmla="*/ 249417 w 249417"/>
              <a:gd name="connsiteY4" fmla="*/ 188411 h 188411"/>
              <a:gd name="connsiteX0" fmla="*/ 235774 w 235774"/>
              <a:gd name="connsiteY0" fmla="*/ 180325 h 180325"/>
              <a:gd name="connsiteX1" fmla="*/ 173014 w 235774"/>
              <a:gd name="connsiteY1" fmla="*/ 179625 h 180325"/>
              <a:gd name="connsiteX2" fmla="*/ 0 w 235774"/>
              <a:gd name="connsiteY2" fmla="*/ 86 h 180325"/>
              <a:gd name="connsiteX3" fmla="*/ 57754 w 235774"/>
              <a:gd name="connsiteY3" fmla="*/ 0 h 180325"/>
              <a:gd name="connsiteX4" fmla="*/ 235774 w 235774"/>
              <a:gd name="connsiteY4" fmla="*/ 180325 h 180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74" h="180325">
                <a:moveTo>
                  <a:pt x="235774" y="180325"/>
                </a:moveTo>
                <a:lnTo>
                  <a:pt x="173014" y="179625"/>
                </a:lnTo>
                <a:lnTo>
                  <a:pt x="0" y="86"/>
                </a:lnTo>
                <a:lnTo>
                  <a:pt x="57754" y="0"/>
                </a:lnTo>
                <a:cubicBezTo>
                  <a:pt x="162423" y="100055"/>
                  <a:pt x="141677" y="83798"/>
                  <a:pt x="235774" y="180325"/>
                </a:cubicBezTo>
                <a:close/>
              </a:path>
            </a:pathLst>
          </a:custGeom>
          <a:solidFill>
            <a:srgbClr val="D9D9D9"/>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Parallelogram 1"/>
          <p:cNvSpPr/>
          <p:nvPr userDrawn="1"/>
        </p:nvSpPr>
        <p:spPr>
          <a:xfrm>
            <a:off x="-3240" y="4608624"/>
            <a:ext cx="410796" cy="534875"/>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379708 w 379708"/>
              <a:gd name="connsiteY0" fmla="*/ 304091 h 304091"/>
              <a:gd name="connsiteX1" fmla="*/ 316948 w 379708"/>
              <a:gd name="connsiteY1" fmla="*/ 303391 h 304091"/>
              <a:gd name="connsiteX2" fmla="*/ 0 w 379708"/>
              <a:gd name="connsiteY2" fmla="*/ 0 h 304091"/>
              <a:gd name="connsiteX3" fmla="*/ 279012 w 379708"/>
              <a:gd name="connsiteY3" fmla="*/ 204350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2048 h 302048"/>
              <a:gd name="connsiteX1" fmla="*/ 316948 w 379708"/>
              <a:gd name="connsiteY1" fmla="*/ 301348 h 302048"/>
              <a:gd name="connsiteX2" fmla="*/ 0 w 379708"/>
              <a:gd name="connsiteY2" fmla="*/ 0 h 302048"/>
              <a:gd name="connsiteX3" fmla="*/ 68900 w 379708"/>
              <a:gd name="connsiteY3" fmla="*/ 43 h 302048"/>
              <a:gd name="connsiteX4" fmla="*/ 379708 w 379708"/>
              <a:gd name="connsiteY4" fmla="*/ 302048 h 302048"/>
              <a:gd name="connsiteX0" fmla="*/ 484491 w 484491"/>
              <a:gd name="connsiteY0" fmla="*/ 405276 h 405276"/>
              <a:gd name="connsiteX1" fmla="*/ 421731 w 484491"/>
              <a:gd name="connsiteY1" fmla="*/ 404576 h 405276"/>
              <a:gd name="connsiteX2" fmla="*/ 0 w 484491"/>
              <a:gd name="connsiteY2" fmla="*/ 0 h 405276"/>
              <a:gd name="connsiteX3" fmla="*/ 173683 w 484491"/>
              <a:gd name="connsiteY3" fmla="*/ 103271 h 405276"/>
              <a:gd name="connsiteX4" fmla="*/ 484491 w 484491"/>
              <a:gd name="connsiteY4" fmla="*/ 405276 h 405276"/>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70740 w 470740"/>
              <a:gd name="connsiteY0" fmla="*/ 458913 h 458913"/>
              <a:gd name="connsiteX1" fmla="*/ 407980 w 470740"/>
              <a:gd name="connsiteY1" fmla="*/ 458213 h 458913"/>
              <a:gd name="connsiteX2" fmla="*/ 2622 w 470740"/>
              <a:gd name="connsiteY2" fmla="*/ 69981 h 458913"/>
              <a:gd name="connsiteX3" fmla="*/ 0 w 470740"/>
              <a:gd name="connsiteY3" fmla="*/ 0 h 458913"/>
              <a:gd name="connsiteX4" fmla="*/ 470740 w 470740"/>
              <a:gd name="connsiteY4" fmla="*/ 458913 h 4589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0740" h="458913">
                <a:moveTo>
                  <a:pt x="470740" y="458913"/>
                </a:moveTo>
                <a:lnTo>
                  <a:pt x="407980" y="458213"/>
                </a:lnTo>
                <a:lnTo>
                  <a:pt x="2622" y="69981"/>
                </a:lnTo>
                <a:lnTo>
                  <a:pt x="0" y="0"/>
                </a:lnTo>
                <a:cubicBezTo>
                  <a:pt x="474166" y="459291"/>
                  <a:pt x="376643" y="362386"/>
                  <a:pt x="470740" y="458913"/>
                </a:cubicBezTo>
                <a:close/>
              </a:path>
            </a:pathLst>
          </a:custGeom>
          <a:solidFill>
            <a:schemeClr val="bg1">
              <a:lumMod val="8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85000"/>
                </a:schemeClr>
              </a:solidFill>
            </a:endParaRPr>
          </a:p>
        </p:txBody>
      </p:sp>
      <p:sp>
        <p:nvSpPr>
          <p:cNvPr id="11" name="Parallelogram 1"/>
          <p:cNvSpPr/>
          <p:nvPr userDrawn="1"/>
        </p:nvSpPr>
        <p:spPr>
          <a:xfrm>
            <a:off x="1702139" y="-8355"/>
            <a:ext cx="7479448" cy="753809"/>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662664 w 8439233"/>
              <a:gd name="connsiteY0" fmla="*/ 625319 h 646751"/>
              <a:gd name="connsiteX1" fmla="*/ 0 w 8439233"/>
              <a:gd name="connsiteY1" fmla="*/ 0 h 646751"/>
              <a:gd name="connsiteX2" fmla="*/ 8439233 w 8439233"/>
              <a:gd name="connsiteY2" fmla="*/ 65192 h 646751"/>
              <a:gd name="connsiteX3" fmla="*/ 8425152 w 8439233"/>
              <a:gd name="connsiteY3" fmla="*/ 646751 h 646751"/>
              <a:gd name="connsiteX4" fmla="*/ 662664 w 8439233"/>
              <a:gd name="connsiteY4" fmla="*/ 625319 h 646751"/>
              <a:gd name="connsiteX0" fmla="*/ 662664 w 8433629"/>
              <a:gd name="connsiteY0" fmla="*/ 627253 h 648685"/>
              <a:gd name="connsiteX1" fmla="*/ 0 w 8433629"/>
              <a:gd name="connsiteY1" fmla="*/ 1934 h 648685"/>
              <a:gd name="connsiteX2" fmla="*/ 8433629 w 8433629"/>
              <a:gd name="connsiteY2" fmla="*/ 0 h 648685"/>
              <a:gd name="connsiteX3" fmla="*/ 8425152 w 8433629"/>
              <a:gd name="connsiteY3" fmla="*/ 648685 h 648685"/>
              <a:gd name="connsiteX4" fmla="*/ 662664 w 8433629"/>
              <a:gd name="connsiteY4" fmla="*/ 627253 h 648685"/>
              <a:gd name="connsiteX0" fmla="*/ 662664 w 8570840"/>
              <a:gd name="connsiteY0" fmla="*/ 627253 h 648685"/>
              <a:gd name="connsiteX1" fmla="*/ 0 w 8570840"/>
              <a:gd name="connsiteY1" fmla="*/ 1934 h 648685"/>
              <a:gd name="connsiteX2" fmla="*/ 8433629 w 8570840"/>
              <a:gd name="connsiteY2" fmla="*/ 0 h 648685"/>
              <a:gd name="connsiteX3" fmla="*/ 8570840 w 8570840"/>
              <a:gd name="connsiteY3" fmla="*/ 648685 h 648685"/>
              <a:gd name="connsiteX4" fmla="*/ 662664 w 8570840"/>
              <a:gd name="connsiteY4" fmla="*/ 627253 h 648685"/>
              <a:gd name="connsiteX0" fmla="*/ 662664 w 8570840"/>
              <a:gd name="connsiteY0" fmla="*/ 625319 h 646751"/>
              <a:gd name="connsiteX1" fmla="*/ 0 w 8570840"/>
              <a:gd name="connsiteY1" fmla="*/ 0 h 646751"/>
              <a:gd name="connsiteX2" fmla="*/ 8545696 w 8570840"/>
              <a:gd name="connsiteY2" fmla="*/ 2262 h 646751"/>
              <a:gd name="connsiteX3" fmla="*/ 8570840 w 8570840"/>
              <a:gd name="connsiteY3" fmla="*/ 646751 h 646751"/>
              <a:gd name="connsiteX4" fmla="*/ 662664 w 8570840"/>
              <a:gd name="connsiteY4" fmla="*/ 625319 h 646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0840" h="646751">
                <a:moveTo>
                  <a:pt x="662664" y="625319"/>
                </a:moveTo>
                <a:lnTo>
                  <a:pt x="0" y="0"/>
                </a:lnTo>
                <a:lnTo>
                  <a:pt x="8545696" y="2262"/>
                </a:lnTo>
                <a:lnTo>
                  <a:pt x="8570840" y="646751"/>
                </a:lnTo>
                <a:lnTo>
                  <a:pt x="662664" y="625319"/>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arallelogram 1"/>
          <p:cNvSpPr/>
          <p:nvPr userDrawn="1"/>
        </p:nvSpPr>
        <p:spPr>
          <a:xfrm>
            <a:off x="304800" y="4954038"/>
            <a:ext cx="8902290" cy="20784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10080371"/>
              <a:gd name="connsiteY0" fmla="*/ 107998 h 109341"/>
              <a:gd name="connsiteX1" fmla="*/ 104107 w 10080371"/>
              <a:gd name="connsiteY1" fmla="*/ 109341 h 109341"/>
              <a:gd name="connsiteX2" fmla="*/ 0 w 10080371"/>
              <a:gd name="connsiteY2" fmla="*/ 10257 h 109341"/>
              <a:gd name="connsiteX3" fmla="*/ 10080369 w 10080371"/>
              <a:gd name="connsiteY3" fmla="*/ 0 h 109341"/>
              <a:gd name="connsiteX4" fmla="*/ 9834719 w 10080371"/>
              <a:gd name="connsiteY4" fmla="*/ 107998 h 109341"/>
              <a:gd name="connsiteX0" fmla="*/ 9834719 w 10096915"/>
              <a:gd name="connsiteY0" fmla="*/ 97741 h 99084"/>
              <a:gd name="connsiteX1" fmla="*/ 104107 w 10096915"/>
              <a:gd name="connsiteY1" fmla="*/ 99084 h 99084"/>
              <a:gd name="connsiteX2" fmla="*/ 0 w 10096915"/>
              <a:gd name="connsiteY2" fmla="*/ 0 h 99084"/>
              <a:gd name="connsiteX3" fmla="*/ 10096913 w 10096915"/>
              <a:gd name="connsiteY3" fmla="*/ 22776 h 99084"/>
              <a:gd name="connsiteX4" fmla="*/ 9834719 w 10096915"/>
              <a:gd name="connsiteY4" fmla="*/ 97741 h 99084"/>
              <a:gd name="connsiteX0" fmla="*/ 9834719 w 10118975"/>
              <a:gd name="connsiteY0" fmla="*/ 97741 h 99084"/>
              <a:gd name="connsiteX1" fmla="*/ 104107 w 10118975"/>
              <a:gd name="connsiteY1" fmla="*/ 99084 h 99084"/>
              <a:gd name="connsiteX2" fmla="*/ 0 w 10118975"/>
              <a:gd name="connsiteY2" fmla="*/ 0 h 99084"/>
              <a:gd name="connsiteX3" fmla="*/ 10118973 w 10118975"/>
              <a:gd name="connsiteY3" fmla="*/ 6260 h 99084"/>
              <a:gd name="connsiteX4" fmla="*/ 9834719 w 10118975"/>
              <a:gd name="connsiteY4" fmla="*/ 97741 h 99084"/>
              <a:gd name="connsiteX0" fmla="*/ 10110464 w 10119054"/>
              <a:gd name="connsiteY0" fmla="*/ 184453 h 184453"/>
              <a:gd name="connsiteX1" fmla="*/ 104107 w 10119054"/>
              <a:gd name="connsiteY1" fmla="*/ 99084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84453 h 184453"/>
              <a:gd name="connsiteX1" fmla="*/ 181315 w 10119054"/>
              <a:gd name="connsiteY1" fmla="*/ 181666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78324 h 178324"/>
              <a:gd name="connsiteX1" fmla="*/ 181315 w 10119054"/>
              <a:gd name="connsiteY1" fmla="*/ 175537 h 178324"/>
              <a:gd name="connsiteX2" fmla="*/ 0 w 10119054"/>
              <a:gd name="connsiteY2" fmla="*/ 0 h 178324"/>
              <a:gd name="connsiteX3" fmla="*/ 10118973 w 10119054"/>
              <a:gd name="connsiteY3" fmla="*/ 131 h 178324"/>
              <a:gd name="connsiteX4" fmla="*/ 10110464 w 10119054"/>
              <a:gd name="connsiteY4" fmla="*/ 178324 h 1783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19054" h="178324">
                <a:moveTo>
                  <a:pt x="10110464" y="178324"/>
                </a:moveTo>
                <a:lnTo>
                  <a:pt x="181315" y="175537"/>
                </a:lnTo>
                <a:lnTo>
                  <a:pt x="0" y="0"/>
                </a:lnTo>
                <a:lnTo>
                  <a:pt x="10118973" y="131"/>
                </a:lnTo>
                <a:cubicBezTo>
                  <a:pt x="10119951" y="55239"/>
                  <a:pt x="10111873" y="81797"/>
                  <a:pt x="10110464" y="178324"/>
                </a:cubicBezTo>
                <a:close/>
              </a:path>
            </a:pathLst>
          </a:custGeom>
          <a:solidFill>
            <a:srgbClr val="0C193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p:cNvSpPr txBox="1"/>
          <p:nvPr userDrawn="1"/>
        </p:nvSpPr>
        <p:spPr>
          <a:xfrm>
            <a:off x="455870" y="4922777"/>
            <a:ext cx="8688129" cy="246221"/>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solidFill>
                  <a:srgbClr val="D9D9D9"/>
                </a:solidFill>
                <a:latin typeface="Arial Narrow"/>
                <a:cs typeface="Arial Narrow"/>
              </a:rPr>
              <a:t>STEM101.ORG</a:t>
            </a:r>
            <a:r>
              <a:rPr lang="en-US" sz="1000" i="0" baseline="0" dirty="0">
                <a:solidFill>
                  <a:srgbClr val="D9D9D9"/>
                </a:solidFill>
                <a:latin typeface="Arial Narrow"/>
                <a:cs typeface="Arial Narrow"/>
              </a:rPr>
              <a:t>                                                                                                                                                                                                                 </a:t>
            </a:r>
            <a:r>
              <a:rPr lang="en-US" sz="1000" i="0" dirty="0">
                <a:solidFill>
                  <a:srgbClr val="D9D9D9"/>
                </a:solidFill>
                <a:latin typeface="Arial Narrow"/>
                <a:cs typeface="Arial Narrow"/>
              </a:rPr>
              <a:t>A Non-Profit</a:t>
            </a:r>
            <a:r>
              <a:rPr lang="en-US" sz="1000" i="0" baseline="0" dirty="0">
                <a:solidFill>
                  <a:srgbClr val="D9D9D9"/>
                </a:solidFill>
                <a:latin typeface="Arial Narrow"/>
                <a:cs typeface="Arial Narrow"/>
              </a:rPr>
              <a:t> K-16 Education Program</a:t>
            </a:r>
            <a:endParaRPr lang="en-US" sz="1000" dirty="0">
              <a:solidFill>
                <a:srgbClr val="D9D9D9"/>
              </a:solidFill>
              <a:latin typeface="Arial Narrow"/>
              <a:cs typeface="Arial Narrow"/>
            </a:endParaRPr>
          </a:p>
        </p:txBody>
      </p:sp>
      <p:pic>
        <p:nvPicPr>
          <p:cNvPr id="15" name="Picture 14" descr="stem-branding blue.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22313" b="22417"/>
          <a:stretch/>
        </p:blipFill>
        <p:spPr>
          <a:xfrm>
            <a:off x="6528765" y="35778"/>
            <a:ext cx="2523683" cy="657267"/>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Parallelogram 1"/>
          <p:cNvSpPr/>
          <p:nvPr/>
        </p:nvSpPr>
        <p:spPr>
          <a:xfrm>
            <a:off x="0" y="-16711"/>
            <a:ext cx="850259" cy="502507"/>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 name="connsiteX0" fmla="*/ 584217 w 2215272"/>
              <a:gd name="connsiteY0" fmla="*/ 553998 h 558708"/>
              <a:gd name="connsiteX1" fmla="*/ 0 w 2215272"/>
              <a:gd name="connsiteY1" fmla="*/ 0 h 558708"/>
              <a:gd name="connsiteX2" fmla="*/ 615475 w 2215272"/>
              <a:gd name="connsiteY2" fmla="*/ 118024 h 558708"/>
              <a:gd name="connsiteX3" fmla="*/ 2215272 w 2215272"/>
              <a:gd name="connsiteY3" fmla="*/ 558708 h 558708"/>
              <a:gd name="connsiteX4" fmla="*/ 584217 w 2215272"/>
              <a:gd name="connsiteY4" fmla="*/ 553998 h 558708"/>
              <a:gd name="connsiteX0" fmla="*/ 469783 w 2100838"/>
              <a:gd name="connsiteY0" fmla="*/ 436001 h 440711"/>
              <a:gd name="connsiteX1" fmla="*/ 0 w 2100838"/>
              <a:gd name="connsiteY1" fmla="*/ 0 h 440711"/>
              <a:gd name="connsiteX2" fmla="*/ 501041 w 2100838"/>
              <a:gd name="connsiteY2" fmla="*/ 27 h 440711"/>
              <a:gd name="connsiteX3" fmla="*/ 2100838 w 2100838"/>
              <a:gd name="connsiteY3" fmla="*/ 440711 h 440711"/>
              <a:gd name="connsiteX4" fmla="*/ 469783 w 2100838"/>
              <a:gd name="connsiteY4" fmla="*/ 436001 h 440711"/>
              <a:gd name="connsiteX0" fmla="*/ 469783 w 972856"/>
              <a:gd name="connsiteY0" fmla="*/ 436001 h 436001"/>
              <a:gd name="connsiteX1" fmla="*/ 0 w 972856"/>
              <a:gd name="connsiteY1" fmla="*/ 0 h 436001"/>
              <a:gd name="connsiteX2" fmla="*/ 501041 w 972856"/>
              <a:gd name="connsiteY2" fmla="*/ 27 h 436001"/>
              <a:gd name="connsiteX3" fmla="*/ 972856 w 972856"/>
              <a:gd name="connsiteY3" fmla="*/ 435895 h 436001"/>
              <a:gd name="connsiteX4" fmla="*/ 469783 w 972856"/>
              <a:gd name="connsiteY4" fmla="*/ 436001 h 43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856" h="436001">
                <a:moveTo>
                  <a:pt x="469783" y="436001"/>
                </a:moveTo>
                <a:lnTo>
                  <a:pt x="0" y="0"/>
                </a:lnTo>
                <a:lnTo>
                  <a:pt x="501041" y="27"/>
                </a:lnTo>
                <a:lnTo>
                  <a:pt x="972856" y="435895"/>
                </a:lnTo>
                <a:lnTo>
                  <a:pt x="469783" y="436001"/>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Parallelogram 1"/>
          <p:cNvSpPr/>
          <p:nvPr/>
        </p:nvSpPr>
        <p:spPr>
          <a:xfrm>
            <a:off x="430853" y="-16737"/>
            <a:ext cx="1936109" cy="64393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46705"/>
              <a:gd name="connsiteY0" fmla="*/ 561142 h 582574"/>
              <a:gd name="connsiteX1" fmla="*/ 0 w 8346705"/>
              <a:gd name="connsiteY1" fmla="*/ 7144 h 582574"/>
              <a:gd name="connsiteX2" fmla="*/ 1574461 w 8346705"/>
              <a:gd name="connsiteY2" fmla="*/ 0 h 582574"/>
              <a:gd name="connsiteX3" fmla="*/ 8346705 w 8346705"/>
              <a:gd name="connsiteY3" fmla="*/ 582574 h 582574"/>
              <a:gd name="connsiteX4" fmla="*/ 584217 w 8346705"/>
              <a:gd name="connsiteY4" fmla="*/ 561142 h 582574"/>
              <a:gd name="connsiteX0" fmla="*/ 584217 w 2215272"/>
              <a:gd name="connsiteY0" fmla="*/ 561142 h 589718"/>
              <a:gd name="connsiteX1" fmla="*/ 0 w 2215272"/>
              <a:gd name="connsiteY1" fmla="*/ 7144 h 589718"/>
              <a:gd name="connsiteX2" fmla="*/ 1574461 w 2215272"/>
              <a:gd name="connsiteY2" fmla="*/ 0 h 589718"/>
              <a:gd name="connsiteX3" fmla="*/ 2215272 w 2215272"/>
              <a:gd name="connsiteY3" fmla="*/ 589718 h 589718"/>
              <a:gd name="connsiteX4" fmla="*/ 584217 w 2215272"/>
              <a:gd name="connsiteY4" fmla="*/ 561142 h 589718"/>
              <a:gd name="connsiteX0" fmla="*/ 584217 w 2215272"/>
              <a:gd name="connsiteY0" fmla="*/ 561142 h 570668"/>
              <a:gd name="connsiteX1" fmla="*/ 0 w 2215272"/>
              <a:gd name="connsiteY1" fmla="*/ 7144 h 570668"/>
              <a:gd name="connsiteX2" fmla="*/ 1574461 w 2215272"/>
              <a:gd name="connsiteY2" fmla="*/ 0 h 570668"/>
              <a:gd name="connsiteX3" fmla="*/ 2215272 w 2215272"/>
              <a:gd name="connsiteY3" fmla="*/ 570668 h 570668"/>
              <a:gd name="connsiteX4" fmla="*/ 584217 w 2215272"/>
              <a:gd name="connsiteY4" fmla="*/ 561142 h 570668"/>
              <a:gd name="connsiteX0" fmla="*/ 584217 w 2215272"/>
              <a:gd name="connsiteY0" fmla="*/ 556380 h 565906"/>
              <a:gd name="connsiteX1" fmla="*/ 0 w 2215272"/>
              <a:gd name="connsiteY1" fmla="*/ 2382 h 565906"/>
              <a:gd name="connsiteX2" fmla="*/ 1620850 w 2215272"/>
              <a:gd name="connsiteY2" fmla="*/ 0 h 565906"/>
              <a:gd name="connsiteX3" fmla="*/ 2215272 w 2215272"/>
              <a:gd name="connsiteY3" fmla="*/ 565906 h 565906"/>
              <a:gd name="connsiteX4" fmla="*/ 584217 w 2215272"/>
              <a:gd name="connsiteY4" fmla="*/ 556380 h 565906"/>
              <a:gd name="connsiteX0" fmla="*/ 584217 w 2215272"/>
              <a:gd name="connsiteY0" fmla="*/ 556380 h 561090"/>
              <a:gd name="connsiteX1" fmla="*/ 0 w 2215272"/>
              <a:gd name="connsiteY1" fmla="*/ 2382 h 561090"/>
              <a:gd name="connsiteX2" fmla="*/ 1620850 w 2215272"/>
              <a:gd name="connsiteY2" fmla="*/ 0 h 561090"/>
              <a:gd name="connsiteX3" fmla="*/ 2215272 w 2215272"/>
              <a:gd name="connsiteY3" fmla="*/ 561090 h 561090"/>
              <a:gd name="connsiteX4" fmla="*/ 584217 w 2215272"/>
              <a:gd name="connsiteY4" fmla="*/ 556380 h 561090"/>
              <a:gd name="connsiteX0" fmla="*/ 584217 w 2215272"/>
              <a:gd name="connsiteY0" fmla="*/ 553998 h 558708"/>
              <a:gd name="connsiteX1" fmla="*/ 0 w 2215272"/>
              <a:gd name="connsiteY1" fmla="*/ 0 h 558708"/>
              <a:gd name="connsiteX2" fmla="*/ 1642647 w 2215272"/>
              <a:gd name="connsiteY2" fmla="*/ 27 h 558708"/>
              <a:gd name="connsiteX3" fmla="*/ 2215272 w 2215272"/>
              <a:gd name="connsiteY3" fmla="*/ 558708 h 558708"/>
              <a:gd name="connsiteX4" fmla="*/ 584217 w 2215272"/>
              <a:gd name="connsiteY4" fmla="*/ 553998 h 5587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5272" h="558708">
                <a:moveTo>
                  <a:pt x="584217" y="553998"/>
                </a:moveTo>
                <a:lnTo>
                  <a:pt x="0" y="0"/>
                </a:lnTo>
                <a:lnTo>
                  <a:pt x="1642647" y="27"/>
                </a:lnTo>
                <a:lnTo>
                  <a:pt x="2215272" y="558708"/>
                </a:lnTo>
                <a:lnTo>
                  <a:pt x="584217" y="553998"/>
                </a:lnTo>
                <a:close/>
              </a:path>
            </a:pathLst>
          </a:custGeom>
          <a:solidFill>
            <a:schemeClr val="bg1">
              <a:lumMod val="8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arallelogram 1"/>
          <p:cNvSpPr/>
          <p:nvPr/>
        </p:nvSpPr>
        <p:spPr>
          <a:xfrm>
            <a:off x="1702139" y="-8355"/>
            <a:ext cx="7479448" cy="753809"/>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662664 w 8439233"/>
              <a:gd name="connsiteY0" fmla="*/ 625319 h 646751"/>
              <a:gd name="connsiteX1" fmla="*/ 0 w 8439233"/>
              <a:gd name="connsiteY1" fmla="*/ 0 h 646751"/>
              <a:gd name="connsiteX2" fmla="*/ 8439233 w 8439233"/>
              <a:gd name="connsiteY2" fmla="*/ 65192 h 646751"/>
              <a:gd name="connsiteX3" fmla="*/ 8425152 w 8439233"/>
              <a:gd name="connsiteY3" fmla="*/ 646751 h 646751"/>
              <a:gd name="connsiteX4" fmla="*/ 662664 w 8439233"/>
              <a:gd name="connsiteY4" fmla="*/ 625319 h 646751"/>
              <a:gd name="connsiteX0" fmla="*/ 662664 w 8433629"/>
              <a:gd name="connsiteY0" fmla="*/ 627253 h 648685"/>
              <a:gd name="connsiteX1" fmla="*/ 0 w 8433629"/>
              <a:gd name="connsiteY1" fmla="*/ 1934 h 648685"/>
              <a:gd name="connsiteX2" fmla="*/ 8433629 w 8433629"/>
              <a:gd name="connsiteY2" fmla="*/ 0 h 648685"/>
              <a:gd name="connsiteX3" fmla="*/ 8425152 w 8433629"/>
              <a:gd name="connsiteY3" fmla="*/ 648685 h 648685"/>
              <a:gd name="connsiteX4" fmla="*/ 662664 w 8433629"/>
              <a:gd name="connsiteY4" fmla="*/ 627253 h 648685"/>
              <a:gd name="connsiteX0" fmla="*/ 662664 w 8570840"/>
              <a:gd name="connsiteY0" fmla="*/ 627253 h 648685"/>
              <a:gd name="connsiteX1" fmla="*/ 0 w 8570840"/>
              <a:gd name="connsiteY1" fmla="*/ 1934 h 648685"/>
              <a:gd name="connsiteX2" fmla="*/ 8433629 w 8570840"/>
              <a:gd name="connsiteY2" fmla="*/ 0 h 648685"/>
              <a:gd name="connsiteX3" fmla="*/ 8570840 w 8570840"/>
              <a:gd name="connsiteY3" fmla="*/ 648685 h 648685"/>
              <a:gd name="connsiteX4" fmla="*/ 662664 w 8570840"/>
              <a:gd name="connsiteY4" fmla="*/ 627253 h 648685"/>
              <a:gd name="connsiteX0" fmla="*/ 662664 w 8570840"/>
              <a:gd name="connsiteY0" fmla="*/ 625319 h 646751"/>
              <a:gd name="connsiteX1" fmla="*/ 0 w 8570840"/>
              <a:gd name="connsiteY1" fmla="*/ 0 h 646751"/>
              <a:gd name="connsiteX2" fmla="*/ 8545696 w 8570840"/>
              <a:gd name="connsiteY2" fmla="*/ 2262 h 646751"/>
              <a:gd name="connsiteX3" fmla="*/ 8570840 w 8570840"/>
              <a:gd name="connsiteY3" fmla="*/ 646751 h 646751"/>
              <a:gd name="connsiteX4" fmla="*/ 662664 w 8570840"/>
              <a:gd name="connsiteY4" fmla="*/ 625319 h 646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0840" h="646751">
                <a:moveTo>
                  <a:pt x="662664" y="625319"/>
                </a:moveTo>
                <a:lnTo>
                  <a:pt x="0" y="0"/>
                </a:lnTo>
                <a:lnTo>
                  <a:pt x="8545696" y="2262"/>
                </a:lnTo>
                <a:lnTo>
                  <a:pt x="8570840" y="646751"/>
                </a:lnTo>
                <a:lnTo>
                  <a:pt x="662664" y="625319"/>
                </a:lnTo>
                <a:close/>
              </a:path>
            </a:pathLst>
          </a:custGeom>
          <a:solidFill>
            <a:srgbClr val="0C193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Parallelogram 1"/>
          <p:cNvSpPr/>
          <p:nvPr/>
        </p:nvSpPr>
        <p:spPr>
          <a:xfrm>
            <a:off x="80646" y="4934143"/>
            <a:ext cx="205750" cy="210174"/>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88935 w 188935"/>
              <a:gd name="connsiteY0" fmla="*/ 186454 h 186454"/>
              <a:gd name="connsiteX1" fmla="*/ 126175 w 188935"/>
              <a:gd name="connsiteY1" fmla="*/ 185754 h 186454"/>
              <a:gd name="connsiteX2" fmla="*/ 22068 w 188935"/>
              <a:gd name="connsiteY2" fmla="*/ 86670 h 186454"/>
              <a:gd name="connsiteX3" fmla="*/ 0 w 188935"/>
              <a:gd name="connsiteY3" fmla="*/ 0 h 186454"/>
              <a:gd name="connsiteX4" fmla="*/ 188935 w 188935"/>
              <a:gd name="connsiteY4" fmla="*/ 186454 h 186454"/>
              <a:gd name="connsiteX0" fmla="*/ 233045 w 233045"/>
              <a:gd name="connsiteY0" fmla="*/ 186454 h 186454"/>
              <a:gd name="connsiteX1" fmla="*/ 170285 w 233045"/>
              <a:gd name="connsiteY1" fmla="*/ 185754 h 186454"/>
              <a:gd name="connsiteX2" fmla="*/ 0 w 233045"/>
              <a:gd name="connsiteY2" fmla="*/ 12345 h 186454"/>
              <a:gd name="connsiteX3" fmla="*/ 44110 w 233045"/>
              <a:gd name="connsiteY3" fmla="*/ 0 h 186454"/>
              <a:gd name="connsiteX4" fmla="*/ 233045 w 233045"/>
              <a:gd name="connsiteY4" fmla="*/ 186454 h 186454"/>
              <a:gd name="connsiteX0" fmla="*/ 249417 w 249417"/>
              <a:gd name="connsiteY0" fmla="*/ 188411 h 188411"/>
              <a:gd name="connsiteX1" fmla="*/ 186657 w 249417"/>
              <a:gd name="connsiteY1" fmla="*/ 187711 h 188411"/>
              <a:gd name="connsiteX2" fmla="*/ 0 w 249417"/>
              <a:gd name="connsiteY2" fmla="*/ 0 h 188411"/>
              <a:gd name="connsiteX3" fmla="*/ 60482 w 249417"/>
              <a:gd name="connsiteY3" fmla="*/ 1957 h 188411"/>
              <a:gd name="connsiteX4" fmla="*/ 249417 w 249417"/>
              <a:gd name="connsiteY4" fmla="*/ 188411 h 188411"/>
              <a:gd name="connsiteX0" fmla="*/ 249417 w 249417"/>
              <a:gd name="connsiteY0" fmla="*/ 188411 h 188411"/>
              <a:gd name="connsiteX1" fmla="*/ 186657 w 249417"/>
              <a:gd name="connsiteY1" fmla="*/ 187711 h 188411"/>
              <a:gd name="connsiteX2" fmla="*/ 0 w 249417"/>
              <a:gd name="connsiteY2" fmla="*/ 0 h 188411"/>
              <a:gd name="connsiteX3" fmla="*/ 71397 w 249417"/>
              <a:gd name="connsiteY3" fmla="*/ 8086 h 188411"/>
              <a:gd name="connsiteX4" fmla="*/ 249417 w 249417"/>
              <a:gd name="connsiteY4" fmla="*/ 188411 h 188411"/>
              <a:gd name="connsiteX0" fmla="*/ 235774 w 235774"/>
              <a:gd name="connsiteY0" fmla="*/ 180325 h 180325"/>
              <a:gd name="connsiteX1" fmla="*/ 173014 w 235774"/>
              <a:gd name="connsiteY1" fmla="*/ 179625 h 180325"/>
              <a:gd name="connsiteX2" fmla="*/ 0 w 235774"/>
              <a:gd name="connsiteY2" fmla="*/ 86 h 180325"/>
              <a:gd name="connsiteX3" fmla="*/ 57754 w 235774"/>
              <a:gd name="connsiteY3" fmla="*/ 0 h 180325"/>
              <a:gd name="connsiteX4" fmla="*/ 235774 w 235774"/>
              <a:gd name="connsiteY4" fmla="*/ 180325 h 180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74" h="180325">
                <a:moveTo>
                  <a:pt x="235774" y="180325"/>
                </a:moveTo>
                <a:lnTo>
                  <a:pt x="173014" y="179625"/>
                </a:lnTo>
                <a:lnTo>
                  <a:pt x="0" y="86"/>
                </a:lnTo>
                <a:lnTo>
                  <a:pt x="57754" y="0"/>
                </a:lnTo>
                <a:cubicBezTo>
                  <a:pt x="162423" y="100055"/>
                  <a:pt x="141677" y="83798"/>
                  <a:pt x="235774" y="180325"/>
                </a:cubicBezTo>
                <a:close/>
              </a:path>
            </a:pathLst>
          </a:custGeom>
          <a:solidFill>
            <a:srgbClr val="D9D9D9"/>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Parallelogram 1"/>
          <p:cNvSpPr/>
          <p:nvPr/>
        </p:nvSpPr>
        <p:spPr>
          <a:xfrm>
            <a:off x="-3240" y="4608624"/>
            <a:ext cx="410796" cy="534875"/>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9834719"/>
              <a:gd name="connsiteY0" fmla="*/ 101784 h 103127"/>
              <a:gd name="connsiteX1" fmla="*/ 104107 w 9834719"/>
              <a:gd name="connsiteY1" fmla="*/ 103127 h 103127"/>
              <a:gd name="connsiteX2" fmla="*/ 0 w 9834719"/>
              <a:gd name="connsiteY2" fmla="*/ 4043 h 103127"/>
              <a:gd name="connsiteX3" fmla="*/ 7158112 w 9834719"/>
              <a:gd name="connsiteY3" fmla="*/ 0 h 103127"/>
              <a:gd name="connsiteX4" fmla="*/ 9834719 w 9834719"/>
              <a:gd name="connsiteY4" fmla="*/ 101784 h 103127"/>
              <a:gd name="connsiteX0" fmla="*/ 7084170 w 7158121"/>
              <a:gd name="connsiteY0" fmla="*/ 103827 h 103827"/>
              <a:gd name="connsiteX1" fmla="*/ 104107 w 7158121"/>
              <a:gd name="connsiteY1" fmla="*/ 103127 h 103827"/>
              <a:gd name="connsiteX2" fmla="*/ 0 w 7158121"/>
              <a:gd name="connsiteY2" fmla="*/ 4043 h 103827"/>
              <a:gd name="connsiteX3" fmla="*/ 7158112 w 7158121"/>
              <a:gd name="connsiteY3" fmla="*/ 0 h 103827"/>
              <a:gd name="connsiteX4" fmla="*/ 7084170 w 7158121"/>
              <a:gd name="connsiteY4" fmla="*/ 103827 h 103827"/>
              <a:gd name="connsiteX0" fmla="*/ 3302165 w 7158112"/>
              <a:gd name="connsiteY0" fmla="*/ 103827 h 103827"/>
              <a:gd name="connsiteX1" fmla="*/ 104107 w 7158112"/>
              <a:gd name="connsiteY1" fmla="*/ 103127 h 103827"/>
              <a:gd name="connsiteX2" fmla="*/ 0 w 7158112"/>
              <a:gd name="connsiteY2" fmla="*/ 4043 h 103827"/>
              <a:gd name="connsiteX3" fmla="*/ 7158112 w 7158112"/>
              <a:gd name="connsiteY3" fmla="*/ 0 h 103827"/>
              <a:gd name="connsiteX4" fmla="*/ 3302165 w 7158112"/>
              <a:gd name="connsiteY4" fmla="*/ 103827 h 103827"/>
              <a:gd name="connsiteX0" fmla="*/ 3302165 w 3302208"/>
              <a:gd name="connsiteY0" fmla="*/ 101784 h 101784"/>
              <a:gd name="connsiteX1" fmla="*/ 104107 w 3302208"/>
              <a:gd name="connsiteY1" fmla="*/ 101084 h 101784"/>
              <a:gd name="connsiteX2" fmla="*/ 0 w 3302208"/>
              <a:gd name="connsiteY2" fmla="*/ 2000 h 101784"/>
              <a:gd name="connsiteX3" fmla="*/ 3269687 w 3302208"/>
              <a:gd name="connsiteY3" fmla="*/ 0 h 101784"/>
              <a:gd name="connsiteX4" fmla="*/ 3302165 w 3302208"/>
              <a:gd name="connsiteY4" fmla="*/ 101784 h 101784"/>
              <a:gd name="connsiteX0" fmla="*/ 3302165 w 3302164"/>
              <a:gd name="connsiteY0" fmla="*/ 101784 h 101784"/>
              <a:gd name="connsiteX1" fmla="*/ 104107 w 3302164"/>
              <a:gd name="connsiteY1" fmla="*/ 101084 h 101784"/>
              <a:gd name="connsiteX2" fmla="*/ 0 w 3302164"/>
              <a:gd name="connsiteY2" fmla="*/ 2000 h 101784"/>
              <a:gd name="connsiteX3" fmla="*/ 917531 w 3302164"/>
              <a:gd name="connsiteY3" fmla="*/ 0 h 101784"/>
              <a:gd name="connsiteX4" fmla="*/ 3302165 w 3302164"/>
              <a:gd name="connsiteY4" fmla="*/ 101784 h 101784"/>
              <a:gd name="connsiteX0" fmla="*/ 158681 w 917531"/>
              <a:gd name="connsiteY0" fmla="*/ 99741 h 101084"/>
              <a:gd name="connsiteX1" fmla="*/ 104107 w 917531"/>
              <a:gd name="connsiteY1" fmla="*/ 101084 h 101084"/>
              <a:gd name="connsiteX2" fmla="*/ 0 w 917531"/>
              <a:gd name="connsiteY2" fmla="*/ 2000 h 101084"/>
              <a:gd name="connsiteX3" fmla="*/ 917531 w 917531"/>
              <a:gd name="connsiteY3" fmla="*/ 0 h 101084"/>
              <a:gd name="connsiteX4" fmla="*/ 158681 w 917531"/>
              <a:gd name="connsiteY4" fmla="*/ 99741 h 101084"/>
              <a:gd name="connsiteX0" fmla="*/ 158681 w 158696"/>
              <a:gd name="connsiteY0" fmla="*/ 97741 h 99084"/>
              <a:gd name="connsiteX1" fmla="*/ 104107 w 158696"/>
              <a:gd name="connsiteY1" fmla="*/ 99084 h 99084"/>
              <a:gd name="connsiteX2" fmla="*/ 0 w 158696"/>
              <a:gd name="connsiteY2" fmla="*/ 0 h 99084"/>
              <a:gd name="connsiteX3" fmla="*/ 66171 w 158696"/>
              <a:gd name="connsiteY3" fmla="*/ 43 h 99084"/>
              <a:gd name="connsiteX4" fmla="*/ 158681 w 158696"/>
              <a:gd name="connsiteY4" fmla="*/ 97741 h 99084"/>
              <a:gd name="connsiteX0" fmla="*/ 145037 w 145055"/>
              <a:gd name="connsiteY0" fmla="*/ 97741 h 99084"/>
              <a:gd name="connsiteX1" fmla="*/ 104107 w 145055"/>
              <a:gd name="connsiteY1" fmla="*/ 99084 h 99084"/>
              <a:gd name="connsiteX2" fmla="*/ 0 w 145055"/>
              <a:gd name="connsiteY2" fmla="*/ 0 h 99084"/>
              <a:gd name="connsiteX3" fmla="*/ 66171 w 145055"/>
              <a:gd name="connsiteY3" fmla="*/ 43 h 99084"/>
              <a:gd name="connsiteX4" fmla="*/ 145037 w 145055"/>
              <a:gd name="connsiteY4" fmla="*/ 97741 h 99084"/>
              <a:gd name="connsiteX0" fmla="*/ 145037 w 145460"/>
              <a:gd name="connsiteY0" fmla="*/ 97741 h 99084"/>
              <a:gd name="connsiteX1" fmla="*/ 104107 w 145460"/>
              <a:gd name="connsiteY1" fmla="*/ 99084 h 99084"/>
              <a:gd name="connsiteX2" fmla="*/ 0 w 145460"/>
              <a:gd name="connsiteY2" fmla="*/ 0 h 99084"/>
              <a:gd name="connsiteX3" fmla="*/ 66171 w 145460"/>
              <a:gd name="connsiteY3" fmla="*/ 43 h 99084"/>
              <a:gd name="connsiteX4" fmla="*/ 145037 w 145460"/>
              <a:gd name="connsiteY4" fmla="*/ 97741 h 99084"/>
              <a:gd name="connsiteX0" fmla="*/ 145037 w 145037"/>
              <a:gd name="connsiteY0" fmla="*/ 97741 h 99084"/>
              <a:gd name="connsiteX1" fmla="*/ 104107 w 145037"/>
              <a:gd name="connsiteY1" fmla="*/ 99084 h 99084"/>
              <a:gd name="connsiteX2" fmla="*/ 0 w 145037"/>
              <a:gd name="connsiteY2" fmla="*/ 0 h 99084"/>
              <a:gd name="connsiteX3" fmla="*/ 66171 w 145037"/>
              <a:gd name="connsiteY3" fmla="*/ 43 h 99084"/>
              <a:gd name="connsiteX4" fmla="*/ 145037 w 145037"/>
              <a:gd name="connsiteY4" fmla="*/ 97741 h 990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166867 w 166867"/>
              <a:gd name="connsiteY0" fmla="*/ 99784 h 99784"/>
              <a:gd name="connsiteX1" fmla="*/ 104107 w 166867"/>
              <a:gd name="connsiteY1" fmla="*/ 99084 h 99784"/>
              <a:gd name="connsiteX2" fmla="*/ 0 w 166867"/>
              <a:gd name="connsiteY2" fmla="*/ 0 h 99784"/>
              <a:gd name="connsiteX3" fmla="*/ 66171 w 166867"/>
              <a:gd name="connsiteY3" fmla="*/ 43 h 99784"/>
              <a:gd name="connsiteX4" fmla="*/ 166867 w 166867"/>
              <a:gd name="connsiteY4" fmla="*/ 99784 h 99784"/>
              <a:gd name="connsiteX0" fmla="*/ 379708 w 379708"/>
              <a:gd name="connsiteY0" fmla="*/ 304091 h 304091"/>
              <a:gd name="connsiteX1" fmla="*/ 316948 w 379708"/>
              <a:gd name="connsiteY1" fmla="*/ 303391 h 304091"/>
              <a:gd name="connsiteX2" fmla="*/ 0 w 379708"/>
              <a:gd name="connsiteY2" fmla="*/ 0 h 304091"/>
              <a:gd name="connsiteX3" fmla="*/ 279012 w 379708"/>
              <a:gd name="connsiteY3" fmla="*/ 204350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4091 h 304091"/>
              <a:gd name="connsiteX1" fmla="*/ 316948 w 379708"/>
              <a:gd name="connsiteY1" fmla="*/ 303391 h 304091"/>
              <a:gd name="connsiteX2" fmla="*/ 0 w 379708"/>
              <a:gd name="connsiteY2" fmla="*/ 0 h 304091"/>
              <a:gd name="connsiteX3" fmla="*/ 68900 w 379708"/>
              <a:gd name="connsiteY3" fmla="*/ 2086 h 304091"/>
              <a:gd name="connsiteX4" fmla="*/ 379708 w 379708"/>
              <a:gd name="connsiteY4" fmla="*/ 304091 h 304091"/>
              <a:gd name="connsiteX0" fmla="*/ 379708 w 379708"/>
              <a:gd name="connsiteY0" fmla="*/ 302048 h 302048"/>
              <a:gd name="connsiteX1" fmla="*/ 316948 w 379708"/>
              <a:gd name="connsiteY1" fmla="*/ 301348 h 302048"/>
              <a:gd name="connsiteX2" fmla="*/ 0 w 379708"/>
              <a:gd name="connsiteY2" fmla="*/ 0 h 302048"/>
              <a:gd name="connsiteX3" fmla="*/ 68900 w 379708"/>
              <a:gd name="connsiteY3" fmla="*/ 43 h 302048"/>
              <a:gd name="connsiteX4" fmla="*/ 379708 w 379708"/>
              <a:gd name="connsiteY4" fmla="*/ 302048 h 302048"/>
              <a:gd name="connsiteX0" fmla="*/ 484491 w 484491"/>
              <a:gd name="connsiteY0" fmla="*/ 405276 h 405276"/>
              <a:gd name="connsiteX1" fmla="*/ 421731 w 484491"/>
              <a:gd name="connsiteY1" fmla="*/ 404576 h 405276"/>
              <a:gd name="connsiteX2" fmla="*/ 0 w 484491"/>
              <a:gd name="connsiteY2" fmla="*/ 0 h 405276"/>
              <a:gd name="connsiteX3" fmla="*/ 173683 w 484491"/>
              <a:gd name="connsiteY3" fmla="*/ 103271 h 405276"/>
              <a:gd name="connsiteX4" fmla="*/ 484491 w 484491"/>
              <a:gd name="connsiteY4" fmla="*/ 405276 h 405276"/>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84491 w 484491"/>
              <a:gd name="connsiteY0" fmla="*/ 458913 h 458913"/>
              <a:gd name="connsiteX1" fmla="*/ 421731 w 484491"/>
              <a:gd name="connsiteY1" fmla="*/ 458213 h 458913"/>
              <a:gd name="connsiteX2" fmla="*/ 0 w 484491"/>
              <a:gd name="connsiteY2" fmla="*/ 53637 h 458913"/>
              <a:gd name="connsiteX3" fmla="*/ 13751 w 484491"/>
              <a:gd name="connsiteY3" fmla="*/ 0 h 458913"/>
              <a:gd name="connsiteX4" fmla="*/ 484491 w 484491"/>
              <a:gd name="connsiteY4" fmla="*/ 458913 h 458913"/>
              <a:gd name="connsiteX0" fmla="*/ 470740 w 470740"/>
              <a:gd name="connsiteY0" fmla="*/ 458913 h 458913"/>
              <a:gd name="connsiteX1" fmla="*/ 407980 w 470740"/>
              <a:gd name="connsiteY1" fmla="*/ 458213 h 458913"/>
              <a:gd name="connsiteX2" fmla="*/ 2622 w 470740"/>
              <a:gd name="connsiteY2" fmla="*/ 69981 h 458913"/>
              <a:gd name="connsiteX3" fmla="*/ 0 w 470740"/>
              <a:gd name="connsiteY3" fmla="*/ 0 h 458913"/>
              <a:gd name="connsiteX4" fmla="*/ 470740 w 470740"/>
              <a:gd name="connsiteY4" fmla="*/ 458913 h 4589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0740" h="458913">
                <a:moveTo>
                  <a:pt x="470740" y="458913"/>
                </a:moveTo>
                <a:lnTo>
                  <a:pt x="407980" y="458213"/>
                </a:lnTo>
                <a:lnTo>
                  <a:pt x="2622" y="69981"/>
                </a:lnTo>
                <a:lnTo>
                  <a:pt x="0" y="0"/>
                </a:lnTo>
                <a:cubicBezTo>
                  <a:pt x="474166" y="459291"/>
                  <a:pt x="376643" y="362386"/>
                  <a:pt x="470740" y="458913"/>
                </a:cubicBezTo>
                <a:close/>
              </a:path>
            </a:pathLst>
          </a:custGeom>
          <a:solidFill>
            <a:schemeClr val="bg1">
              <a:lumMod val="85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85000"/>
                </a:schemeClr>
              </a:solidFill>
            </a:endParaRPr>
          </a:p>
        </p:txBody>
      </p:sp>
      <p:pic>
        <p:nvPicPr>
          <p:cNvPr id="11" name="Picture 10" descr="stem-branding blue.jpg"/>
          <p:cNvPicPr>
            <a:picLocks noChangeAspect="1"/>
          </p:cNvPicPr>
          <p:nvPr userDrawn="1"/>
        </p:nvPicPr>
        <p:blipFill rotWithShape="1">
          <a:blip r:embed="rId4" cstate="print">
            <a:extLst>
              <a:ext uri="{28A0092B-C50C-407E-A947-70E740481C1C}">
                <a14:useLocalDpi xmlns:a14="http://schemas.microsoft.com/office/drawing/2010/main" val="0"/>
              </a:ext>
            </a:extLst>
          </a:blip>
          <a:srcRect t="22313" b="22417"/>
          <a:stretch/>
        </p:blipFill>
        <p:spPr>
          <a:xfrm>
            <a:off x="6528765" y="35778"/>
            <a:ext cx="2523683" cy="657267"/>
          </a:xfrm>
          <a:prstGeom prst="rect">
            <a:avLst/>
          </a:prstGeom>
        </p:spPr>
      </p:pic>
      <p:sp>
        <p:nvSpPr>
          <p:cNvPr id="13" name="Parallelogram 1"/>
          <p:cNvSpPr/>
          <p:nvPr userDrawn="1"/>
        </p:nvSpPr>
        <p:spPr>
          <a:xfrm>
            <a:off x="304800" y="4954038"/>
            <a:ext cx="8902290" cy="207841"/>
          </a:xfrm>
          <a:custGeom>
            <a:avLst/>
            <a:gdLst>
              <a:gd name="connsiteX0" fmla="*/ 0 w 8593931"/>
              <a:gd name="connsiteY0" fmla="*/ 553998 h 553998"/>
              <a:gd name="connsiteX1" fmla="*/ 331379 w 8593931"/>
              <a:gd name="connsiteY1" fmla="*/ 0 h 553998"/>
              <a:gd name="connsiteX2" fmla="*/ 8593931 w 8593931"/>
              <a:gd name="connsiteY2" fmla="*/ 0 h 553998"/>
              <a:gd name="connsiteX3" fmla="*/ 8262552 w 8593931"/>
              <a:gd name="connsiteY3" fmla="*/ 553998 h 553998"/>
              <a:gd name="connsiteX4" fmla="*/ 0 w 8593931"/>
              <a:gd name="connsiteY4" fmla="*/ 553998 h 553998"/>
              <a:gd name="connsiteX0" fmla="*/ 511584 w 8262552"/>
              <a:gd name="connsiteY0" fmla="*/ 546854 h 553998"/>
              <a:gd name="connsiteX1" fmla="*/ 0 w 8262552"/>
              <a:gd name="connsiteY1" fmla="*/ 0 h 553998"/>
              <a:gd name="connsiteX2" fmla="*/ 8262552 w 8262552"/>
              <a:gd name="connsiteY2" fmla="*/ 0 h 553998"/>
              <a:gd name="connsiteX3" fmla="*/ 7931173 w 8262552"/>
              <a:gd name="connsiteY3" fmla="*/ 553998 h 553998"/>
              <a:gd name="connsiteX4" fmla="*/ 511584 w 8262552"/>
              <a:gd name="connsiteY4" fmla="*/ 546854 h 553998"/>
              <a:gd name="connsiteX0" fmla="*/ 511584 w 8262552"/>
              <a:gd name="connsiteY0" fmla="*/ 546854 h 575430"/>
              <a:gd name="connsiteX1" fmla="*/ 0 w 8262552"/>
              <a:gd name="connsiteY1" fmla="*/ 0 h 575430"/>
              <a:gd name="connsiteX2" fmla="*/ 8262552 w 8262552"/>
              <a:gd name="connsiteY2" fmla="*/ 0 h 575430"/>
              <a:gd name="connsiteX3" fmla="*/ 8252641 w 8262552"/>
              <a:gd name="connsiteY3" fmla="*/ 575430 h 575430"/>
              <a:gd name="connsiteX4" fmla="*/ 511584 w 8262552"/>
              <a:gd name="connsiteY4" fmla="*/ 546854 h 575430"/>
              <a:gd name="connsiteX0" fmla="*/ 518728 w 8262552"/>
              <a:gd name="connsiteY0" fmla="*/ 553998 h 575430"/>
              <a:gd name="connsiteX1" fmla="*/ 0 w 8262552"/>
              <a:gd name="connsiteY1" fmla="*/ 0 h 575430"/>
              <a:gd name="connsiteX2" fmla="*/ 8262552 w 8262552"/>
              <a:gd name="connsiteY2" fmla="*/ 0 h 575430"/>
              <a:gd name="connsiteX3" fmla="*/ 8252641 w 8262552"/>
              <a:gd name="connsiteY3" fmla="*/ 575430 h 575430"/>
              <a:gd name="connsiteX4" fmla="*/ 518728 w 8262552"/>
              <a:gd name="connsiteY4" fmla="*/ 553998 h 575430"/>
              <a:gd name="connsiteX0" fmla="*/ 518728 w 8281216"/>
              <a:gd name="connsiteY0" fmla="*/ 553998 h 575430"/>
              <a:gd name="connsiteX1" fmla="*/ 0 w 8281216"/>
              <a:gd name="connsiteY1" fmla="*/ 0 h 575430"/>
              <a:gd name="connsiteX2" fmla="*/ 8262552 w 8281216"/>
              <a:gd name="connsiteY2" fmla="*/ 0 h 575430"/>
              <a:gd name="connsiteX3" fmla="*/ 8281216 w 8281216"/>
              <a:gd name="connsiteY3" fmla="*/ 575430 h 575430"/>
              <a:gd name="connsiteX4" fmla="*/ 518728 w 8281216"/>
              <a:gd name="connsiteY4" fmla="*/ 553998 h 575430"/>
              <a:gd name="connsiteX0" fmla="*/ 584217 w 8346705"/>
              <a:gd name="connsiteY0" fmla="*/ 553998 h 575430"/>
              <a:gd name="connsiteX1" fmla="*/ 0 w 8346705"/>
              <a:gd name="connsiteY1" fmla="*/ 0 h 575430"/>
              <a:gd name="connsiteX2" fmla="*/ 8328041 w 8346705"/>
              <a:gd name="connsiteY2" fmla="*/ 0 h 575430"/>
              <a:gd name="connsiteX3" fmla="*/ 8346705 w 8346705"/>
              <a:gd name="connsiteY3" fmla="*/ 575430 h 575430"/>
              <a:gd name="connsiteX4" fmla="*/ 584217 w 8346705"/>
              <a:gd name="connsiteY4" fmla="*/ 553998 h 575430"/>
              <a:gd name="connsiteX0" fmla="*/ 584217 w 8360786"/>
              <a:gd name="connsiteY0" fmla="*/ 560127 h 581559"/>
              <a:gd name="connsiteX1" fmla="*/ 0 w 8360786"/>
              <a:gd name="connsiteY1" fmla="*/ 6129 h 581559"/>
              <a:gd name="connsiteX2" fmla="*/ 8360786 w 8360786"/>
              <a:gd name="connsiteY2" fmla="*/ 0 h 581559"/>
              <a:gd name="connsiteX3" fmla="*/ 8346705 w 8360786"/>
              <a:gd name="connsiteY3" fmla="*/ 581559 h 581559"/>
              <a:gd name="connsiteX4" fmla="*/ 584217 w 8360786"/>
              <a:gd name="connsiteY4" fmla="*/ 560127 h 581559"/>
              <a:gd name="connsiteX0" fmla="*/ 584217 w 8368765"/>
              <a:gd name="connsiteY0" fmla="*/ 560127 h 589817"/>
              <a:gd name="connsiteX1" fmla="*/ 0 w 8368765"/>
              <a:gd name="connsiteY1" fmla="*/ 6129 h 589817"/>
              <a:gd name="connsiteX2" fmla="*/ 8360786 w 8368765"/>
              <a:gd name="connsiteY2" fmla="*/ 0 h 589817"/>
              <a:gd name="connsiteX3" fmla="*/ 8368765 w 8368765"/>
              <a:gd name="connsiteY3" fmla="*/ 589817 h 589817"/>
              <a:gd name="connsiteX4" fmla="*/ 584217 w 8368765"/>
              <a:gd name="connsiteY4" fmla="*/ 560127 h 589817"/>
              <a:gd name="connsiteX0" fmla="*/ 584217 w 9993192"/>
              <a:gd name="connsiteY0" fmla="*/ 564256 h 593946"/>
              <a:gd name="connsiteX1" fmla="*/ 0 w 9993192"/>
              <a:gd name="connsiteY1" fmla="*/ 10258 h 593946"/>
              <a:gd name="connsiteX2" fmla="*/ 9993192 w 9993192"/>
              <a:gd name="connsiteY2" fmla="*/ 0 h 593946"/>
              <a:gd name="connsiteX3" fmla="*/ 8368765 w 9993192"/>
              <a:gd name="connsiteY3" fmla="*/ 593946 h 593946"/>
              <a:gd name="connsiteX4" fmla="*/ 584217 w 9993192"/>
              <a:gd name="connsiteY4" fmla="*/ 564256 h 593946"/>
              <a:gd name="connsiteX0" fmla="*/ 584217 w 9995656"/>
              <a:gd name="connsiteY0" fmla="*/ 564256 h 564256"/>
              <a:gd name="connsiteX1" fmla="*/ 0 w 9995656"/>
              <a:gd name="connsiteY1" fmla="*/ 10258 h 564256"/>
              <a:gd name="connsiteX2" fmla="*/ 9993192 w 9995656"/>
              <a:gd name="connsiteY2" fmla="*/ 0 h 564256"/>
              <a:gd name="connsiteX3" fmla="*/ 9995656 w 9995656"/>
              <a:gd name="connsiteY3" fmla="*/ 222324 h 564256"/>
              <a:gd name="connsiteX4" fmla="*/ 584217 w 9995656"/>
              <a:gd name="connsiteY4" fmla="*/ 564256 h 564256"/>
              <a:gd name="connsiteX0" fmla="*/ 225749 w 9995656"/>
              <a:gd name="connsiteY0" fmla="*/ 229796 h 229796"/>
              <a:gd name="connsiteX1" fmla="*/ 0 w 9995656"/>
              <a:gd name="connsiteY1" fmla="*/ 10258 h 229796"/>
              <a:gd name="connsiteX2" fmla="*/ 9993192 w 9995656"/>
              <a:gd name="connsiteY2" fmla="*/ 0 h 229796"/>
              <a:gd name="connsiteX3" fmla="*/ 9995656 w 9995656"/>
              <a:gd name="connsiteY3" fmla="*/ 222324 h 229796"/>
              <a:gd name="connsiteX4" fmla="*/ 225749 w 9995656"/>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0 w 10001171"/>
              <a:gd name="connsiteY1" fmla="*/ 1999 h 229796"/>
              <a:gd name="connsiteX2" fmla="*/ 9998707 w 10001171"/>
              <a:gd name="connsiteY2" fmla="*/ 0 h 229796"/>
              <a:gd name="connsiteX3" fmla="*/ 10001171 w 10001171"/>
              <a:gd name="connsiteY3" fmla="*/ 222324 h 229796"/>
              <a:gd name="connsiteX4" fmla="*/ 231264 w 10001171"/>
              <a:gd name="connsiteY4" fmla="*/ 229796 h 229796"/>
              <a:gd name="connsiteX0" fmla="*/ 231264 w 10001171"/>
              <a:gd name="connsiteY0" fmla="*/ 229796 h 229796"/>
              <a:gd name="connsiteX1" fmla="*/ 98650 w 10001171"/>
              <a:gd name="connsiteY1" fmla="*/ 101083 h 229796"/>
              <a:gd name="connsiteX2" fmla="*/ 0 w 10001171"/>
              <a:gd name="connsiteY2" fmla="*/ 1999 h 229796"/>
              <a:gd name="connsiteX3" fmla="*/ 9998707 w 10001171"/>
              <a:gd name="connsiteY3" fmla="*/ 0 h 229796"/>
              <a:gd name="connsiteX4" fmla="*/ 10001171 w 10001171"/>
              <a:gd name="connsiteY4" fmla="*/ 222324 h 229796"/>
              <a:gd name="connsiteX5" fmla="*/ 231264 w 10001171"/>
              <a:gd name="connsiteY5" fmla="*/ 229796 h 229796"/>
              <a:gd name="connsiteX0" fmla="*/ 10001171 w 10001171"/>
              <a:gd name="connsiteY0" fmla="*/ 222324 h 222324"/>
              <a:gd name="connsiteX1" fmla="*/ 98650 w 10001171"/>
              <a:gd name="connsiteY1" fmla="*/ 101083 h 222324"/>
              <a:gd name="connsiteX2" fmla="*/ 0 w 10001171"/>
              <a:gd name="connsiteY2" fmla="*/ 1999 h 222324"/>
              <a:gd name="connsiteX3" fmla="*/ 9998707 w 10001171"/>
              <a:gd name="connsiteY3" fmla="*/ 0 h 222324"/>
              <a:gd name="connsiteX4" fmla="*/ 10001171 w 10001171"/>
              <a:gd name="connsiteY4" fmla="*/ 222324 h 222324"/>
              <a:gd name="connsiteX0" fmla="*/ 10001171 w 10001171"/>
              <a:gd name="connsiteY0" fmla="*/ 222324 h 222324"/>
              <a:gd name="connsiteX1" fmla="*/ 98650 w 10001171"/>
              <a:gd name="connsiteY1" fmla="*/ 101083 h 222324"/>
              <a:gd name="connsiteX2" fmla="*/ 0 w 10001171"/>
              <a:gd name="connsiteY2" fmla="*/ 1999 h 222324"/>
              <a:gd name="connsiteX3" fmla="*/ 9832256 w 10001171"/>
              <a:gd name="connsiteY3" fmla="*/ 0 h 222324"/>
              <a:gd name="connsiteX4" fmla="*/ 10001171 w 10001171"/>
              <a:gd name="connsiteY4" fmla="*/ 222324 h 222324"/>
              <a:gd name="connsiteX0" fmla="*/ 9791059 w 9832267"/>
              <a:gd name="connsiteY0" fmla="*/ 175334 h 175334"/>
              <a:gd name="connsiteX1" fmla="*/ 98650 w 9832267"/>
              <a:gd name="connsiteY1" fmla="*/ 101083 h 175334"/>
              <a:gd name="connsiteX2" fmla="*/ 0 w 9832267"/>
              <a:gd name="connsiteY2" fmla="*/ 1999 h 175334"/>
              <a:gd name="connsiteX3" fmla="*/ 9832256 w 9832267"/>
              <a:gd name="connsiteY3" fmla="*/ 0 h 175334"/>
              <a:gd name="connsiteX4" fmla="*/ 9791059 w 9832267"/>
              <a:gd name="connsiteY4" fmla="*/ 175334 h 175334"/>
              <a:gd name="connsiteX0" fmla="*/ 9826533 w 9832319"/>
              <a:gd name="connsiteY0" fmla="*/ 93612 h 101083"/>
              <a:gd name="connsiteX1" fmla="*/ 98650 w 9832319"/>
              <a:gd name="connsiteY1" fmla="*/ 101083 h 101083"/>
              <a:gd name="connsiteX2" fmla="*/ 0 w 9832319"/>
              <a:gd name="connsiteY2" fmla="*/ 1999 h 101083"/>
              <a:gd name="connsiteX3" fmla="*/ 9832256 w 9832319"/>
              <a:gd name="connsiteY3" fmla="*/ 0 h 101083"/>
              <a:gd name="connsiteX4" fmla="*/ 9826533 w 9832319"/>
              <a:gd name="connsiteY4" fmla="*/ 93612 h 101083"/>
              <a:gd name="connsiteX0" fmla="*/ 9829262 w 9832353"/>
              <a:gd name="connsiteY0" fmla="*/ 99740 h 101083"/>
              <a:gd name="connsiteX1" fmla="*/ 98650 w 9832353"/>
              <a:gd name="connsiteY1" fmla="*/ 101083 h 101083"/>
              <a:gd name="connsiteX2" fmla="*/ 0 w 9832353"/>
              <a:gd name="connsiteY2" fmla="*/ 1999 h 101083"/>
              <a:gd name="connsiteX3" fmla="*/ 9832256 w 9832353"/>
              <a:gd name="connsiteY3" fmla="*/ 0 h 101083"/>
              <a:gd name="connsiteX4" fmla="*/ 9829262 w 9832353"/>
              <a:gd name="connsiteY4" fmla="*/ 99740 h 101083"/>
              <a:gd name="connsiteX0" fmla="*/ 9829262 w 11053452"/>
              <a:gd name="connsiteY0" fmla="*/ 111200 h 112543"/>
              <a:gd name="connsiteX1" fmla="*/ 98650 w 11053452"/>
              <a:gd name="connsiteY1" fmla="*/ 112543 h 112543"/>
              <a:gd name="connsiteX2" fmla="*/ 0 w 11053452"/>
              <a:gd name="connsiteY2" fmla="*/ 13459 h 112543"/>
              <a:gd name="connsiteX3" fmla="*/ 9832256 w 11053452"/>
              <a:gd name="connsiteY3" fmla="*/ 11460 h 112543"/>
              <a:gd name="connsiteX4" fmla="*/ 9829262 w 11053452"/>
              <a:gd name="connsiteY4" fmla="*/ 111200 h 112543"/>
              <a:gd name="connsiteX0" fmla="*/ 9829262 w 11053452"/>
              <a:gd name="connsiteY0" fmla="*/ 105540 h 106883"/>
              <a:gd name="connsiteX1" fmla="*/ 98650 w 11053452"/>
              <a:gd name="connsiteY1" fmla="*/ 106883 h 106883"/>
              <a:gd name="connsiteX2" fmla="*/ 0 w 11053452"/>
              <a:gd name="connsiteY2" fmla="*/ 7799 h 106883"/>
              <a:gd name="connsiteX3" fmla="*/ 9832256 w 11053452"/>
              <a:gd name="connsiteY3" fmla="*/ 5800 h 106883"/>
              <a:gd name="connsiteX4" fmla="*/ 9829262 w 11053452"/>
              <a:gd name="connsiteY4" fmla="*/ 105540 h 106883"/>
              <a:gd name="connsiteX0" fmla="*/ 9829262 w 10551265"/>
              <a:gd name="connsiteY0" fmla="*/ 105540 h 106883"/>
              <a:gd name="connsiteX1" fmla="*/ 98650 w 10551265"/>
              <a:gd name="connsiteY1" fmla="*/ 106883 h 106883"/>
              <a:gd name="connsiteX2" fmla="*/ 0 w 10551265"/>
              <a:gd name="connsiteY2" fmla="*/ 7799 h 106883"/>
              <a:gd name="connsiteX3" fmla="*/ 9832256 w 10551265"/>
              <a:gd name="connsiteY3" fmla="*/ 5800 h 106883"/>
              <a:gd name="connsiteX4" fmla="*/ 9829262 w 10551265"/>
              <a:gd name="connsiteY4" fmla="*/ 105540 h 106883"/>
              <a:gd name="connsiteX0" fmla="*/ 9829262 w 9832472"/>
              <a:gd name="connsiteY0" fmla="*/ 105540 h 106883"/>
              <a:gd name="connsiteX1" fmla="*/ 98650 w 9832472"/>
              <a:gd name="connsiteY1" fmla="*/ 106883 h 106883"/>
              <a:gd name="connsiteX2" fmla="*/ 0 w 9832472"/>
              <a:gd name="connsiteY2" fmla="*/ 7799 h 106883"/>
              <a:gd name="connsiteX3" fmla="*/ 9832256 w 9832472"/>
              <a:gd name="connsiteY3" fmla="*/ 5800 h 106883"/>
              <a:gd name="connsiteX4" fmla="*/ 9829262 w 9832472"/>
              <a:gd name="connsiteY4" fmla="*/ 105540 h 106883"/>
              <a:gd name="connsiteX0" fmla="*/ 9834719 w 9837930"/>
              <a:gd name="connsiteY0" fmla="*/ 105540 h 106883"/>
              <a:gd name="connsiteX1" fmla="*/ 104107 w 9837930"/>
              <a:gd name="connsiteY1" fmla="*/ 106883 h 106883"/>
              <a:gd name="connsiteX2" fmla="*/ 0 w 9837930"/>
              <a:gd name="connsiteY2" fmla="*/ 7799 h 106883"/>
              <a:gd name="connsiteX3" fmla="*/ 9837713 w 9837930"/>
              <a:gd name="connsiteY3" fmla="*/ 5800 h 106883"/>
              <a:gd name="connsiteX4" fmla="*/ 9834719 w 9837930"/>
              <a:gd name="connsiteY4" fmla="*/ 105540 h 106883"/>
              <a:gd name="connsiteX0" fmla="*/ 9834719 w 9837930"/>
              <a:gd name="connsiteY0" fmla="*/ 99740 h 101083"/>
              <a:gd name="connsiteX1" fmla="*/ 104107 w 9837930"/>
              <a:gd name="connsiteY1" fmla="*/ 101083 h 101083"/>
              <a:gd name="connsiteX2" fmla="*/ 0 w 9837930"/>
              <a:gd name="connsiteY2" fmla="*/ 1999 h 101083"/>
              <a:gd name="connsiteX3" fmla="*/ 9837713 w 9837930"/>
              <a:gd name="connsiteY3" fmla="*/ 0 h 101083"/>
              <a:gd name="connsiteX4" fmla="*/ 9834719 w 9837930"/>
              <a:gd name="connsiteY4" fmla="*/ 99740 h 101083"/>
              <a:gd name="connsiteX0" fmla="*/ 9834719 w 10080371"/>
              <a:gd name="connsiteY0" fmla="*/ 107998 h 109341"/>
              <a:gd name="connsiteX1" fmla="*/ 104107 w 10080371"/>
              <a:gd name="connsiteY1" fmla="*/ 109341 h 109341"/>
              <a:gd name="connsiteX2" fmla="*/ 0 w 10080371"/>
              <a:gd name="connsiteY2" fmla="*/ 10257 h 109341"/>
              <a:gd name="connsiteX3" fmla="*/ 10080369 w 10080371"/>
              <a:gd name="connsiteY3" fmla="*/ 0 h 109341"/>
              <a:gd name="connsiteX4" fmla="*/ 9834719 w 10080371"/>
              <a:gd name="connsiteY4" fmla="*/ 107998 h 109341"/>
              <a:gd name="connsiteX0" fmla="*/ 9834719 w 10096915"/>
              <a:gd name="connsiteY0" fmla="*/ 97741 h 99084"/>
              <a:gd name="connsiteX1" fmla="*/ 104107 w 10096915"/>
              <a:gd name="connsiteY1" fmla="*/ 99084 h 99084"/>
              <a:gd name="connsiteX2" fmla="*/ 0 w 10096915"/>
              <a:gd name="connsiteY2" fmla="*/ 0 h 99084"/>
              <a:gd name="connsiteX3" fmla="*/ 10096913 w 10096915"/>
              <a:gd name="connsiteY3" fmla="*/ 22776 h 99084"/>
              <a:gd name="connsiteX4" fmla="*/ 9834719 w 10096915"/>
              <a:gd name="connsiteY4" fmla="*/ 97741 h 99084"/>
              <a:gd name="connsiteX0" fmla="*/ 9834719 w 10118975"/>
              <a:gd name="connsiteY0" fmla="*/ 97741 h 99084"/>
              <a:gd name="connsiteX1" fmla="*/ 104107 w 10118975"/>
              <a:gd name="connsiteY1" fmla="*/ 99084 h 99084"/>
              <a:gd name="connsiteX2" fmla="*/ 0 w 10118975"/>
              <a:gd name="connsiteY2" fmla="*/ 0 h 99084"/>
              <a:gd name="connsiteX3" fmla="*/ 10118973 w 10118975"/>
              <a:gd name="connsiteY3" fmla="*/ 6260 h 99084"/>
              <a:gd name="connsiteX4" fmla="*/ 9834719 w 10118975"/>
              <a:gd name="connsiteY4" fmla="*/ 97741 h 99084"/>
              <a:gd name="connsiteX0" fmla="*/ 10110464 w 10119054"/>
              <a:gd name="connsiteY0" fmla="*/ 184453 h 184453"/>
              <a:gd name="connsiteX1" fmla="*/ 104107 w 10119054"/>
              <a:gd name="connsiteY1" fmla="*/ 99084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84453 h 184453"/>
              <a:gd name="connsiteX1" fmla="*/ 181315 w 10119054"/>
              <a:gd name="connsiteY1" fmla="*/ 181666 h 184453"/>
              <a:gd name="connsiteX2" fmla="*/ 0 w 10119054"/>
              <a:gd name="connsiteY2" fmla="*/ 0 h 184453"/>
              <a:gd name="connsiteX3" fmla="*/ 10118973 w 10119054"/>
              <a:gd name="connsiteY3" fmla="*/ 6260 h 184453"/>
              <a:gd name="connsiteX4" fmla="*/ 10110464 w 10119054"/>
              <a:gd name="connsiteY4" fmla="*/ 184453 h 184453"/>
              <a:gd name="connsiteX0" fmla="*/ 10110464 w 10119054"/>
              <a:gd name="connsiteY0" fmla="*/ 178324 h 178324"/>
              <a:gd name="connsiteX1" fmla="*/ 181315 w 10119054"/>
              <a:gd name="connsiteY1" fmla="*/ 175537 h 178324"/>
              <a:gd name="connsiteX2" fmla="*/ 0 w 10119054"/>
              <a:gd name="connsiteY2" fmla="*/ 0 h 178324"/>
              <a:gd name="connsiteX3" fmla="*/ 10118973 w 10119054"/>
              <a:gd name="connsiteY3" fmla="*/ 131 h 178324"/>
              <a:gd name="connsiteX4" fmla="*/ 10110464 w 10119054"/>
              <a:gd name="connsiteY4" fmla="*/ 178324 h 1783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19054" h="178324">
                <a:moveTo>
                  <a:pt x="10110464" y="178324"/>
                </a:moveTo>
                <a:lnTo>
                  <a:pt x="181315" y="175537"/>
                </a:lnTo>
                <a:lnTo>
                  <a:pt x="0" y="0"/>
                </a:lnTo>
                <a:lnTo>
                  <a:pt x="10118973" y="131"/>
                </a:lnTo>
                <a:cubicBezTo>
                  <a:pt x="10119951" y="55239"/>
                  <a:pt x="10111873" y="81797"/>
                  <a:pt x="10110464" y="178324"/>
                </a:cubicBezTo>
                <a:close/>
              </a:path>
            </a:pathLst>
          </a:custGeom>
          <a:solidFill>
            <a:srgbClr val="0C193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userDrawn="1"/>
        </p:nvSpPr>
        <p:spPr>
          <a:xfrm>
            <a:off x="455870" y="4922777"/>
            <a:ext cx="8688129" cy="246221"/>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solidFill>
                  <a:srgbClr val="D9D9D9"/>
                </a:solidFill>
                <a:latin typeface="Arial Narrow"/>
                <a:cs typeface="Arial Narrow"/>
              </a:rPr>
              <a:t>STEM101.ORG</a:t>
            </a:r>
            <a:r>
              <a:rPr lang="en-US" sz="1000" i="0" baseline="0" dirty="0">
                <a:solidFill>
                  <a:srgbClr val="D9D9D9"/>
                </a:solidFill>
                <a:latin typeface="Arial Narrow"/>
                <a:cs typeface="Arial Narrow"/>
              </a:rPr>
              <a:t>                                                                                                                                                                                                                 </a:t>
            </a:r>
            <a:r>
              <a:rPr lang="en-US" sz="1000" i="0" dirty="0">
                <a:solidFill>
                  <a:srgbClr val="D9D9D9"/>
                </a:solidFill>
                <a:latin typeface="Arial Narrow"/>
                <a:cs typeface="Arial Narrow"/>
              </a:rPr>
              <a:t>A Non-Profit</a:t>
            </a:r>
            <a:r>
              <a:rPr lang="en-US" sz="1000" i="0" baseline="0" dirty="0">
                <a:solidFill>
                  <a:srgbClr val="D9D9D9"/>
                </a:solidFill>
                <a:latin typeface="Arial Narrow"/>
                <a:cs typeface="Arial Narrow"/>
              </a:rPr>
              <a:t> K-16 Education Program</a:t>
            </a:r>
            <a:endParaRPr lang="en-US" sz="1000" dirty="0">
              <a:solidFill>
                <a:srgbClr val="D9D9D9"/>
              </a:solidFill>
              <a:latin typeface="Arial Narrow"/>
              <a:cs typeface="Arial Narrow"/>
            </a:endParaRPr>
          </a:p>
        </p:txBody>
      </p:sp>
    </p:spTree>
  </p:cSld>
  <p:clrMap bg1="lt1" tx1="dk1" bg2="lt2" tx2="dk2" accent1="accent1" accent2="accent2" accent3="accent3" accent4="accent4" accent5="accent5" accent6="accent6" hlink="hlink" folHlink="folHlink"/>
  <p:sldLayoutIdLst>
    <p:sldLayoutId id="2147483649" r:id="rId1"/>
    <p:sldLayoutId id="2147483655" r:id="rId2"/>
  </p:sldLayoutIdLst>
  <p:txStyles>
    <p:titleStyle>
      <a:lvl1pPr algn="l" rtl="0" eaLnBrk="1" latinLnBrk="0" hangingPunct="1">
        <a:spcBef>
          <a:spcPct val="0"/>
        </a:spcBef>
        <a:buNone/>
        <a:defRPr sz="4200" kern="1200">
          <a:solidFill>
            <a:schemeClr val="tx2"/>
          </a:solidFill>
          <a:latin typeface="+mj-lt"/>
          <a:ea typeface="+mj-ea"/>
          <a:cs typeface="+mj-cs"/>
        </a:defRPr>
      </a:lvl1pPr>
      <a:extLst/>
    </p:titleStyle>
    <p:body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extLst mod="1">
    <p:ext uri="{27BBF7A9-308A-43DC-89C8-2F10F3537804}">
      <p15:sldGuideLst xmlns:p15="http://schemas.microsoft.com/office/powerpoint/2012/main">
        <p15:guide id="1" orient="horz" pos="3108">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5468" y="1991142"/>
            <a:ext cx="6477000" cy="1356604"/>
          </a:xfrm>
        </p:spPr>
        <p:txBody>
          <a:bodyPr/>
          <a:lstStyle/>
          <a:p>
            <a:pPr algn="ctr"/>
            <a:r>
              <a:rPr lang="en-US" dirty="0"/>
              <a:t>What is engineering?</a:t>
            </a:r>
          </a:p>
        </p:txBody>
      </p:sp>
    </p:spTree>
    <p:extLst>
      <p:ext uri="{BB962C8B-B14F-4D97-AF65-F5344CB8AC3E}">
        <p14:creationId xmlns:p14="http://schemas.microsoft.com/office/powerpoint/2010/main" val="3662697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Research Engineers</a:t>
            </a:r>
          </a:p>
        </p:txBody>
      </p:sp>
      <p:sp>
        <p:nvSpPr>
          <p:cNvPr id="3" name="Rectangle 3"/>
          <p:cNvSpPr txBox="1">
            <a:spLocks noChangeArrowheads="1"/>
          </p:cNvSpPr>
          <p:nvPr/>
        </p:nvSpPr>
        <p:spPr bwMode="auto">
          <a:xfrm>
            <a:off x="676467" y="1441245"/>
            <a:ext cx="7772400" cy="288815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lnSpc>
                <a:spcPct val="90000"/>
              </a:lnSpc>
            </a:pPr>
            <a:r>
              <a:rPr lang="en-US" altLang="en-US"/>
              <a:t>Interested in the application of sciences for a breakthrough</a:t>
            </a:r>
          </a:p>
          <a:p>
            <a:pPr>
              <a:lnSpc>
                <a:spcPct val="90000"/>
              </a:lnSpc>
            </a:pPr>
            <a:r>
              <a:rPr lang="en-US" altLang="en-US"/>
              <a:t>Conduct experiments and interpret the data</a:t>
            </a:r>
          </a:p>
          <a:p>
            <a:pPr>
              <a:lnSpc>
                <a:spcPct val="90000"/>
              </a:lnSpc>
            </a:pPr>
            <a:r>
              <a:rPr lang="en-US" altLang="en-US"/>
              <a:t>Computational techniques used to answer complex problems without experiments</a:t>
            </a:r>
          </a:p>
          <a:p>
            <a:pPr>
              <a:lnSpc>
                <a:spcPct val="90000"/>
              </a:lnSpc>
            </a:pPr>
            <a:r>
              <a:rPr lang="en-US" altLang="en-US"/>
              <a:t>Work for some research center</a:t>
            </a:r>
          </a:p>
          <a:p>
            <a:pPr>
              <a:lnSpc>
                <a:spcPct val="90000"/>
              </a:lnSpc>
            </a:pPr>
            <a:endParaRPr lang="en-US" altLang="en-US" dirty="0"/>
          </a:p>
        </p:txBody>
      </p:sp>
    </p:spTree>
    <p:extLst>
      <p:ext uri="{BB962C8B-B14F-4D97-AF65-F5344CB8AC3E}">
        <p14:creationId xmlns:p14="http://schemas.microsoft.com/office/powerpoint/2010/main" val="3574423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Development Engineers</a:t>
            </a:r>
          </a:p>
        </p:txBody>
      </p:sp>
      <p:sp>
        <p:nvSpPr>
          <p:cNvPr id="3" name="Rectangle 3"/>
          <p:cNvSpPr txBox="1">
            <a:spLocks noChangeArrowheads="1"/>
          </p:cNvSpPr>
          <p:nvPr/>
        </p:nvSpPr>
        <p:spPr bwMode="auto">
          <a:xfrm>
            <a:off x="517849" y="1441245"/>
            <a:ext cx="7058608" cy="29686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sz="2800" dirty="0"/>
              <a:t>Apply knowledge of Research Engineers to a specific application</a:t>
            </a:r>
          </a:p>
          <a:p>
            <a:r>
              <a:rPr lang="en-US" altLang="en-US" sz="2800" dirty="0"/>
              <a:t>Shows that something will work under actual conditions</a:t>
            </a:r>
          </a:p>
          <a:p>
            <a:r>
              <a:rPr lang="en-US" altLang="en-US" sz="2800" dirty="0"/>
              <a:t>Identify areas of research that need modifications before full-scale production could begin</a:t>
            </a:r>
          </a:p>
        </p:txBody>
      </p:sp>
    </p:spTree>
    <p:extLst>
      <p:ext uri="{BB962C8B-B14F-4D97-AF65-F5344CB8AC3E}">
        <p14:creationId xmlns:p14="http://schemas.microsoft.com/office/powerpoint/2010/main" val="1364414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Testing Engineers</a:t>
            </a:r>
          </a:p>
        </p:txBody>
      </p:sp>
      <p:sp>
        <p:nvSpPr>
          <p:cNvPr id="3" name="Rectangle 3"/>
          <p:cNvSpPr txBox="1">
            <a:spLocks noChangeArrowheads="1"/>
          </p:cNvSpPr>
          <p:nvPr/>
        </p:nvSpPr>
        <p:spPr bwMode="auto">
          <a:xfrm>
            <a:off x="368558" y="1441246"/>
            <a:ext cx="8234265" cy="311209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lnSpc>
                <a:spcPct val="90000"/>
              </a:lnSpc>
            </a:pPr>
            <a:r>
              <a:rPr lang="en-US" altLang="en-US" sz="2400" dirty="0"/>
              <a:t>Responsible for designing and implementing tests to verify integrity, reliability and quality of products</a:t>
            </a:r>
          </a:p>
          <a:p>
            <a:pPr>
              <a:lnSpc>
                <a:spcPct val="90000"/>
              </a:lnSpc>
            </a:pPr>
            <a:r>
              <a:rPr lang="en-US" altLang="en-US" sz="2400" dirty="0"/>
              <a:t>Devises ways to simulate conditions a product will be used in</a:t>
            </a:r>
          </a:p>
          <a:p>
            <a:pPr>
              <a:lnSpc>
                <a:spcPct val="90000"/>
              </a:lnSpc>
            </a:pPr>
            <a:r>
              <a:rPr lang="en-US" altLang="en-US" sz="2400" dirty="0"/>
              <a:t>Challenges are simulating life spans and acquiring accurate and reliable data</a:t>
            </a:r>
          </a:p>
          <a:p>
            <a:pPr>
              <a:lnSpc>
                <a:spcPct val="90000"/>
              </a:lnSpc>
            </a:pPr>
            <a:r>
              <a:rPr lang="en-US" altLang="en-US" sz="2400" dirty="0"/>
              <a:t>Have wide range of technical and problem-solving skills, work well in teams and with management personnel</a:t>
            </a:r>
          </a:p>
        </p:txBody>
      </p:sp>
    </p:spTree>
    <p:extLst>
      <p:ext uri="{BB962C8B-B14F-4D97-AF65-F5344CB8AC3E}">
        <p14:creationId xmlns:p14="http://schemas.microsoft.com/office/powerpoint/2010/main" val="2736362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Design Engineers</a:t>
            </a:r>
          </a:p>
        </p:txBody>
      </p:sp>
      <p:sp>
        <p:nvSpPr>
          <p:cNvPr id="3" name="Rectangle 4"/>
          <p:cNvSpPr txBox="1">
            <a:spLocks noChangeArrowheads="1"/>
          </p:cNvSpPr>
          <p:nvPr/>
        </p:nvSpPr>
        <p:spPr bwMode="auto">
          <a:xfrm>
            <a:off x="149287" y="1441245"/>
            <a:ext cx="8826760" cy="266422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lnSpc>
                <a:spcPct val="90000"/>
              </a:lnSpc>
            </a:pPr>
            <a:r>
              <a:rPr lang="en-US" altLang="en-US" sz="2400" dirty="0"/>
              <a:t>Provides detailed specifications of the products society uses</a:t>
            </a:r>
          </a:p>
          <a:p>
            <a:pPr>
              <a:lnSpc>
                <a:spcPct val="90000"/>
              </a:lnSpc>
            </a:pPr>
            <a:r>
              <a:rPr lang="en-US" altLang="en-US" sz="2400" dirty="0"/>
              <a:t>May only be charge of a single part in an assembly</a:t>
            </a:r>
          </a:p>
          <a:p>
            <a:pPr>
              <a:lnSpc>
                <a:spcPct val="90000"/>
              </a:lnSpc>
            </a:pPr>
            <a:r>
              <a:rPr lang="en-US" altLang="en-US" sz="2400" dirty="0"/>
              <a:t>Verifies product’s integrity</a:t>
            </a:r>
          </a:p>
          <a:p>
            <a:pPr>
              <a:lnSpc>
                <a:spcPct val="90000"/>
              </a:lnSpc>
            </a:pPr>
            <a:r>
              <a:rPr lang="en-US" altLang="en-US" sz="2400" dirty="0"/>
              <a:t>Communication with manufacturing engineers is critical</a:t>
            </a:r>
          </a:p>
          <a:p>
            <a:pPr>
              <a:lnSpc>
                <a:spcPct val="90000"/>
              </a:lnSpc>
            </a:pPr>
            <a:r>
              <a:rPr lang="en-US" altLang="en-US" sz="2400" dirty="0"/>
              <a:t>Also work with existing products</a:t>
            </a:r>
          </a:p>
          <a:p>
            <a:pPr lvl="1">
              <a:lnSpc>
                <a:spcPct val="90000"/>
              </a:lnSpc>
            </a:pPr>
            <a:r>
              <a:rPr lang="en-US" altLang="en-US" sz="2000" dirty="0"/>
              <a:t>Redesign to reduce costs and time to produce</a:t>
            </a:r>
          </a:p>
        </p:txBody>
      </p:sp>
    </p:spTree>
    <p:extLst>
      <p:ext uri="{BB962C8B-B14F-4D97-AF65-F5344CB8AC3E}">
        <p14:creationId xmlns:p14="http://schemas.microsoft.com/office/powerpoint/2010/main" val="330057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Analysis Engineers</a:t>
            </a:r>
          </a:p>
        </p:txBody>
      </p:sp>
      <p:sp>
        <p:nvSpPr>
          <p:cNvPr id="3" name="Rectangle 4"/>
          <p:cNvSpPr txBox="1">
            <a:spLocks noChangeArrowheads="1"/>
          </p:cNvSpPr>
          <p:nvPr/>
        </p:nvSpPr>
        <p:spPr bwMode="auto">
          <a:xfrm>
            <a:off x="331236" y="1441245"/>
            <a:ext cx="8420878" cy="300012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a:t>Performed in conjunction with design, development and research</a:t>
            </a:r>
          </a:p>
          <a:p>
            <a:r>
              <a:rPr lang="en-US" altLang="en-US"/>
              <a:t>Typically specialists in a technology area important to products or services</a:t>
            </a:r>
          </a:p>
          <a:p>
            <a:r>
              <a:rPr lang="en-US" altLang="en-US"/>
              <a:t>To produce required info, validation must occur with computer and mathematical models</a:t>
            </a:r>
            <a:endParaRPr lang="en-US" altLang="en-US" dirty="0"/>
          </a:p>
        </p:txBody>
      </p:sp>
    </p:spTree>
    <p:extLst>
      <p:ext uri="{BB962C8B-B14F-4D97-AF65-F5344CB8AC3E}">
        <p14:creationId xmlns:p14="http://schemas.microsoft.com/office/powerpoint/2010/main" val="4018705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Systems Engineers</a:t>
            </a:r>
          </a:p>
        </p:txBody>
      </p:sp>
      <p:sp>
        <p:nvSpPr>
          <p:cNvPr id="3" name="Rectangle 3"/>
          <p:cNvSpPr txBox="1">
            <a:spLocks noChangeArrowheads="1"/>
          </p:cNvSpPr>
          <p:nvPr/>
        </p:nvSpPr>
        <p:spPr bwMode="auto">
          <a:xfrm>
            <a:off x="443203" y="1441245"/>
            <a:ext cx="7506479" cy="277619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dirty="0"/>
              <a:t>Work with the overall design, development, manufacture, and operation of a complete system or product</a:t>
            </a:r>
          </a:p>
          <a:p>
            <a:r>
              <a:rPr lang="en-US" altLang="en-US" dirty="0"/>
              <a:t>Ensure components work as a complete unit together</a:t>
            </a:r>
          </a:p>
          <a:p>
            <a:r>
              <a:rPr lang="en-US" altLang="en-US" dirty="0"/>
              <a:t>Responsible for meeting overall design requirements</a:t>
            </a:r>
          </a:p>
        </p:txBody>
      </p:sp>
    </p:spTree>
    <p:extLst>
      <p:ext uri="{BB962C8B-B14F-4D97-AF65-F5344CB8AC3E}">
        <p14:creationId xmlns:p14="http://schemas.microsoft.com/office/powerpoint/2010/main" val="421551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646331"/>
          </a:xfrm>
          <a:prstGeom prst="rect">
            <a:avLst/>
          </a:prstGeom>
          <a:noFill/>
        </p:spPr>
        <p:txBody>
          <a:bodyPr wrap="square" rtlCol="0">
            <a:spAutoFit/>
          </a:bodyPr>
          <a:lstStyle/>
          <a:p>
            <a:r>
              <a:rPr lang="en-US" sz="3600" dirty="0"/>
              <a:t>Manufacturing/Construction Engineers</a:t>
            </a:r>
          </a:p>
        </p:txBody>
      </p:sp>
      <p:sp>
        <p:nvSpPr>
          <p:cNvPr id="3" name="Rectangle 3"/>
          <p:cNvSpPr txBox="1">
            <a:spLocks noChangeArrowheads="1"/>
          </p:cNvSpPr>
          <p:nvPr/>
        </p:nvSpPr>
        <p:spPr bwMode="auto">
          <a:xfrm>
            <a:off x="331236" y="1318135"/>
            <a:ext cx="7772400" cy="3459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sz="2400" dirty="0"/>
              <a:t>Turn specifications from design into reality</a:t>
            </a:r>
          </a:p>
          <a:p>
            <a:r>
              <a:rPr lang="en-US" altLang="en-US" sz="2400" dirty="0"/>
              <a:t>Responsibility is to develop processes to take raw materials and change them into the finished pieces</a:t>
            </a:r>
          </a:p>
          <a:p>
            <a:r>
              <a:rPr lang="en-US" altLang="en-US" sz="2400" dirty="0"/>
              <a:t>Keep track of equipment, maintenance records, and inventories of materials</a:t>
            </a:r>
          </a:p>
          <a:p>
            <a:r>
              <a:rPr lang="en-US" altLang="en-US" sz="2400" dirty="0"/>
              <a:t>Identify high-cost and -risk areas of manufacturing/construction</a:t>
            </a:r>
          </a:p>
          <a:p>
            <a:r>
              <a:rPr lang="en-US" altLang="en-US" sz="2400" dirty="0"/>
              <a:t>Manufacturing-Indoor, Construction-outdoor</a:t>
            </a:r>
          </a:p>
        </p:txBody>
      </p:sp>
    </p:spTree>
    <p:extLst>
      <p:ext uri="{BB962C8B-B14F-4D97-AF65-F5344CB8AC3E}">
        <p14:creationId xmlns:p14="http://schemas.microsoft.com/office/powerpoint/2010/main" val="3458029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646331"/>
          </a:xfrm>
          <a:prstGeom prst="rect">
            <a:avLst/>
          </a:prstGeom>
          <a:noFill/>
        </p:spPr>
        <p:txBody>
          <a:bodyPr wrap="square" rtlCol="0">
            <a:spAutoFit/>
          </a:bodyPr>
          <a:lstStyle/>
          <a:p>
            <a:r>
              <a:rPr lang="en-US" sz="3600" dirty="0"/>
              <a:t>Operations and Maintenance Engineers</a:t>
            </a:r>
          </a:p>
        </p:txBody>
      </p:sp>
      <p:sp>
        <p:nvSpPr>
          <p:cNvPr id="3" name="Rectangle 3"/>
          <p:cNvSpPr txBox="1">
            <a:spLocks noChangeArrowheads="1"/>
          </p:cNvSpPr>
          <p:nvPr/>
        </p:nvSpPr>
        <p:spPr bwMode="auto">
          <a:xfrm>
            <a:off x="149288" y="1318135"/>
            <a:ext cx="8528181" cy="29926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dirty="0"/>
              <a:t>Coordinate the technician service schedule to ensure efficient service of machines</a:t>
            </a:r>
          </a:p>
          <a:p>
            <a:r>
              <a:rPr lang="en-US" altLang="en-US" dirty="0"/>
              <a:t>Expertise with mechanical and electrical issues to maintain production lines and schedule</a:t>
            </a:r>
          </a:p>
          <a:p>
            <a:r>
              <a:rPr lang="en-US" altLang="en-US" dirty="0"/>
              <a:t>Work in non-manufacturing roles</a:t>
            </a:r>
          </a:p>
        </p:txBody>
      </p:sp>
    </p:spTree>
    <p:extLst>
      <p:ext uri="{BB962C8B-B14F-4D97-AF65-F5344CB8AC3E}">
        <p14:creationId xmlns:p14="http://schemas.microsoft.com/office/powerpoint/2010/main" val="5522831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Technical Support Engineers</a:t>
            </a:r>
          </a:p>
        </p:txBody>
      </p:sp>
      <p:sp>
        <p:nvSpPr>
          <p:cNvPr id="3" name="Rectangle 4"/>
          <p:cNvSpPr txBox="1">
            <a:spLocks noChangeArrowheads="1"/>
          </p:cNvSpPr>
          <p:nvPr/>
        </p:nvSpPr>
        <p:spPr bwMode="auto">
          <a:xfrm>
            <a:off x="452564" y="1441245"/>
            <a:ext cx="8220205" cy="337612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sz="3200" dirty="0"/>
              <a:t>Serves as link between customer and product, assisting with setup</a:t>
            </a:r>
          </a:p>
          <a:p>
            <a:r>
              <a:rPr lang="en-US" altLang="en-US" sz="3200" dirty="0"/>
              <a:t>Must have good interpersonal and problem-solving skills</a:t>
            </a:r>
          </a:p>
          <a:p>
            <a:r>
              <a:rPr lang="en-US" altLang="en-US" sz="3200" dirty="0"/>
              <a:t>Solid technical training</a:t>
            </a:r>
          </a:p>
          <a:p>
            <a:r>
              <a:rPr lang="en-US" altLang="en-US" sz="3200" dirty="0"/>
              <a:t>May troubleshoot problems with a product</a:t>
            </a:r>
          </a:p>
        </p:txBody>
      </p:sp>
    </p:spTree>
    <p:extLst>
      <p:ext uri="{BB962C8B-B14F-4D97-AF65-F5344CB8AC3E}">
        <p14:creationId xmlns:p14="http://schemas.microsoft.com/office/powerpoint/2010/main" val="4040535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Customer Support</a:t>
            </a:r>
          </a:p>
        </p:txBody>
      </p:sp>
      <p:sp>
        <p:nvSpPr>
          <p:cNvPr id="3" name="Rectangle 4"/>
          <p:cNvSpPr txBox="1">
            <a:spLocks noChangeArrowheads="1"/>
          </p:cNvSpPr>
          <p:nvPr/>
        </p:nvSpPr>
        <p:spPr bwMode="auto">
          <a:xfrm>
            <a:off x="405881" y="1300065"/>
            <a:ext cx="7772400" cy="353319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a:t>Link between customer and manufacturer</a:t>
            </a:r>
          </a:p>
          <a:p>
            <a:r>
              <a:rPr lang="en-US" altLang="en-US"/>
              <a:t>Involved in business aspect of customer relationships</a:t>
            </a:r>
          </a:p>
          <a:p>
            <a:r>
              <a:rPr lang="en-US" altLang="en-US"/>
              <a:t>Concerned with actual and perceived value by the customer</a:t>
            </a:r>
          </a:p>
          <a:p>
            <a:r>
              <a:rPr lang="en-US" altLang="en-US"/>
              <a:t>Work closely with Technical Support and Management Personnel</a:t>
            </a:r>
            <a:endParaRPr lang="en-US" altLang="en-US" dirty="0"/>
          </a:p>
        </p:txBody>
      </p:sp>
    </p:spTree>
    <p:extLst>
      <p:ext uri="{BB962C8B-B14F-4D97-AF65-F5344CB8AC3E}">
        <p14:creationId xmlns:p14="http://schemas.microsoft.com/office/powerpoint/2010/main" val="1745060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6612" y="671804"/>
            <a:ext cx="8826759" cy="1323439"/>
          </a:xfrm>
          <a:prstGeom prst="rect">
            <a:avLst/>
          </a:prstGeom>
          <a:noFill/>
        </p:spPr>
        <p:txBody>
          <a:bodyPr wrap="square" rtlCol="0">
            <a:spAutoFit/>
          </a:bodyPr>
          <a:lstStyle/>
          <a:p>
            <a:r>
              <a:rPr lang="en-US" sz="4000" dirty="0"/>
              <a:t>Accreditation Board for Engineering and Technology</a:t>
            </a:r>
          </a:p>
        </p:txBody>
      </p:sp>
      <p:sp>
        <p:nvSpPr>
          <p:cNvPr id="3" name="Rectangle 3"/>
          <p:cNvSpPr txBox="1">
            <a:spLocks noChangeArrowheads="1"/>
          </p:cNvSpPr>
          <p:nvPr/>
        </p:nvSpPr>
        <p:spPr bwMode="auto">
          <a:xfrm>
            <a:off x="713791" y="1995243"/>
            <a:ext cx="7772400" cy="235282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400" dirty="0"/>
              <a:t>“Engineering is the profession in which a knowledge of the mathematical and natural sciences, gained by study, experience, and practice, is applied with judgment to develop ways to utilize, economically, the materials and forces of nature for the benefit of mankind.”</a:t>
            </a:r>
          </a:p>
        </p:txBody>
      </p:sp>
    </p:spTree>
    <p:extLst>
      <p:ext uri="{BB962C8B-B14F-4D97-AF65-F5344CB8AC3E}">
        <p14:creationId xmlns:p14="http://schemas.microsoft.com/office/powerpoint/2010/main" val="2769025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Sales</a:t>
            </a:r>
          </a:p>
        </p:txBody>
      </p:sp>
      <p:sp>
        <p:nvSpPr>
          <p:cNvPr id="3" name="Rectangle 6"/>
          <p:cNvSpPr txBox="1">
            <a:spLocks noChangeArrowheads="1"/>
          </p:cNvSpPr>
          <p:nvPr/>
        </p:nvSpPr>
        <p:spPr bwMode="auto">
          <a:xfrm>
            <a:off x="676467" y="1273628"/>
            <a:ext cx="7772400" cy="348498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a:t>Have interpersonal skills conducive to effective selling</a:t>
            </a:r>
          </a:p>
          <a:p>
            <a:r>
              <a:rPr lang="en-US" altLang="en-US"/>
              <a:t>Trained to identify which products, services, and solutions are right for the customer and how they can be applied</a:t>
            </a:r>
          </a:p>
          <a:p>
            <a:r>
              <a:rPr lang="en-US" altLang="en-US"/>
              <a:t>Some sales forces use engineers to answer technical questions </a:t>
            </a:r>
            <a:endParaRPr lang="en-US" altLang="en-US" dirty="0"/>
          </a:p>
        </p:txBody>
      </p:sp>
    </p:spTree>
    <p:extLst>
      <p:ext uri="{BB962C8B-B14F-4D97-AF65-F5344CB8AC3E}">
        <p14:creationId xmlns:p14="http://schemas.microsoft.com/office/powerpoint/2010/main" val="1428572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Consulting Engineers</a:t>
            </a:r>
          </a:p>
        </p:txBody>
      </p:sp>
      <p:sp>
        <p:nvSpPr>
          <p:cNvPr id="3" name="Rectangle 4"/>
          <p:cNvSpPr txBox="1">
            <a:spLocks noChangeArrowheads="1"/>
          </p:cNvSpPr>
          <p:nvPr/>
        </p:nvSpPr>
        <p:spPr bwMode="auto">
          <a:xfrm>
            <a:off x="676467" y="1441245"/>
            <a:ext cx="7772400" cy="342933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lnSpc>
                <a:spcPct val="90000"/>
              </a:lnSpc>
            </a:pPr>
            <a:r>
              <a:rPr lang="en-US" altLang="en-US" sz="2800" dirty="0"/>
              <a:t>Self-employed or work for a firm that does not provide goods and services directly to consumers</a:t>
            </a:r>
          </a:p>
          <a:p>
            <a:pPr>
              <a:lnSpc>
                <a:spcPct val="90000"/>
              </a:lnSpc>
            </a:pPr>
            <a:r>
              <a:rPr lang="en-US" altLang="en-US" sz="2800" dirty="0"/>
              <a:t>Provide technical expertise to firms</a:t>
            </a:r>
          </a:p>
          <a:p>
            <a:pPr>
              <a:lnSpc>
                <a:spcPct val="90000"/>
              </a:lnSpc>
            </a:pPr>
            <a:r>
              <a:rPr lang="en-US" altLang="en-US" sz="2800" dirty="0"/>
              <a:t>Handle technical issues as arise and then move on to another company</a:t>
            </a:r>
          </a:p>
          <a:p>
            <a:pPr>
              <a:lnSpc>
                <a:spcPct val="90000"/>
              </a:lnSpc>
            </a:pPr>
            <a:r>
              <a:rPr lang="en-US" altLang="en-US" sz="2800" dirty="0"/>
              <a:t>Might evaluate effectiveness of an organization and methods for improvement</a:t>
            </a:r>
          </a:p>
        </p:txBody>
      </p:sp>
    </p:spTree>
    <p:extLst>
      <p:ext uri="{BB962C8B-B14F-4D97-AF65-F5344CB8AC3E}">
        <p14:creationId xmlns:p14="http://schemas.microsoft.com/office/powerpoint/2010/main" val="362312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Management</a:t>
            </a:r>
          </a:p>
        </p:txBody>
      </p:sp>
      <p:sp>
        <p:nvSpPr>
          <p:cNvPr id="3" name="Rectangle 4"/>
          <p:cNvSpPr txBox="1">
            <a:spLocks noChangeArrowheads="1"/>
          </p:cNvSpPr>
          <p:nvPr/>
        </p:nvSpPr>
        <p:spPr bwMode="auto">
          <a:xfrm>
            <a:off x="471261" y="1441245"/>
            <a:ext cx="8504786" cy="328004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sz="3200" dirty="0"/>
              <a:t>Engineers work themselves into project management positions</a:t>
            </a:r>
          </a:p>
          <a:p>
            <a:r>
              <a:rPr lang="en-US" altLang="en-US" sz="3200" dirty="0"/>
              <a:t>More than one half of all engineers will be involved with some management responsibilities before career is over</a:t>
            </a:r>
          </a:p>
          <a:p>
            <a:r>
              <a:rPr lang="en-US" altLang="en-US" sz="3200" dirty="0"/>
              <a:t>Acquire business or management training</a:t>
            </a:r>
          </a:p>
        </p:txBody>
      </p:sp>
    </p:spTree>
    <p:extLst>
      <p:ext uri="{BB962C8B-B14F-4D97-AF65-F5344CB8AC3E}">
        <p14:creationId xmlns:p14="http://schemas.microsoft.com/office/powerpoint/2010/main" val="3604720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Other Fields</a:t>
            </a:r>
          </a:p>
        </p:txBody>
      </p:sp>
      <p:sp>
        <p:nvSpPr>
          <p:cNvPr id="3" name="Rectangle 3"/>
          <p:cNvSpPr txBox="1">
            <a:spLocks noChangeArrowheads="1"/>
          </p:cNvSpPr>
          <p:nvPr/>
        </p:nvSpPr>
        <p:spPr bwMode="auto">
          <a:xfrm>
            <a:off x="536510" y="1441245"/>
            <a:ext cx="7772400" cy="30747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lnSpc>
                <a:spcPct val="90000"/>
              </a:lnSpc>
            </a:pPr>
            <a:r>
              <a:rPr lang="en-US" altLang="en-US" sz="2800" dirty="0"/>
              <a:t>Law, education, medicine, and business</a:t>
            </a:r>
          </a:p>
          <a:p>
            <a:pPr>
              <a:lnSpc>
                <a:spcPct val="90000"/>
              </a:lnSpc>
            </a:pPr>
            <a:r>
              <a:rPr lang="en-US" altLang="en-US" sz="2800" dirty="0"/>
              <a:t>Patent law needs engineering degree to be effective due to technical issues</a:t>
            </a:r>
          </a:p>
          <a:p>
            <a:pPr>
              <a:lnSpc>
                <a:spcPct val="90000"/>
              </a:lnSpc>
            </a:pPr>
            <a:r>
              <a:rPr lang="en-US" altLang="en-US" sz="2800" dirty="0"/>
              <a:t>Corporate liability law is popular due to ability to weigh technical and legal risks</a:t>
            </a:r>
          </a:p>
          <a:p>
            <a:pPr>
              <a:lnSpc>
                <a:spcPct val="90000"/>
              </a:lnSpc>
            </a:pPr>
            <a:r>
              <a:rPr lang="en-US" altLang="en-US" sz="2800" dirty="0"/>
              <a:t>Engineers may also teach from elementary all the way to technical schools and universities</a:t>
            </a:r>
          </a:p>
        </p:txBody>
      </p:sp>
    </p:spTree>
    <p:extLst>
      <p:ext uri="{BB962C8B-B14F-4D97-AF65-F5344CB8AC3E}">
        <p14:creationId xmlns:p14="http://schemas.microsoft.com/office/powerpoint/2010/main" val="1416972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71804"/>
            <a:ext cx="9144000" cy="646331"/>
          </a:xfrm>
          <a:prstGeom prst="rect">
            <a:avLst/>
          </a:prstGeom>
          <a:noFill/>
        </p:spPr>
        <p:txBody>
          <a:bodyPr wrap="square" rtlCol="0">
            <a:spAutoFit/>
          </a:bodyPr>
          <a:lstStyle/>
          <a:p>
            <a:r>
              <a:rPr lang="en-US" sz="3600" dirty="0"/>
              <a:t>Reasons for Student Interest in Engineering</a:t>
            </a:r>
          </a:p>
        </p:txBody>
      </p:sp>
      <p:sp>
        <p:nvSpPr>
          <p:cNvPr id="3" name="Rectangle 1028"/>
          <p:cNvSpPr txBox="1">
            <a:spLocks noChangeArrowheads="1"/>
          </p:cNvSpPr>
          <p:nvPr/>
        </p:nvSpPr>
        <p:spPr bwMode="auto">
          <a:xfrm>
            <a:off x="536509" y="1318135"/>
            <a:ext cx="8775441" cy="351512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lnSpc>
                <a:spcPct val="90000"/>
              </a:lnSpc>
            </a:pPr>
            <a:r>
              <a:rPr lang="en-US" altLang="en-US"/>
              <a:t>Proficiency in math and science</a:t>
            </a:r>
          </a:p>
          <a:p>
            <a:pPr>
              <a:lnSpc>
                <a:spcPct val="90000"/>
              </a:lnSpc>
            </a:pPr>
            <a:r>
              <a:rPr lang="en-US" altLang="en-US"/>
              <a:t>High school counselor suggestion</a:t>
            </a:r>
          </a:p>
          <a:p>
            <a:pPr>
              <a:lnSpc>
                <a:spcPct val="90000"/>
              </a:lnSpc>
            </a:pPr>
            <a:r>
              <a:rPr lang="en-US" altLang="en-US"/>
              <a:t>Relative who is an engineer</a:t>
            </a:r>
          </a:p>
          <a:p>
            <a:pPr>
              <a:lnSpc>
                <a:spcPct val="90000"/>
              </a:lnSpc>
            </a:pPr>
            <a:r>
              <a:rPr lang="en-US" altLang="en-US"/>
              <a:t>Heard it’s a field with tremendous job opportunity</a:t>
            </a:r>
          </a:p>
          <a:p>
            <a:pPr>
              <a:lnSpc>
                <a:spcPct val="90000"/>
              </a:lnSpc>
            </a:pPr>
            <a:r>
              <a:rPr lang="en-US" altLang="en-US"/>
              <a:t>High starting salaries</a:t>
            </a:r>
          </a:p>
          <a:p>
            <a:pPr>
              <a:lnSpc>
                <a:spcPct val="90000"/>
              </a:lnSpc>
            </a:pPr>
            <a:r>
              <a:rPr lang="en-US" altLang="en-US"/>
              <a:t>Always took things apart as a child</a:t>
            </a:r>
          </a:p>
          <a:p>
            <a:pPr>
              <a:lnSpc>
                <a:spcPct val="90000"/>
              </a:lnSpc>
            </a:pPr>
            <a:r>
              <a:rPr lang="en-US" altLang="en-US"/>
              <a:t>Likes building things</a:t>
            </a:r>
            <a:endParaRPr lang="en-US" altLang="en-US" dirty="0"/>
          </a:p>
        </p:txBody>
      </p:sp>
    </p:spTree>
    <p:extLst>
      <p:ext uri="{BB962C8B-B14F-4D97-AF65-F5344CB8AC3E}">
        <p14:creationId xmlns:p14="http://schemas.microsoft.com/office/powerpoint/2010/main" val="3014321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The Engineer and The Scientist</a:t>
            </a:r>
          </a:p>
        </p:txBody>
      </p:sp>
      <p:sp>
        <p:nvSpPr>
          <p:cNvPr id="3" name="Rectangle 3"/>
          <p:cNvSpPr txBox="1">
            <a:spLocks noChangeArrowheads="1"/>
          </p:cNvSpPr>
          <p:nvPr/>
        </p:nvSpPr>
        <p:spPr bwMode="auto">
          <a:xfrm>
            <a:off x="312575" y="1291955"/>
            <a:ext cx="4483360" cy="306760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800" dirty="0"/>
              <a:t>Scientist</a:t>
            </a:r>
          </a:p>
          <a:p>
            <a:r>
              <a:rPr lang="en-US" altLang="en-US" sz="2800" dirty="0"/>
              <a:t>Discovering things or acquiring knowledge</a:t>
            </a:r>
          </a:p>
          <a:p>
            <a:r>
              <a:rPr lang="en-US" altLang="en-US" sz="2800" dirty="0"/>
              <a:t>Answers they seek may be abstract or practical</a:t>
            </a:r>
          </a:p>
          <a:p>
            <a:r>
              <a:rPr lang="en-US" altLang="en-US" sz="2800" dirty="0"/>
              <a:t>Asks “Why?”</a:t>
            </a:r>
          </a:p>
        </p:txBody>
      </p:sp>
      <p:sp>
        <p:nvSpPr>
          <p:cNvPr id="4" name="Rectangle 4"/>
          <p:cNvSpPr txBox="1">
            <a:spLocks noChangeArrowheads="1"/>
          </p:cNvSpPr>
          <p:nvPr/>
        </p:nvSpPr>
        <p:spPr bwMode="auto">
          <a:xfrm>
            <a:off x="4446033" y="1314947"/>
            <a:ext cx="4413380" cy="349964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400" dirty="0"/>
              <a:t>Engineer</a:t>
            </a:r>
          </a:p>
          <a:p>
            <a:r>
              <a:rPr lang="en-US" altLang="en-US" sz="2400" dirty="0"/>
              <a:t>Thinking about the application when asking why</a:t>
            </a:r>
          </a:p>
          <a:p>
            <a:r>
              <a:rPr lang="en-US" altLang="en-US" sz="2400" dirty="0"/>
              <a:t>Concerned with issues about a product</a:t>
            </a:r>
          </a:p>
          <a:p>
            <a:pPr lvl="1"/>
            <a:r>
              <a:rPr lang="en-US" altLang="en-US" sz="2000" dirty="0"/>
              <a:t>Cost</a:t>
            </a:r>
          </a:p>
          <a:p>
            <a:pPr lvl="1"/>
            <a:r>
              <a:rPr lang="en-US" altLang="en-US" sz="2000" dirty="0"/>
              <a:t>Demand</a:t>
            </a:r>
          </a:p>
          <a:p>
            <a:pPr lvl="1"/>
            <a:r>
              <a:rPr lang="en-US" altLang="en-US" sz="2000" dirty="0"/>
              <a:t>Impact on society and the environment</a:t>
            </a:r>
          </a:p>
        </p:txBody>
      </p:sp>
    </p:spTree>
    <p:extLst>
      <p:ext uri="{BB962C8B-B14F-4D97-AF65-F5344CB8AC3E}">
        <p14:creationId xmlns:p14="http://schemas.microsoft.com/office/powerpoint/2010/main" val="2848233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Same Industries, Different Roles</a:t>
            </a:r>
          </a:p>
        </p:txBody>
      </p:sp>
      <p:sp>
        <p:nvSpPr>
          <p:cNvPr id="3" name="Rectangle 3"/>
          <p:cNvSpPr txBox="1">
            <a:spLocks noChangeArrowheads="1"/>
          </p:cNvSpPr>
          <p:nvPr/>
        </p:nvSpPr>
        <p:spPr bwMode="auto">
          <a:xfrm>
            <a:off x="443204" y="1286070"/>
            <a:ext cx="3806825" cy="358451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400" dirty="0"/>
              <a:t>Scientist</a:t>
            </a:r>
          </a:p>
          <a:p>
            <a:r>
              <a:rPr lang="en-US" altLang="en-US" sz="2400" dirty="0"/>
              <a:t>Study planets to understand them</a:t>
            </a:r>
          </a:p>
          <a:p>
            <a:r>
              <a:rPr lang="en-US" altLang="en-US" sz="2400" dirty="0"/>
              <a:t>Atomic structure to understand nature of matter</a:t>
            </a:r>
          </a:p>
          <a:p>
            <a:r>
              <a:rPr lang="en-US" altLang="en-US" sz="2400" dirty="0"/>
              <a:t>Study tectonic plates to understand and predict earthquakes</a:t>
            </a:r>
          </a:p>
        </p:txBody>
      </p:sp>
      <p:sp>
        <p:nvSpPr>
          <p:cNvPr id="4" name="Rectangle 4"/>
          <p:cNvSpPr txBox="1">
            <a:spLocks noChangeArrowheads="1"/>
          </p:cNvSpPr>
          <p:nvPr/>
        </p:nvSpPr>
        <p:spPr bwMode="auto">
          <a:xfrm>
            <a:off x="4543945" y="1441245"/>
            <a:ext cx="3806825" cy="342933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400" dirty="0"/>
              <a:t>Engineer</a:t>
            </a:r>
          </a:p>
          <a:p>
            <a:r>
              <a:rPr lang="en-US" altLang="en-US" sz="2400" dirty="0"/>
              <a:t>Design spacecraft to operate on planet</a:t>
            </a:r>
          </a:p>
          <a:p>
            <a:r>
              <a:rPr lang="en-US" altLang="en-US" sz="2400" dirty="0"/>
              <a:t>Smaller and faster microprocessors</a:t>
            </a:r>
          </a:p>
          <a:p>
            <a:r>
              <a:rPr lang="en-US" altLang="en-US" sz="2400" dirty="0"/>
              <a:t>Study the movement of tectonic plates to design safer buildings</a:t>
            </a:r>
          </a:p>
        </p:txBody>
      </p:sp>
    </p:spTree>
    <p:extLst>
      <p:ext uri="{BB962C8B-B14F-4D97-AF65-F5344CB8AC3E}">
        <p14:creationId xmlns:p14="http://schemas.microsoft.com/office/powerpoint/2010/main" val="788497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Engineering Technology</a:t>
            </a:r>
          </a:p>
        </p:txBody>
      </p:sp>
      <p:sp>
        <p:nvSpPr>
          <p:cNvPr id="3" name="Rectangle 3"/>
          <p:cNvSpPr txBox="1">
            <a:spLocks noChangeArrowheads="1"/>
          </p:cNvSpPr>
          <p:nvPr/>
        </p:nvSpPr>
        <p:spPr bwMode="auto">
          <a:xfrm>
            <a:off x="676467" y="1441245"/>
            <a:ext cx="7772400" cy="326138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800" dirty="0"/>
              <a:t>“</a:t>
            </a:r>
            <a:r>
              <a:rPr lang="en-US" altLang="en-US" sz="2400" dirty="0"/>
              <a:t>Engineering Technology is that part of the technological field which requires the application of scientific and engineering knowledge and methods combined with technical skills in support of engineering activities; it lies in the occupational spectrum between craftsman and engineering at the end of the spectrum closest to the engineer.”</a:t>
            </a:r>
          </a:p>
          <a:p>
            <a:pPr>
              <a:buFont typeface="Times" panose="02020603050405020304" pitchFamily="18" charset="0"/>
              <a:buNone/>
            </a:pPr>
            <a:r>
              <a:rPr lang="en-US" altLang="en-US" sz="2400" dirty="0"/>
              <a:t>								-ABET</a:t>
            </a:r>
          </a:p>
        </p:txBody>
      </p:sp>
    </p:spTree>
    <p:extLst>
      <p:ext uri="{BB962C8B-B14F-4D97-AF65-F5344CB8AC3E}">
        <p14:creationId xmlns:p14="http://schemas.microsoft.com/office/powerpoint/2010/main" val="718263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Engineer and Technologist</a:t>
            </a:r>
          </a:p>
        </p:txBody>
      </p:sp>
      <p:sp>
        <p:nvSpPr>
          <p:cNvPr id="3" name="Rectangle 3"/>
          <p:cNvSpPr txBox="1">
            <a:spLocks noChangeArrowheads="1"/>
          </p:cNvSpPr>
          <p:nvPr/>
        </p:nvSpPr>
        <p:spPr bwMode="auto">
          <a:xfrm>
            <a:off x="555171" y="1441245"/>
            <a:ext cx="3806825" cy="324272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800"/>
              <a:t>Engineer</a:t>
            </a:r>
          </a:p>
          <a:p>
            <a:r>
              <a:rPr lang="en-US" altLang="en-US" sz="2800"/>
              <a:t>Apply technology for a better society</a:t>
            </a:r>
          </a:p>
          <a:p>
            <a:r>
              <a:rPr lang="en-US" altLang="en-US" sz="2800"/>
              <a:t>Create new technology through research, design, and development</a:t>
            </a:r>
            <a:endParaRPr lang="en-US" altLang="en-US" sz="2800" dirty="0"/>
          </a:p>
        </p:txBody>
      </p:sp>
      <p:sp>
        <p:nvSpPr>
          <p:cNvPr id="4" name="Rectangle 4"/>
          <p:cNvSpPr txBox="1">
            <a:spLocks noChangeArrowheads="1"/>
          </p:cNvSpPr>
          <p:nvPr/>
        </p:nvSpPr>
        <p:spPr bwMode="auto">
          <a:xfrm>
            <a:off x="4361996" y="1441245"/>
            <a:ext cx="3806825" cy="324272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800"/>
              <a:t>Technologist</a:t>
            </a:r>
          </a:p>
          <a:p>
            <a:r>
              <a:rPr lang="en-US" altLang="en-US" sz="2800"/>
              <a:t>Apply technology for a better society</a:t>
            </a:r>
          </a:p>
          <a:p>
            <a:r>
              <a:rPr lang="en-US" altLang="en-US" sz="2800"/>
              <a:t>Work with existing technology to produce goods for society</a:t>
            </a:r>
            <a:endParaRPr lang="en-US" altLang="en-US" sz="2800" dirty="0"/>
          </a:p>
        </p:txBody>
      </p:sp>
    </p:spTree>
    <p:extLst>
      <p:ext uri="{BB962C8B-B14F-4D97-AF65-F5344CB8AC3E}">
        <p14:creationId xmlns:p14="http://schemas.microsoft.com/office/powerpoint/2010/main" val="1866334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Technologist vs Engineer</a:t>
            </a:r>
          </a:p>
        </p:txBody>
      </p:sp>
      <p:sp>
        <p:nvSpPr>
          <p:cNvPr id="3" name="Rectangle 3"/>
          <p:cNvSpPr txBox="1">
            <a:spLocks noChangeArrowheads="1"/>
          </p:cNvSpPr>
          <p:nvPr/>
        </p:nvSpPr>
        <p:spPr bwMode="auto">
          <a:xfrm>
            <a:off x="382617" y="1304730"/>
            <a:ext cx="4805203" cy="330459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800"/>
              <a:t>Technologist</a:t>
            </a:r>
          </a:p>
          <a:p>
            <a:r>
              <a:rPr lang="en-US" altLang="en-US" sz="2800"/>
              <a:t>Identifies computer proper networking equipment for business use</a:t>
            </a:r>
          </a:p>
          <a:p>
            <a:r>
              <a:rPr lang="en-US" altLang="en-US" sz="2800"/>
              <a:t>Seeks out equipment needed to construct music player</a:t>
            </a:r>
            <a:endParaRPr lang="en-US" altLang="en-US" sz="2800" dirty="0"/>
          </a:p>
        </p:txBody>
      </p:sp>
      <p:sp>
        <p:nvSpPr>
          <p:cNvPr id="4" name="Rectangle 4"/>
          <p:cNvSpPr txBox="1">
            <a:spLocks noChangeArrowheads="1"/>
          </p:cNvSpPr>
          <p:nvPr/>
        </p:nvSpPr>
        <p:spPr bwMode="auto">
          <a:xfrm>
            <a:off x="5178521" y="1304730"/>
            <a:ext cx="3806825" cy="347254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pPr>
              <a:buFont typeface="Times" panose="02020603050405020304" pitchFamily="18" charset="0"/>
              <a:buNone/>
            </a:pPr>
            <a:r>
              <a:rPr lang="en-US" altLang="en-US" sz="2800" dirty="0"/>
              <a:t>Engineer</a:t>
            </a:r>
          </a:p>
          <a:p>
            <a:r>
              <a:rPr lang="en-US" altLang="en-US" sz="2800" dirty="0"/>
              <a:t>Designs new computer boards to transmit data faster</a:t>
            </a:r>
          </a:p>
          <a:p>
            <a:r>
              <a:rPr lang="en-US" altLang="en-US" sz="2800" dirty="0"/>
              <a:t>Designs new music player</a:t>
            </a:r>
          </a:p>
        </p:txBody>
      </p:sp>
    </p:spTree>
    <p:extLst>
      <p:ext uri="{BB962C8B-B14F-4D97-AF65-F5344CB8AC3E}">
        <p14:creationId xmlns:p14="http://schemas.microsoft.com/office/powerpoint/2010/main" val="3638803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288" y="671804"/>
            <a:ext cx="8826759" cy="769441"/>
          </a:xfrm>
          <a:prstGeom prst="rect">
            <a:avLst/>
          </a:prstGeom>
          <a:noFill/>
        </p:spPr>
        <p:txBody>
          <a:bodyPr wrap="square" rtlCol="0">
            <a:spAutoFit/>
          </a:bodyPr>
          <a:lstStyle/>
          <a:p>
            <a:r>
              <a:rPr lang="en-US" sz="4400" dirty="0"/>
              <a:t>What Do Engineers Do?</a:t>
            </a:r>
          </a:p>
        </p:txBody>
      </p:sp>
      <p:sp>
        <p:nvSpPr>
          <p:cNvPr id="3" name="Rectangle 4"/>
          <p:cNvSpPr txBox="1">
            <a:spLocks noChangeArrowheads="1"/>
          </p:cNvSpPr>
          <p:nvPr/>
        </p:nvSpPr>
        <p:spPr bwMode="auto">
          <a:xfrm>
            <a:off x="715344" y="1982421"/>
            <a:ext cx="5013651" cy="227233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a:lstStyle>
          <a:p>
            <a:r>
              <a:rPr lang="en-US" altLang="en-US" sz="2800"/>
              <a:t>The following slides contain the basic job functions of all engineering disciplines</a:t>
            </a:r>
            <a:endParaRPr lang="en-US" altLang="en-US" sz="2800" dirty="0"/>
          </a:p>
        </p:txBody>
      </p:sp>
      <p:pic>
        <p:nvPicPr>
          <p:cNvPr id="4" name="Online Image Placeholder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4718" y="1441245"/>
            <a:ext cx="2530568" cy="27899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00904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D2454E51-BC99-44F9-A7E2-066CB4D701A7"/>
  <p:tag name="ISPRING_SCORM_RATE_SLIDES" val="1"/>
  <p:tag name="ISPRING_SCORM_PASSING_SCORE" val="100.0000000000"/>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CLOUDFOLDERID" val="0"/>
  <p:tag name="ISPRINGCLOUDFOLDERPATH" val="Content List"/>
  <p:tag name="ISPRING_PLAYERS_CUSTOMIZATION" val="UEsDBBQAAgAIAAB0PUhaf7mZOgQAAOEOAAAdAAAAdW5pdmVyc2FsL2NvbW1vbl9tZXNzYWdlcy5sbmetV/9u2zYQ/r9A34EQUGADtrQd0KIYEge0xNhCZMmV6DjZDwiMxNhEKDGTKLfZX32aPtieZEfKbuymg6R0gG2YtO+7091335HHpx8LiTa8qoUqT5zXR68cxMtM5aJcnTgLevbzOwfVmpU5k6rkJ06pHHQ6ev7sWLJy1bAVh+/PnyF0XPC6hmU9MquHNRL5iTMfp240m+PwKg2iSZSO/YkzclVxx8p7FKiV+qP64Ze37z6+fvP2x+OXW8s+QMkMB8EhFLJIb171AAppHAUpoJEgDckldUbmc5hdtKCBHxJntP0yzHoekwtnZD477RZxTEKaJoHvkdRP0jCiNhcBocRzRleqQWu24UgrtBH8A9JrDpXUouKoliK3P2QKNsqGdznzohn2wzQmCY19l/pR6IwSVVX3P1lY1ui1qsBdjXJRs2vJc+sTOGN/v6t4Da6ZBk4heOm1gH+qgonyqNN1jJd+OElpFAVJSkJvt+OMSJkjr2LGzUCUGCckBoCK1bx6gm1qWWbNEZZyGMLUn0wDeFMTwlSs1hLeemgccwI1mPOyywo4QmJgV5Iso9gzSQNXiKE7VtcfVJUf8GO/UF3AfuhGQEGX7oFTg7EDhhoLUI6q4pnuApuRJMETko6jSyAy9F00xCI6h3Y7H2JxRRJoEZJ02YT4wp9gQ3jTYjv+7/orY4bO8h6xLAM7k76NUE0NOyal0AW20+phXhLyfgFV83HwjS5uASGxtl4rseEQQpV3swc0xSWe4c/7hf9beob9gHgpEMqLlim1YmecMZCHUmnEpFTmAcAvyzeszDi65hlrgPD38Ldc5PZvptg2kr8a8TdieistL7aqFHrk8sXRwNAOhOxxhEVTQ3ha8+JOd7neC/8pURhi/2cIfR59oP+kbdaxDx0wFqq/BQF5NoIEiir7W/nhGTiatz0PouCXNwN8htEWIFToqRgXkKqDEC4ghQPsl2Sc+BSG7ZJf10J3zjFb2bZA3y5qBgcHyTV/KOw1v1HQE5KzTTvOQNZspTsLujctD7SH+jSAkEMAXLUjESClKCD+vAfmYkZ2GWgl4+BJlqqRuW1RKW6tbEBum4I/nsM3lSrsrmT1jrytap1+TxTtw8Wt0/mAeZIQHLvT1MWhS8wRzjSN7GkEXDQxBTRJAzw25kDKgulsDVp5o5oy7wnUnsI8coYBbJvShLMqW//z6XNPjK8iaXfRdvfXQSDQYUaIyBew30Olef1nFwjF40M7u+hjtT217ux6HmKpD3T4X06HrNX0QhWwddTtF9i2LRqmFLvTGRAysfxTTZV1j959hBmOz0FU7PnKGc1YdQuKRJWSg1Bsqg0B9TDvDxeHRktR8iG236fp5oGpP0+x59lbFDSfFNltO7xyOCtm2+uUhOtUXzB3ikMQvK/weC70QEA7I3byAo3erh/afPN4ZHxZ1fYyevxy7276L1BLAwQUAAIACAAAdD1IH2uS9JQDAAB/DgAAJwAAAHVuaXZlcnNhbC9mbGFzaF9wdWJsaXNoaW5nX3NldHRpbmdzLnhtbOVX3W4aORS+5yksV70sk7TpNo2AKAqDgkoAwaSbXiEzNowVjz1re6D0qk+zD7ZP0uMxJMMmm3VapapU5YLM8Xe+c3x+Z1qnn3OBVkwbrmQbHzYPMGIyVZTLZRtfJb1XxxgZSyQlQknWxlJhdNpptIpyLrjJpsxagBoENNKcFLaNM2uLkyhar9dNbgrtTpUoLfCbZqryqNDMMGmZjgpBNvBjNwUzuNNoINTyoktFS8EQp+CC5M47InqCmAxHHjYn6c1Sq1LScyWURno5b+MXx2fub4fxVF2eM+kuZzogdGJ7Qijlzh8ipvwLQxnjywwcPzw4wmjNqc3a+PWRowF4dJ+mIveXII7mXMFtpN3y58wSSizxj96gZgumIazMdKwuGZDuyWpIyz7bW4EX0Y0kOU8TOEEuVG3cTWaTuBdP4uF5PLuaDLyrwRpJPxnEQTrTQb8bz4ajJJ7OLpLLwZOVkvg6CVK6+DSOJ4P+8MMsGY0GSX98p1VFqxaXVrQf4hakQpW6HkhiLUkzyJjdBbwu2aEWSu7F2j2juRJQdQsiDINOyOeMDknOanU4veGyB8hDjBZwD7Fp4zPNicCIWyJ4eqtsyrmx3FaV36sjEXBBhzF0OcV35n1w0oxow+pu7U6MK7a0E0uKupqsoa2qwGzF/wUfMxkCu4AOEK4LmA6Bx5qYJyDRmRAh4MkukSHgS6JvmEaJUiIIP1Q2jPhPVQqKNqpEgt8wZBWCAitz+C9jqN73aKFVXklhNFlkBIecrjhbM3oaYugTmMhL0ISpWAhmvYW/Sv4FzdlCaeBlZAWJBjk3nr/5JOKCGHNHSnY+vvQt2h924+uX7oKErghMoqeRQ0uxvLDPwU/g7lKBCSEURLNGAZFJSQkl5fJDOa1gIdcMtp2RVZV0l8iKFNLNwR/PCQcpND+X2ykeQJgSiZQUG0RSKG3jSmjFVWlA4ovFU5vvctCrIi4rV5cwo8CYpmHNeXD4+s3R2z/eHb8/aUb/fP371aNK27k9FsRZ84P7/NG9Eqz5rx32P3qP7Ip7uj2lc1eotKb/2ILarpv7Y7gVufXw8LZwK+aXXBbjSfwxaDZCFILKL54G0Y1CUKMPgTvBzd5xbe4GuQCDc+mnNIxOwXMONfBsPfFTquyH3kl8iT5Plf26IfuRxvxdIuafbt+t916mW9GD3znuJOeS5xBHt39uP446b48O4PX8waNGA9j2Pxo7jW9QSwMEFAACAAgAAHQ9SErfsUa4AgAAUAoAACEAAAB1bml2ZXJzYWwvZmxhc2hfc2tpbl9zZXR0aW5ncy54bWyVVm1v4jAM/n6/AnHf6e6VndQhMcZJk3a36Tbte9qaNiJNqsRlx7+/JE3WBCj0sCYR+3lsx7HNUrWlfPFhMklzwYR8BkTKS2U0Xjehxc00axEFn+WCI3CccSFrwqaLjz/tJ00s8hJL7ECO5WxIDn2Yuf2MobgY3+ZGhgi5qBvC9w+iFLOM5NtSipYXF1Or9g1IRvlWI69+zFfrwQCMKrxHqKOc1tdGxlEaCUqBSen72shFFiMZMB/pyn5GcvpQ529/QNtRRdHSlp+MDNEaUkJc5OulkWE8197jV5kbOU9A+Isa+uWzkUEoI3uQsfO7r0YGGaJpm//pkUaK0hQ05px/xHcOE6TQ42eyujJykWAuZAJdfAVXHnvXuwDkvoZzn5pxlYI9mboeLATz6BmDBcoW0sSfOpuqxNtji3o+YLEhTGlAqOpBTzrpJ9Iq7ybW9bg/8EZ5EYCcoke8CtbWsOryDYCxvsevVrd2VYT5veuCBCXsnDLIsFf2yN+6rEfIQNkjnxkt4JGz/RH80NJx/BPfEveY56uvrcCJPvp6+ZO3mkgPZnBVENopPKYWBSyUSeeF1mBeLU2srkspOcop5WRHS4JU8F8Gl+3tZVSaHBhcp53uqxQpMjjVbjZHvaTD97Lny93Y/Sb0d+vOE9Qr/GZKEEle1fo3SU0njqdnRLuZJqcZZklqOMh7vhEBxyY2RKqJ3IJ8EYKNDcMFwlis6AZrKJk0CUqQJqdrnDonp4rP2zoDudZvRsE3TazrcBUtK6b/8JXCGxQxYcDYMbHS7jih7z0ZKFwDAJF55Tu2O3SWumVIGezAz32gsBceulmqdIcONdsSH2CDYbs5zah+dGuib5QQFxtOEF51XiJeOKEhbnnnOO55JJmyN4um3i/g3nO0kv0mM50X5tspXCtFnrX9uIRaaf6T/AdQSwMEFAACAAgAAHQ9SAjOe+xnAwAAkA0AACYAAAB1bml2ZXJzYWwvaHRtbF9wdWJsaXNoaW5nX3NldHRpbmdzLnhtbN1X3W4aORS+5ymsWfWyTNKm2zQCoihMFFQCCKa77RU6jA1jxWPP2h4overT9MH6JD3GkAybljqrbVVVXMAcn/Od/89D6/x9IciSacOVbEfHzaOIMJkpyuWiHb1Jr56eRsRYkBSEkqwdSRWR806jVVYzwU0+YdaiqiEII81ZadtRbm15Fser1arJTandqRKVRXzTzFQRl5oZJi3TcSlgjV92XTITdRoNQlpedKNoJRjhFEOQ3EUH4toWIoq91gyy24VWlaSXSihN9GLWjv44vXCfnY5H6vKCSZeb6aDQie0ZUMpdOCAm/AMjOeOLHOM+PjqJyIpTm7ejZycOBtXjhzAbcJ8DOJhLhclIu8UvmAUKFvyjd6jZnGmsKjMdqyuGoHuymqZl7+2dwIvoWkLBsxRPiKtUO+qm03FylYyTwWUyfTPu+1CDLdJe2k+CbCb9XjeZDoZpMplepzf9Rxulyds0yOj63SgZ93uD19N0OOynvdG91aZatbq04v0St7AVqtL1QoK1kOXYMbsreF2y05oruVdr90xmSuDQzUEYFpE5BirW7ehCcxAR4RYEz+5OLegFs1dcYArO9rg5lza6B/TpZjlow+qOdifGjU/WSSQlXQ0r3JNNqlvxt9RHTIaoXeNMCzfXTIeoJxrMIzTJhRAhyuNda0KUb0DfMk1SpUSQ/kDZMOC/VSUoWauKCH7LiFUER6Yq8FfOSH2TyVyrYiMVYCwxglNGlpytGD0PcfQOXRQVWiLNlYJZ7+Gfin8gMzZXGnEZLLHRKOfG4zcfBVyCMfegsIvxiV+63qCbvH3iEgS6BOSWx4HjkrCitD8CHzB3qdCFEAqrWYPAymRQ4Ui5/lBON2ohaQb7zmG5abpr5AYU280xHo+JBxkuL5dbXg4AzEASJcWaQIajbdwILbmqDEr8sHho858C9KaEy02oC7z80JmmYct5dPzs+cmLP1+evjprxp8/fnp60GjLxCMBzpun4suDN0Ww5b9upe/YHWD/B7ZXShduUGnN/tCVs71AHtJwK3ak/XX+d5fGT6L/0Tj5K4jtMK+ggUomQXDDEK3h60CWd2w6qjFpUAhIhQvPu0iGghccu/rDpvynzM3h9wY/Vf/T3Py6RTi4PL9tDfzT3Tvq3ktpK/7q/4UGyvf/RXUaXwBQSwMEFAACAAgAAHQ9SEyN/oadAQAAJQYAAB8AAAB1bml2ZXJzYWwvaHRtbF9za2luX3NldHRpbmdzLmpzjZRNb8IwDIbv/Ioqu06IfbLthgaTJnGYNG7TDqGYUpHGUZJ2MMR/Xx2+mjYdxBfy8vA6NrI3nag8LGbRS7Rxn939w787DUizOodrXxctekY6MyKdwSTNQKQSWA0pDj89ytsTETJm0plO159kayp+DOmbORemiquAhQ5oJqAVAe0noK1CiX+9yvZV7SqqtHmaW4uyG6O0IG1Xos64Y9jVmzvVAmswFqDPoHMeg2fad6eNPDk+9CmqXIyZ4nI9xgS7Ux4vE425nLXlX6wV6PIPX+6A3nP/deTZidTYdwtZPfHoiaKdVBqMgX3exxFFEBZ8CqLi23PnH9QzbhZUo4vUpPZAD24oqrTiCTS69DSg8DFZejW62adochZWdkfc3VJ4hOBr0A2r4T2FB6LK1QV/oNKYUEcaaLPnR1Qgn6Uy2afuUQQ5eizZtnXvVKh7/pB5I4S1EVoEJjJrWxwXTL0NDq6pZR2HZl6ERBkSMZBYhcDiKHrPsfU9QveviHFrebzIyvVQrsayD1wvQU8QhbtKtOXKjL7PPdnfytvO9g9QSwMEFAACAAgALmXLSJZRcFq6AAAAowEAABoAAAB1bml2ZXJzYWwvaTE4bl9wcmVzZXRzLnhtbJ2QsQrCMBCG9z5FuN3GbqUkcRPcHHSWmqYaaS8ll1gf35SKdJGCQyD/8X0/yYndq+/Y03iyDiUU+RaYQe0aizcJ59N+UwKjUGNTdw6NBHTAdioTtijx6A2ZQCxVIEm4hzBUnI/jmFsafGog18WQiinXrufp9A75ZPJhVmF2K/uX/ZmByjLGxDXaLhxQpXtKM8LIawmTc9GYW2wd8F+AWQNavwI8hhXAxwUg+PfFU9KRQvpmCoIvlquyN1BLAwQUAAIACAAuZctIlBOzImkAAABuAAAAHAAAAHVuaXZlcnNhbC9sb2NhbF9zZXR0aW5ncy54bWwNzDEOgzAMQNGdU1jeKe3WgcDGVpbSA1jERZEcG5GA4PZk+8PTb/szChy8pWDq8PV4IrDO5oMuDn/TUL8RUib1JKbsUA2h76pWbCb5cs4FJliFLt4mjiUyjxSLHHYRqOFTXv/AHpuuugFQSwMEFAACAAgAJJv0Rook4qj6AgAAsAgAABQAAAB1bml2ZXJzYWwvcGxheWVyLnhtbK1VTW/bMAw9p8D+g6F7paRd1zawW3QFgh3WoUDWbbdAtRlbi78myXXTXz/K8vecbgV2SGBTfI8U+Ui7189J7DyBVCJLPbKgc+JA6meBSEOPPHxdHV+Q66t3R24e8z1IRwQeKVJhADwmTgDKlyLXCL7nOvJIz0CRmTi5FJkUeo/cZ8jdRbok745m6JIqj0Ra50vGyrKkQiEiDVUWF4ZEUT9LWC5BQapBMpsGcRrsUv8djb8kS5ne56B6yFy/PXBN0nI8KzEgKU9pJkN2Mp8v2I+7z2s/goQfi1RpnvpAHKzkrCrlI/d3d1lQxKCMbebaJNegtUmiss1cvRSLi9RR0veIddgkoBQPQdE4DQmzWDYBdrcxV1HNowa0hlftRM1b+W3M+6ZxqzrHOue8eIyFivCoD+msk0CXDaO6SXXdSkEPjYJWhok4En4VQkJQvX5rJTJfEBuwVVyVJ1Wljwf4tOK+zuT+FmGoorqDtG0atU2jFajloG30dUdBmttugetCQlOqmfskAsi+cCm5kcWVlgW4bGSssWwIdpm9ct2kriFupJP47B96Y/xGrfmpXutMBfgfjfmERG1NRBrA80qgj4YEa6oBi21sVOcxNTG7nFTxmPR0PTDZHOum4EUczWUIOIYB15x1dnYICpIrdPELOcL2Dg6CIxFGMf70JMP49CBNwuVukqF3cBAcZ/5uAtqa2zKycR1HYmoV5LKJdeL6hdJZIl4qeQ72jF5WOnxt5Jqjm1y0B+fzP0ZxEKMZzC2ZWF3mqbevmsN7M6dadT6b3FoGasV5AF3k1quZhSIf+QSw5UWsb/s5NfuwBx3lPDUd01zfUe9ZuRYv4JQiMF+6xampSQRGMx75cHHaY8B+4nYZhK9MhyJus7SpA6WserP/VUWbLV+3znb9UIddrOGTgNJi7Ex9RHWEMivSYNRDmncfERXjTruRwJ0YtnijxQmKNMs98h4f6jtfnl12Vz7HTzjrfWvubWCbyxtWep1wpyBW67q9iFvvBnz8DVBLAwQUAAIACAAuZctINdvZrWgBAADzAgAAKQAAAHVuaXZlcnNhbC9za2luX2N1c3RvbWl6YXRpb25fc2V0dGluZ3MueG1sjVLbahsxEH3PV4j8gCWNbgtbg67FkIdCE/K89aphiaMtK4WEoo+vNq1x3Lq0mqeZc+YMMzp9fpySfc5lfpq+D2Wa0+dYypQe8vYKoX4/H+bl0xJzLHlzqtxPaZxfdunrvNZaNZchjcMy2hXNW4zC20NKauVUy5hhFEnmqVfIeW4b1oHrwDbMUWL7zW8SP3WXuI+pXFbtN2fonw27lONSdmmMr1s4Z7+Hzjf4uAzj1Hh5K9ga9Ti1OrYGYoRL7ivVACCQ5Y44XKXspCbIY8YxVKMoUECEc9KJSiTl0LLQiabCfCcQk4xRV6mnrRtpbRy1VUJHiG7TvOpsDcFIjBEhBJirXEAwGDU2NA0Naj0gODAgqjaaKEDBBhNY9c4Ly5GiXmBcmTGA8em4p+3en+tU/e91juf8h+DFL7iIrt7aXDBXv39elka+jU/fDkOJ6MuQ4278cB3ubm6uf3nyzb9HxmrUtvFfff0DUEsDBBQAAgAIAC5ly0joDowg8BQAAO81AAAXAAAAdW5pdmVyc2FsL3VuaXZlcnNhbC5wbmftm3lU09e2x7HSqq1IgbZMAaqotBVBJkk0JFcB0VbBDjIpIIZBmSFCCARSK4JeIAGpjCEo3mrvDYM0MoQhqUUTaCB5lCJCIBF+kAABYohkIAm5SXS9e9d674/31nr/vbAWi/U5/HLy/e2zz977rLXPrbOBASbv27xvZGRkcuqk3zdGRu+WGhkZf7/9Pe0I+cWlL7R/tiC/CThu1MICLWrBOP7YmWNGRm34D1TR72p5R9rJMKSR0a5+3e8WRurPMUZGXgWn/I59lx25Mj1cvJ75hJGu2a8x0hh1Xiu+bDHusifk488++rjx4G/Gx973O299wyrZ74cLP4Z+aLWn6+bVb7cfpzCLHlNE7KtYuEy2oaiv8TCNJwiHhNtc+UMixQyBAhYphimrR2sL2TDl8kJFEAyyIQfw+Dz5TJGR7gdUPfL96PXRG4J7I2CLkA+26sbSXvxRxEgDlcLVr0fnS/SPTe1afMoYkcM1CnbGe/qRlKrXs0qM87t6KI/E8AIc8h4Ttuvo15XbWk54R/+vzorLmK15KjEjoLVPOplhU/SsXTfBywdmpamf7hZL05q3aLHrSsteG933odDzd0IKHn3VhSurFr6eLXZ1eRirOjXKur1OlbCOMq9Y3smraYgiF68KyjIvrG8SGZkRQm8eRoIEkKvUAcQ23dRx3bcvYzRqmYPPxsJ9E7QpXPVqpP4oCtfMF1wdNzNHDs+qZTxaIobKlhdH9jjnjilhAcA2B8yrbB5dVlVKV77gSbpaEtX/4Wual4JhAS4cFkQarlPd5dPibJMKfDuLOH5u9QiRgewQ7rzFWagVBVTXM0QJPLMsY2DscXHXwRH5tW324JzZW06rNrRET5bik1Lda6bg+/yBkz+CrrmKwTNfSE78NlftOrqmrj5cNCRowFIBR5Qn/ooin7vapfTEW1DMB92DOurSHW/i0hETxasc6oWQk0OUafqv6Vy+GPIQkCOJdAgLFke9IGijYuyUROQdBSPAMYbbRrQSZLQTS6IGMQgleWqaGo5a3gDVjpfnTXBv9JmOo5sFiFICU5xHbYncag2nx26WHF1Zv53o8WB43F6r8/tcRiSMuMf8pXkpPf7Bfud9h0tj+XcJVxzXSvEBJ5t+/wUN5TMfNyELWtyi7Bkvsuyd0krRZKJZNx0Wk+uYFRHDo/cq0yJ2u3GqW7+m8rM98o1/g7IUVsx978RNuB3EW9QwNnHrfEIspW1VrA5ld9lDHpLWCTEfl5JXFZNxdojpHlgRX+Cb1K/Qvls7CzLgxgfFYHCpSUcBSW39w1JkZauEMtBLGmeCx4HaeCIGzte57ktu2k8j4HsHj7lkxAPbzzp67j9rguCeDiqo3fq87MM7Cn66ApZ+AM84wng8BD8e8tybX+zcGRFS2bdAXRnNLHx6oTM9PpXKf+GRjysoT6wRl8d6pECJov3DsrB4Fq9rszyxXIywcyM6acXuVXq1iKEpuOrysppM0QbIZgYiYSv7UrXGlYAFsQS8uBcHWWDc3EATkO5E04d9kRlc+rrDjJXevmydfUcu487WVKLNiR3uPteuFNDN6s3vmpM6rqXtCuWssCTxRPTEiqzfX5bcQyRdrd/tlp52gYQ589GQPF0FeW78PB2XsUsCHqVTbIUlmIb1vR1OT3HisCxjeRg/rFmwNywu184jJZdKx/RDD/Lic+zjexATy19JfYAO1OgqMzMASG9BJgG9z8AO/dWueIHEiy5QNp9mS+KhUWu11rQyI71F2zrZnoEYW5QnrsdC8KKWgagRZ5bYtn1ufoXhXp6JS9cqvXbILBF3Y0cYAlt4OgjaM0AtRctmun0v2Quge3/kK0sczA4Jkqbu2EJMa7BD3vamiL5ypNcqOKJeA3V1z2snViS1JsZMI+/ioBr3lHHBWSliOVF6QBKjEcxLZ7pbM0sQTMjvcpCoS9qvwgwoiPfTnnfm9A211hGYBM3QUdYBnVJZoXZvFTSWOKAS9/9lWJyCu7kjFHl2qHdHIMLOcfv+0FhuW3MTwvipWzKGVlocFvAgnipW37xkOdEpVsMuoE4OifnggJ1sudkOj2SYN5oQG/DpEOB2sENoJ5wgatL7MkpDhJDBL2xaW5KpbBhxHWSjrEM4KD2euxEdlK/9/QBCFYgDzc83icn5YQ3Mhngr8gm8ikjXGmImblwFloXxqi11S18n+rIx/Th3+5fkpw+Mf4KyXhc89PtbtW/Sg9KbHyPLvvz+yyHb0RMqW2bplTAYx3aUvInmnjS2FQ6qEA2u3anKDLvd6dQ4CEORbzxa4iC4CNskCNPPkLE1hxtfHWr1bjvEw9/MnlTwWgR7SUIbp+ajgbm7hpV1mXi0u6YXl0dZTfSJqZPIMT6LXmUCf/70fDt0Vlnd0R2sD/NJIeallHBtkKRYX0jUh3mbEfl75uappuM2evEnPKnXCp5y+v/7IO6H0Mf8Lz31OeLu/wiXqJ3cHKE+cRgd/9980IAGNKABDWhAAxrQgAY0oAENaEADGtCABjSgAQ1oQAMa0IAGNKABDWjA/6+4qnzVb4rXD336fzDt0vER+XVTGDhHMV+FJ6L5NfcZDljVAoe3KS2tUP++GQsn00iA7snvOZdSckjErNaBTcZXrn1XW1ar0OSh0Pz21Vx/KbZhWjI1Iu+TcY9urKJoPVMTdV8o69SRdqb6FrVuFC9PRueq0NaL+ZCOMTe2O7vvuSeqPLGbKW4Yp9wXf+Da+2jqSZ2Lsu8IkZkjfmaJb36QrGv+ChD1SlgCOk06mRgQBFe/bhM0YDeRoxMN3jwMWbB5JySSkjiJiXDnQZMrEw/zczVqmaj2MF2UExGUg7vw7DCrVnTLiQheB7smbibzz6kcM0do+x856DolDlNq1r7g5nK/Y/vIpta64mvi25d3D7T3LdnGse1KRWN7GrT62bF7qdNYjZqxO8UrT8iqP9pgW/WSIN7xo/jldVN77DSLkT835fSJgABXveo3YewgA+FPfU19rl56xc5Q1MZ68KorBf7Hkx6UMiS/HCAJBs4lAY8VGU1hWCKzBuaKOidVW74fJnOBg1Z0jW+dZ1Kcc9YGnapEDqaDSy/iSbG7TrWIz3H9slYv907+PffZUrbLF+UHxS5RFjPBkiFzUMgxV1Ql656LcDI270IkSwm6iKxKPp5un9qfkH+sLPEOY4caqC1dgPKZkugpNHH7Ud7Hql+3mjr3S9L+QM41cgbcShgPh6sQ9mxBnj8glH9wI2Kz9td8XQshZ871mxCRrenwGx1nWtaXXrge96TeFcerek5w/RgQVf3Tevq403hM7op5iCTTViLJnnqX8OhoY/KssNqJLtl9LCt3PI0KX5kkvgZRFg6vgdmjZL6tONseNSZFh6yUJTd1+JD1a7Ff0cQZy6X7Pj6yOZFQ41vxSdq5hlRnm6g/tmeTrpCnBiG8Rcrts5DVuFhN8HiKH5D8l2EgObvUTXPoOaVW0/RZrvZtfuG8yKSSpSL34FZGXmhybkd4nEMwh9hcOVE01rHFyKjLbu3rd4tUEPp5EvLQ+YPIm2tuH5MAuOuI/PaJX8+fqUu+P+1879Dou4CwvTsrKsYzshnuB0w3d/icP0g2JSWzg5kET9WsJS2URSt+O+EuBTz/fFj9dZ3m9T++cj3IfoK+Sa/yfIebMFmGB4GvEI0BTOXyEjlpohXz9CloScD2ZMnFZh+5YR+InSV4POqmGN1v7f3ciyCtoT/0CXDpKY0QKBvvi9n5UvJ9XVvNQitWLbzhu5jAIY+5Kx9NSpPahxK6Th/C6SWAMa20zY21vNnd5+uLdCqkdNtUZ3Z/C/XR5V67rPosaxJAaYpoTP/hlXznXHPBgNihzIRTrXVaqBMRl1iR6PZbWmNSy1eNm9uVjnsEwpskiXsYG4SwSBDEdsxkZT1Hzu3hDEjWoMo1f3/AQSNnBGA1Sp5GNLbJm/GmKYYzuOQmnYWQlRXSff0JGD2Q7VxydsWRkrfqOlG5uaK+RAXtakrtGKW6uRISg941R3l0xLLnw1LXz7ekPO2qSILbXLRy+Kot8/lG1xHIuEJeZFWeffqrn+1GM1AiK7gmINvxM7yCn+j9TipdILxy7PB4nhfMpbu0CVmwECGdf5yWF0YaR8xte6FrbtXk/uRgB4+cvqISRmk2ssPpDVJTnt54ToNZv7haB48G2TjoVzOpSGvZKMaxPC9RSzBHGxVfPpr3SA4RmaHKbas71qqeIHImn0APisaxaxUNmFW1EMp2FgkZR4KxEXWZseHUlIf1sZkucaRY1u28QTcWQIfxwWt5OEdea0wOK0q7o9x+4ZYEYaurJroHKFYuEgW90e0RSqu05LO63fDtIRI/WMcl+83XD+EHry9pFa6onAZN5/w4bkOjdBkg/F0vGjHQVrpbmRa+F85M4OhCaQumcmVJPdMSaHMCPKycryjsRcETfRaNamBcZCpPgqP52R+TQoMFiI5wvjOiuj954xk0JcWWs3t01NV9SCS2KPMokaRPpoW7Tjzzh/NCPd+TpqznDKXO0svOdtfGg6+82Hx5ITn3MLsnc/JRfepm9y86lztdKD7/XDE15zBUXAi88bzTqTS1dK1vBh1jtdvDvFiQ7mjDFjEsshlRZvgXddGR7Odd0QnUYm9m3IDyJZob0cwa1LpuGL0MsAUC/0pHbPweup9RL5M71qYCcjDtYX1P8QASkRkY6GizNbczxwfXUyS5Lnv82ZF85eFC1cVhU85Yql0Ih5gsaKg/XLJIaj3wZhU1zk60W0NtdH/4g0vtyVoT7RpFsn06ManZ9tYdTzKm1HUM0mUQTTktwjHwZbUzj19BVqn1W8Xb/+TIGD3h9RXabUMe6gfzi/0AK0H6EM2nqK31MkFAXyIQTryxDsh3MzrsjAMfnziQNpkKCtEFFetAW/rrsfE7Yx3a6Bi8hl/wv57e1GFiZPRrdHifK7R1J5pXn23t+J6g8MHphvtxjfFJAmthmAnyMzuUE17W5/iPVWFrcgiTsM8X56WsBJgmSU7+wMojE5rjj/HVogvElQM2DL0C2LOozbWq+w1aR2EE3Qyjx04mWL+UaGOcW1M++TDztfieGBE6bKk3xs6HJoiNpbeu0/M7++6Y/M7b1SLJbggy/zi0adFp5hXwarisupa2n8hrxYlvNZAVLrNmdRIvZhxYCBwIIh9x0n46frBMbc+oB6Cf27AZ1py6OT7+p4HX6MlPbTStK4+Ej5mhduwvf0gjNvHkdG9cvrzfwd5n/c9vUejlNgaOKm1vtWM72vdP6HQmYW8SY1SI29FePsH/xXRZ5VioxHRIugpUrJ6ITLbVFhr9r+UA3pVnSwwoVAQCZieKzLwYJhcd76bwOPHgAxjc0VQJDIXxfHZz1LLtrdZDOIRq31Uq+xBrWJ4fmRK7Wc3aKRFATAFVZKYn661bpaq0EQy8wfemoUGFEj+fQTIblgsN4g+7kzK3aNq1LufwDyf1KfpzuccdTMQZvF5f4WjhCkbyVizLfXNm4FARgBmWcRSIt95GaqV2670t8INKzmUQoM5pXLCqiq56BeG19SY6gAeXCEPa3LGvH4xTBM7sFNyiA/Bedi/Smcc17viXp3EH6p/ioWsD7h+1xnCdyeGWr6JI44D8Wk30JiNuX2u7drktvN+EV/f8b48Uoifl+ZiIMH2es5RAmHAXRb7qenst9o2scQ82lIzBdpF2PnyXec7T3uFgeXTBnzvRtNrM5NL5S1PRhOhxmh9scAnzRlwvG9nw4gSgsCrymyE0EIoHAGcPXG4uYgrWmE60IEnSPxnJXuPXpdpjl5+CbqDEd1ox8wshtI2xkQaNKn7Vjaaad8XDCwsq5rdNLa1n2Gvj3BDta+jnIIHX4d8uU4nSa/I3OXQv/GdGVsh/RuHlhF0MyaNa1FvV2xwwaTOaky7mB4KKO68Y1ziJzgjEt+5aw7kcgfgUf978a4bc7DvXhEyYPvCqJ4l4zGl/Or6nwCMP1B/MH4QMAitn0hA+i/aIKTCtymTBl/gBOrCJxQjzA05tXu/BFIpBBY6WMhlNo26DcgM1T0zz0173ifJSrfdRFMH3fuxpjnQVtOX4nMi3wh2q202LZiYmWTXIPAp7ucFCa70DQ87kd/GL1hPCC8fk+kKDD81I6ehPoL7Za0n6yOgze+98fbEuJ8v0OfmZizYnq/y122ZZl5nE0zeQH7JSt3SUuwF8dEadrEprQfYwoy/641MUzhsLAmW8vTg2/MiVk6H2WGl6rd4HpdHtK9pZI5J9lVbBkhZ9yJnJ1ZbvVSIL04klqHY5Qb9YRmZHo+2z9tkErU5RkCE7cediSlYwURt/VFVK0iXNez5Hne+LZCHWcwjzOK7KPW6z6687FTDs7TZhw89N/1bxLM/+7SIh2kujzz1Tu4Jgirm1vtl74W9LHu0+jZIjPn9vJHuPDS+QdPL36eDWKklon73sjch/lWG69JqVLeqTuawr6LLaMYiuFPhORFWuroEIRZehYXlQf9jRq7bWHilEBuPbKU5w+ZuVSLfTnIy11YpZ1hfIp2CjWetE8YfNOKzW7B/2bW4ImboaLnvtz2+DDmoce7UHl06TEnRvPVGzXVQeYE854JchCvX/ZrUjp48QAAuIX6/t/bIHE4xX69qfOyg42V3vJ29K3OFzHd8jAwBhl2+KQxZFuGqKlfenf8o5MUPGrJOifDYUbCx15+2pJKw2jsAtT1I4ndT15nnhPFSqdnILQ3W0TUqH9KWz7XzrXIi2hPeH9aMyp8hD5HDp2TmbVpyykaU7WPACl8MnaZJ6EchH+gLBBPfe1h6kEiJ+1TAFi8uAw9+bJNCGMQRc14+dLM2T/GGZXLWKGkBdEAH8Nq2+XPGpLKKFrJOmXpGTS7VuLHJ1FL9aJrPt2RX6ifQ3gCzm3rvvu5PRk0XzNRFAHuRNQbVnCJCyW/tuLhnjEXvSYDwwtrKhlXNRdd9BvSBnSz3OHNK3hEemuXr1RRA6ldNSAI7/wB/gzI6FRPnorsLgdN5UVcJ8POauPz3K3Ees9GdDc/3lGKPP3mK36D4eFh6of+Zl1ilXqqgiCBYWaPwv1obe8//OC9htKFv93aWplMWn1rj76YW6QpNprZ8XnLTYj7jsyXq1+LDBXncViXlDPzfYefHJ4m8aOMhObcr+4uU86G+oZt34Kf9Av5bjF3/4J1BLAwQUAAIACAAuZctIWJvrBk0AAABsAAAAGwAAAHVuaXZlcnNhbC91bml2ZXJzYWwucG5nLnhtbLOxr8jNUShLLSrOzM+zVTLUM1Cyt+PlsikoSi3LTC1XqACKGekZQICSQqWtkgkStzwzpSQDqMLY0hwhmJGamZ5RAhQ1MLGAi+oDDQUAUEsBAgAAFAACAAgAAHQ9SFp/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
  <p:tag name="ISPRING_PRESENTATION_TITLE" val="What_is_Engineering_v17"/>
  <p:tag name="ISPRING_RESOURCE_PATHS_HASH_PRESENTER" val="792cbf53ec741d8254c96cba3a4975efad3cc"/>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S_Yellow">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extLst>
    <a:ext uri="{05A4C25C-085E-4340-85A3-A5531E510DB2}">
      <thm15:themeFamily xmlns:thm15="http://schemas.microsoft.com/office/thememl/2012/main" name="MS_Yellow" id="{D98D778E-803A-4925-962B-C919C08277D0}" vid="{D2E614B3-B53F-4F1F-84A7-4A6B5F10BE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527443B7F650468EB70DBA5F662911" ma:contentTypeVersion="11" ma:contentTypeDescription="Create a new document." ma:contentTypeScope="" ma:versionID="a99636cbabed7cc1a2a5fbb41800683c">
  <xsd:schema xmlns:xsd="http://www.w3.org/2001/XMLSchema" xmlns:xs="http://www.w3.org/2001/XMLSchema" xmlns:p="http://schemas.microsoft.com/office/2006/metadata/properties" xmlns:ns2="5796801b-3a89-4506-aaa3-b2b080dc6fff" xmlns:ns3="352a001b-fdfe-49a0-8a03-de813b89e960" targetNamespace="http://schemas.microsoft.com/office/2006/metadata/properties" ma:root="true" ma:fieldsID="68d1b5f991c5e5aa3b18ca6e8c824e89" ns2:_="" ns3:_="">
    <xsd:import namespace="5796801b-3a89-4506-aaa3-b2b080dc6fff"/>
    <xsd:import namespace="352a001b-fdfe-49a0-8a03-de813b89e9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96801b-3a89-4506-aaa3-b2b080dc6f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52a001b-fdfe-49a0-8a03-de813b89e96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C9BCC5B-DDFB-49D4-93E5-2C6BFB7333B5}"/>
</file>

<file path=customXml/itemProps2.xml><?xml version="1.0" encoding="utf-8"?>
<ds:datastoreItem xmlns:ds="http://schemas.openxmlformats.org/officeDocument/2006/customXml" ds:itemID="{F3F8FBF7-A4B2-40F9-85CA-1BA524D1786A}"/>
</file>

<file path=customXml/itemProps3.xml><?xml version="1.0" encoding="utf-8"?>
<ds:datastoreItem xmlns:ds="http://schemas.openxmlformats.org/officeDocument/2006/customXml" ds:itemID="{9C93C9C3-21EA-4268-873E-D79F2913D523}"/>
</file>

<file path=docProps/app.xml><?xml version="1.0" encoding="utf-8"?>
<Properties xmlns="http://schemas.openxmlformats.org/officeDocument/2006/extended-properties" xmlns:vt="http://schemas.openxmlformats.org/officeDocument/2006/docPropsVTypes">
  <Template>MS_Yellow</Template>
  <TotalTime>0</TotalTime>
  <Words>888</Words>
  <Application>Microsoft Office PowerPoint</Application>
  <PresentationFormat>On-screen Show (16:9)</PresentationFormat>
  <Paragraphs>140</Paragraphs>
  <Slides>23</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Arial Narrow</vt:lpstr>
      <vt:lpstr>Calibri</vt:lpstr>
      <vt:lpstr>Times</vt:lpstr>
      <vt:lpstr>Tw Cen MT</vt:lpstr>
      <vt:lpstr>Wingdings</vt:lpstr>
      <vt:lpstr>Wingdings 2</vt:lpstr>
      <vt:lpstr>MS_Yellow</vt:lpstr>
      <vt:lpstr>What is engineering?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What_is_Engineering_v17</dc:title>
  <dc:subject/>
  <dc:creator/>
  <cp:keywords/>
  <dc:description/>
  <cp:lastModifiedBy/>
  <cp:revision>1</cp:revision>
  <dcterms:created xsi:type="dcterms:W3CDTF">2016-01-05T02:38:42Z</dcterms:created>
  <dcterms:modified xsi:type="dcterms:W3CDTF">2016-11-14T21:07:58Z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0x0101006F527443B7F650468EB70DBA5F662911</vt:lpwstr>
  </property>
</Properties>
</file>