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56" r:id="rId2"/>
    <p:sldId id="274" r:id="rId3"/>
    <p:sldId id="257" r:id="rId4"/>
    <p:sldId id="276" r:id="rId5"/>
    <p:sldId id="277" r:id="rId6"/>
    <p:sldId id="278" r:id="rId7"/>
    <p:sldId id="279" r:id="rId8"/>
    <p:sldId id="280" r:id="rId9"/>
    <p:sldId id="258" r:id="rId10"/>
    <p:sldId id="259" r:id="rId11"/>
    <p:sldId id="260" r:id="rId12"/>
    <p:sldId id="261" r:id="rId13"/>
  </p:sldIdLst>
  <p:sldSz cx="9144000" cy="5143500" type="screen16x9"/>
  <p:notesSz cx="6858000" cy="9144000"/>
  <p:custDataLst>
    <p:tags r:id="rId1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221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77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210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36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http://www.grc.nasa.gov/WWW/k-12/WindTunnel/Activities/Pascals_principle.html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4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02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65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521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17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24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88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685800" y="1390877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 to</a:t>
            </a:r>
            <a:br>
              <a:rPr kumimoji="0" 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Thermodynamics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371600" y="2945721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ts val="3200"/>
              </a:lnSpc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 Transfer, </a:t>
            </a:r>
          </a:p>
          <a:p>
            <a:pPr marL="0" marR="0" lvl="0" indent="0" algn="ctr" defTabSz="914400" rtl="0" eaLnBrk="1" fontAlgn="base" latinLnBrk="0" hangingPunct="1">
              <a:lnSpc>
                <a:spcPts val="3200"/>
              </a:lnSpc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Thermal Conductivity, </a:t>
            </a:r>
          </a:p>
          <a:p>
            <a:pPr marL="0" marR="0" lvl="0" indent="0" algn="ctr" defTabSz="914400" rtl="0" eaLnBrk="1" fontAlgn="base" latinLnBrk="0" hangingPunct="1">
              <a:lnSpc>
                <a:spcPts val="3200"/>
              </a:lnSpc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Resistivity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2"/>
          <p:cNvSpPr txBox="1">
            <a:spLocks noChangeArrowheads="1"/>
          </p:cNvSpPr>
          <p:nvPr/>
        </p:nvSpPr>
        <p:spPr bwMode="auto">
          <a:xfrm>
            <a:off x="466192" y="709260"/>
            <a:ext cx="7903593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 Values</a:t>
            </a:r>
          </a:p>
        </p:txBody>
      </p:sp>
      <p:sp>
        <p:nvSpPr>
          <p:cNvPr id="37" name="Rectangle 3"/>
          <p:cNvSpPr txBox="1">
            <a:spLocks noChangeArrowheads="1"/>
          </p:cNvSpPr>
          <p:nvPr/>
        </p:nvSpPr>
        <p:spPr bwMode="auto">
          <a:xfrm>
            <a:off x="466192" y="1543351"/>
            <a:ext cx="3892967" cy="270890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Measurement of the effectiveness of an insulating material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Higher the R-value, the greater the resistance to heat flow</a:t>
            </a:r>
          </a:p>
        </p:txBody>
      </p:sp>
      <p:pic>
        <p:nvPicPr>
          <p:cNvPr id="38" name="Picture 7" descr="http://www.phillipshomesolutions.com/Windows/R-VALUECHAR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5423" y="1193448"/>
            <a:ext cx="4267200" cy="316865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39" name="Rectangle 8"/>
          <p:cNvSpPr>
            <a:spLocks noChangeArrowheads="1"/>
          </p:cNvSpPr>
          <p:nvPr/>
        </p:nvSpPr>
        <p:spPr bwMode="auto">
          <a:xfrm>
            <a:off x="4644023" y="4393848"/>
            <a:ext cx="3903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/>
              <a:t>http://www.phillipshomesolutions.com/Windows/R-VALUECHART.jpg</a:t>
            </a:r>
          </a:p>
        </p:txBody>
      </p:sp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951819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 Factor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466192" y="1474788"/>
            <a:ext cx="4021569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determine the combined Thermal Conductivity of all materials in a structure, including spaces, the U Factor is used.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 reciprocal of the totaled R-Values (1/r)</a:t>
            </a:r>
          </a:p>
        </p:txBody>
      </p:sp>
      <p:pic>
        <p:nvPicPr>
          <p:cNvPr id="34" name="Picture 7" descr="http://www.efficientwindows.org/toolkits/images/nfrclabe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8340" y="1019780"/>
            <a:ext cx="2827306" cy="3449312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35" name="Rectangle 8"/>
          <p:cNvSpPr>
            <a:spLocks noChangeArrowheads="1"/>
          </p:cNvSpPr>
          <p:nvPr/>
        </p:nvSpPr>
        <p:spPr bwMode="auto">
          <a:xfrm>
            <a:off x="5045593" y="4544610"/>
            <a:ext cx="3371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/>
              <a:t>http://</a:t>
            </a:r>
            <a:r>
              <a:rPr lang="en-US" sz="1000" dirty="0" err="1"/>
              <a:t>www.efficientwindows.org/toolkits/images/nfrclabel.jpg</a:t>
            </a:r>
            <a:endParaRPr lang="en-US" sz="1000" dirty="0"/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5321022" y="2218569"/>
            <a:ext cx="1398577" cy="514450"/>
          </a:xfrm>
          <a:prstGeom prst="rect">
            <a:avLst/>
          </a:prstGeom>
          <a:solidFill>
            <a:srgbClr val="FFFF99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7" descr="http://www.home-heating-systems-and-solutions.com/images/factors_affecting_heat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13917" y="1305334"/>
            <a:ext cx="3926240" cy="3171416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466192" y="725337"/>
            <a:ext cx="784732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Loss Calculation</a:t>
            </a:r>
          </a:p>
        </p:txBody>
      </p:sp>
      <p:sp>
        <p:nvSpPr>
          <p:cNvPr id="19" name="Rectangle 4"/>
          <p:cNvSpPr txBox="1">
            <a:spLocks noChangeArrowheads="1"/>
          </p:cNvSpPr>
          <p:nvPr/>
        </p:nvSpPr>
        <p:spPr bwMode="auto">
          <a:xfrm>
            <a:off x="466192" y="1563210"/>
            <a:ext cx="4326689" cy="311507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Formula: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HL=(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Area)x(U-Factor)x(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Calculated in British Thermal Units (BTU) per hour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interior volume by constant 0.018 for average amount of lost BTU for infiltration</a:t>
            </a:r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4300537" y="4617611"/>
            <a:ext cx="48434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 err="1"/>
              <a:t>http://www.home-heating-systems-and-solutions.com/images/factors_affecting_heating.jpg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66192" y="708932"/>
            <a:ext cx="799200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Transfer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466192" y="1551187"/>
            <a:ext cx="3940708" cy="270106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 is Transferred from a warm to a cool surface by:</a:t>
            </a:r>
          </a:p>
          <a:p>
            <a:pPr marL="639763" marR="0" lvl="1" indent="-273050" algn="l" defTabSz="914400" rtl="0" eaLnBrk="1" fontAlgn="base" latinLnBrk="0" hangingPunct="1">
              <a:lnSpc>
                <a:spcPts val="3120"/>
              </a:lnSpc>
              <a:spcBef>
                <a:spcPts val="17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Conduction</a:t>
            </a:r>
          </a:p>
          <a:p>
            <a:pPr marL="639763" marR="0" lvl="1" indent="-273050" algn="l" defTabSz="914400" rtl="0" eaLnBrk="1" fontAlgn="base" latinLnBrk="0" hangingPunct="1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Convection</a:t>
            </a:r>
          </a:p>
          <a:p>
            <a:pPr marL="639763" marR="0" lvl="1" indent="-273050" algn="l" defTabSz="914400" rtl="0" eaLnBrk="1" fontAlgn="base" latinLnBrk="0" hangingPunct="1">
              <a:lnSpc>
                <a:spcPct val="100000"/>
              </a:lnSpc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Radiation</a:t>
            </a:r>
          </a:p>
        </p:txBody>
      </p:sp>
      <p:pic>
        <p:nvPicPr>
          <p:cNvPr id="22" name="Picture 10" descr="E:\Courses\POE 1\8-Homeless-Emergency Shelter\0-Heat Loss\Pix\HeatTransfer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6217" y="886710"/>
            <a:ext cx="3101818" cy="3742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4712503" y="4601609"/>
            <a:ext cx="40020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/>
              <a:t>http://</a:t>
            </a:r>
            <a:r>
              <a:rPr lang="en-US" sz="1000" dirty="0" err="1"/>
              <a:t>cache.eb.com/eb/image?id</a:t>
            </a:r>
            <a:r>
              <a:rPr lang="en-US" sz="1000" dirty="0"/>
              <a:t>=63238&amp;rendTypeId=4</a:t>
            </a:r>
          </a:p>
        </p:txBody>
      </p:sp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66192" y="712788"/>
            <a:ext cx="799200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Transfer - Radiation</a:t>
            </a:r>
          </a:p>
        </p:txBody>
      </p:sp>
      <p:pic>
        <p:nvPicPr>
          <p:cNvPr id="13" name="Picture 7" descr="http://www.beodom.com/assets/images/blog/principles-thermal-insulation/heat-transmittance-means.jpg"/>
          <p:cNvPicPr>
            <a:picLocks noChangeAspect="1" noChangeArrowheads="1"/>
          </p:cNvPicPr>
          <p:nvPr/>
        </p:nvPicPr>
        <p:blipFill>
          <a:blip r:embed="rId3"/>
          <a:srcRect l="5257" t="60345" r="14572"/>
          <a:stretch>
            <a:fillRect/>
          </a:stretch>
        </p:blipFill>
        <p:spPr bwMode="auto">
          <a:xfrm>
            <a:off x="2210078" y="3039635"/>
            <a:ext cx="4648200" cy="133350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466192" y="1571248"/>
            <a:ext cx="4394298" cy="147526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indent="-319088" fontAlgn="base">
              <a:lnSpc>
                <a:spcPts val="28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</a:pPr>
            <a:r>
              <a:rPr lang="en-US" sz="2800" dirty="0"/>
              <a:t>Heat flows to a cooler surface through space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9763" marR="0" lvl="1" indent="-273050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Space = Air or Air Pocket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427099" y="4411235"/>
            <a:ext cx="4267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 err="1"/>
              <a:t>http://www.beodom.com/assets/images/blog/principles-thermal-insulation/heat-transmittance-means.jpg</a:t>
            </a:r>
            <a:endParaRPr lang="en-US" sz="1000" dirty="0"/>
          </a:p>
        </p:txBody>
      </p:sp>
      <p:sp>
        <p:nvSpPr>
          <p:cNvPr id="16" name="Rectangle 4"/>
          <p:cNvSpPr txBox="1">
            <a:spLocks noChangeArrowheads="1"/>
          </p:cNvSpPr>
          <p:nvPr/>
        </p:nvSpPr>
        <p:spPr bwMode="auto">
          <a:xfrm>
            <a:off x="4724400" y="1559427"/>
            <a:ext cx="4419600" cy="126201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air is warmed from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warmed surface</a:t>
            </a:r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6192" y="714098"/>
            <a:ext cx="7871441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Transfer - Convection</a:t>
            </a:r>
          </a:p>
        </p:txBody>
      </p:sp>
      <p:pic>
        <p:nvPicPr>
          <p:cNvPr id="5" name="Picture 7" descr="http://www.physics.arizona.edu/~thews/reu/convection1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5233" y="1554163"/>
            <a:ext cx="3810000" cy="3063875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825032" y="1028700"/>
            <a:ext cx="3810000" cy="357723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Warm surface heats the surrounding air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Cooler air moves in to take place of warm air causing a convection current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93833" y="4457700"/>
            <a:ext cx="33115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/>
              <a:t>http://www.physics.arizona.edu/~thews/reu/convection1.bmp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6192" y="713115"/>
            <a:ext cx="782321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Transfer - Conduction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6192" y="1531055"/>
            <a:ext cx="3860815" cy="23112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Heat moves through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solid material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Denser the material, the better it conducts heat</a:t>
            </a:r>
          </a:p>
        </p:txBody>
      </p:sp>
      <p:pic>
        <p:nvPicPr>
          <p:cNvPr id="6" name="Picture 7" descr="http://www.antonine-education.co.uk/Physics_GCSE/Unit_1/Topic_1/conduc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9816" y="1315565"/>
            <a:ext cx="2872569" cy="317927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423779" y="4537227"/>
            <a:ext cx="4530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/>
              <a:t>http://www.antonine-education.co.uk/Physics_GCSE/Unit_1/Topic_1/conduction.jpg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6191" y="720826"/>
            <a:ext cx="8858181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Temperature Transfer i.e. Heat Loss or Gain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6191" y="1482826"/>
            <a:ext cx="4292185" cy="345268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amount of heat that passes through the exterior surface of a building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Some Temperature Transfer will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ALWAYS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occur, regardless of the material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Always from Hot to Cold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19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Measured by Delta T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</p:txBody>
      </p:sp>
      <p:pic>
        <p:nvPicPr>
          <p:cNvPr id="8" name="Picture 7" descr="http://www.instablogsimages.com/images/2007/09/07/heat-loss_17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523" y="1517071"/>
            <a:ext cx="3810000" cy="3033713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897773" y="4565071"/>
            <a:ext cx="38417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/>
              <a:t>http://www.instablogsimages.com/images/2007/09/07/heat-loss_179.gif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8154" y="708932"/>
            <a:ext cx="7927706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Thermal Conductivity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6192" y="1575304"/>
            <a:ext cx="7919668" cy="25403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amount of heat that flows from one face of a material through the material to the opposite face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Defined as the amount of heat transferred through a 1 sq-ft surface area, 1” thick, with a temperature difference of 1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6192" y="713116"/>
            <a:ext cx="8000046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Resistivity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6192" y="1555171"/>
            <a:ext cx="8228646" cy="252828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ability of materials to resist the transfer of heat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Materials with low (poor) resistance qualities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 conductors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Materials with high resistance qualities are insulators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6192" y="709260"/>
            <a:ext cx="7935743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Insulation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66192" y="1482826"/>
            <a:ext cx="3957267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material used to stop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transfer of heat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Made from vegetables, minerals, plastics, and metals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Stops heat transfer, blocks moisture, stops sound, resists fire, and resists insects</a:t>
            </a:r>
          </a:p>
        </p:txBody>
      </p:sp>
      <p:pic>
        <p:nvPicPr>
          <p:cNvPr id="14" name="Picture 7" descr="http://www.cosyinsulation.com.au/images/house_large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93825" y="990550"/>
            <a:ext cx="3810000" cy="355600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4993825" y="4581475"/>
            <a:ext cx="3835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/>
              <a:t>http://www.cosyinsulation.com.au/images/house_large.gif</a:t>
            </a:r>
          </a:p>
        </p:txBody>
      </p:sp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0C0F2FA-0BFD-4FFF-8225-AFD5C92E3EB0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Heat_loss_v17"/>
  <p:tag name="ISPRING_RESOURCE_PATHS_HASH_PRESENTER" val="b197df0eda1bfe03783287ae6bf956fdb88e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ECC41731-3F0D-4436-A367-03D4D0A01BB0}"/>
</file>

<file path=customXml/itemProps2.xml><?xml version="1.0" encoding="utf-8"?>
<ds:datastoreItem xmlns:ds="http://schemas.openxmlformats.org/officeDocument/2006/customXml" ds:itemID="{4C4D2336-E529-4823-A605-06C1B0912DE0}"/>
</file>

<file path=customXml/itemProps3.xml><?xml version="1.0" encoding="utf-8"?>
<ds:datastoreItem xmlns:ds="http://schemas.openxmlformats.org/officeDocument/2006/customXml" ds:itemID="{C74A6C02-5C45-4D7C-A5DB-F9DF18F7C918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456</Words>
  <Application>Microsoft Office PowerPoint</Application>
  <PresentationFormat>On-screen Show (16:9)</PresentationFormat>
  <Paragraphs>69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ＭＳ Ｐゴシック</vt:lpstr>
      <vt:lpstr>Arial</vt:lpstr>
      <vt:lpstr>Arial Narrow</vt:lpstr>
      <vt:lpstr>Calibri</vt:lpstr>
      <vt:lpstr>Tw Cen MT</vt:lpstr>
      <vt:lpstr>Wingdings</vt:lpstr>
      <vt:lpstr>Wingdings 2</vt:lpstr>
      <vt:lpstr>Wingdings 3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Heat_loss_v17</dc:title>
  <dc:subject/>
  <dc:creator/>
  <cp:keywords/>
  <dc:description/>
  <cp:lastModifiedBy/>
  <cp:revision>1</cp:revision>
  <dcterms:created xsi:type="dcterms:W3CDTF">2016-11-15T17:14:05Z</dcterms:created>
  <dcterms:modified xsi:type="dcterms:W3CDTF">2016-11-26T21:11:06Z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