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23.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4.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slideMasters/slideMaster1.xml" ContentType="application/vnd.openxmlformats-officedocument.presentationml.slideMaster+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ppt/tags/tag1.xml" ContentType="application/vnd.openxmlformats-officedocument.presentationml.tag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6"/>
  </p:notesMasterIdLst>
  <p:sldIdLst>
    <p:sldId id="256" r:id="rId2"/>
    <p:sldId id="274" r:id="rId3"/>
    <p:sldId id="257" r:id="rId4"/>
    <p:sldId id="276" r:id="rId5"/>
    <p:sldId id="277" r:id="rId6"/>
    <p:sldId id="278" r:id="rId7"/>
    <p:sldId id="279" r:id="rId8"/>
    <p:sldId id="280" r:id="rId9"/>
    <p:sldId id="258" r:id="rId10"/>
    <p:sldId id="259" r:id="rId11"/>
    <p:sldId id="260" r:id="rId12"/>
    <p:sldId id="261"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Lst>
  <p:sldSz cx="9144000" cy="5143500" type="screen16x9"/>
  <p:notesSz cx="6858000" cy="9144000"/>
  <p:custDataLst>
    <p:tags r:id="rId37"/>
  </p:custDataLst>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CBFF"/>
    <a:srgbClr val="FFFF34"/>
    <a:srgbClr val="0000DC"/>
    <a:srgbClr val="000079"/>
    <a:srgbClr val="673276"/>
    <a:srgbClr val="7452CA"/>
    <a:srgbClr val="0C1930"/>
    <a:srgbClr val="CA6727"/>
    <a:srgbClr val="F47D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7" autoAdjust="0"/>
    <p:restoredTop sz="84548" autoAdjust="0"/>
  </p:normalViewPr>
  <p:slideViewPr>
    <p:cSldViewPr snapToGrid="0" showGuides="1">
      <p:cViewPr varScale="1">
        <p:scale>
          <a:sx n="126" d="100"/>
          <a:sy n="126" d="100"/>
        </p:scale>
        <p:origin x="1476" y="11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CC9C55-E3A8-42F1-8596-3C4FCC2A72A8}" type="datetimeFigureOut">
              <a:rPr lang="en-US" smtClean="0"/>
              <a:pPr/>
              <a:t>11/26/2016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328057-291C-46D2-8F91-9BABA241F80A}" type="slidenum">
              <a:rPr lang="en-US" smtClean="0"/>
              <a:pPr/>
              <a:t>‹#›</a:t>
            </a:fld>
            <a:endParaRPr lang="en-US"/>
          </a:p>
        </p:txBody>
      </p:sp>
    </p:spTree>
    <p:extLst>
      <p:ext uri="{BB962C8B-B14F-4D97-AF65-F5344CB8AC3E}">
        <p14:creationId xmlns:p14="http://schemas.microsoft.com/office/powerpoint/2010/main" val="1638688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hydrogen.physik.uni-wuppertal.de/hyperphysics/hyperphysics/hbase/magnetic/motdc.html#c1"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hydrogen.physik.uni-wuppertal.de/hyperphysics/hyperphysics/hbase/magnetic/indmot.html#c2" TargetMode="External"/><Relationship Id="rId4" Type="http://schemas.openxmlformats.org/officeDocument/2006/relationships/hyperlink" Target="http://hydrogen.physik.uni-wuppertal.de/hyperphysics/hyperphysics/hbase/magnetic/indmot.html#c1"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1</a:t>
            </a:fld>
            <a:endParaRPr lang="en-US"/>
          </a:p>
        </p:txBody>
      </p:sp>
    </p:spTree>
    <p:extLst>
      <p:ext uri="{BB962C8B-B14F-4D97-AF65-F5344CB8AC3E}">
        <p14:creationId xmlns:p14="http://schemas.microsoft.com/office/powerpoint/2010/main" val="2956648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10</a:t>
            </a:fld>
            <a:endParaRPr lang="en-US"/>
          </a:p>
        </p:txBody>
      </p:sp>
    </p:spTree>
    <p:extLst>
      <p:ext uri="{BB962C8B-B14F-4D97-AF65-F5344CB8AC3E}">
        <p14:creationId xmlns:p14="http://schemas.microsoft.com/office/powerpoint/2010/main" val="243635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50000"/>
              </a:spcBef>
              <a:defRPr/>
            </a:pPr>
            <a:r>
              <a:rPr lang="en-GB" sz="1200" dirty="0">
                <a:latin typeface="Times New Roman" charset="0"/>
              </a:rPr>
              <a:t>The basic circuit breaker consists of a simple </a:t>
            </a:r>
            <a:r>
              <a:rPr lang="en-GB" sz="1200" b="1" dirty="0">
                <a:latin typeface="Times New Roman" charset="0"/>
              </a:rPr>
              <a:t>switch</a:t>
            </a:r>
            <a:r>
              <a:rPr lang="en-GB" sz="1200" dirty="0">
                <a:latin typeface="Times New Roman" charset="0"/>
              </a:rPr>
              <a:t>, connected to either a bimetallic strip or an electromagnet. The diagram shows a typical electromagnet design. </a:t>
            </a:r>
            <a:endParaRPr lang="en-US" sz="1200" dirty="0">
              <a:latin typeface="Times New Roman" charset="0"/>
            </a:endParaRPr>
          </a:p>
          <a:p>
            <a:pPr>
              <a:spcBef>
                <a:spcPct val="50000"/>
              </a:spcBef>
              <a:defRPr/>
            </a:pPr>
            <a:r>
              <a:rPr lang="en-GB" sz="1200" dirty="0">
                <a:latin typeface="Times New Roman" charset="0"/>
              </a:rPr>
              <a:t>The hot wire in the circuit connects to the two ends of the switch. When the switch is flipped to the on position, electricity can flow from the bottom terminal, through the electromagnet, up to the moving contact, across to the stationary contact and out to the upper terminal. </a:t>
            </a:r>
          </a:p>
          <a:p>
            <a:endParaRPr lang="en-US" dirty="0"/>
          </a:p>
          <a:p>
            <a:endParaRPr lang="en-US" dirty="0"/>
          </a:p>
        </p:txBody>
      </p:sp>
      <p:sp>
        <p:nvSpPr>
          <p:cNvPr id="4" name="Slide Number Placeholder 3"/>
          <p:cNvSpPr>
            <a:spLocks noGrp="1"/>
          </p:cNvSpPr>
          <p:nvPr>
            <p:ph type="sldNum" sz="quarter" idx="10"/>
          </p:nvPr>
        </p:nvSpPr>
        <p:spPr/>
        <p:txBody>
          <a:bodyPr/>
          <a:lstStyle/>
          <a:p>
            <a:fld id="{5D328057-291C-46D2-8F91-9BABA241F80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Times New Roman" charset="0"/>
              </a:rPr>
              <a:t>The electricity </a:t>
            </a:r>
            <a:r>
              <a:rPr lang="en-GB" sz="1200" b="1" dirty="0">
                <a:latin typeface="Times New Roman" charset="0"/>
              </a:rPr>
              <a:t>magnetizes</a:t>
            </a:r>
            <a:r>
              <a:rPr lang="en-GB" sz="1200" dirty="0">
                <a:latin typeface="Times New Roman" charset="0"/>
              </a:rPr>
              <a:t> the electromagnet. Increasing current boosts the electromagnet's magnetic force, and decreasing current lowers the magnetism. When the current jumps to unsafe levels, the electromagnet is strong enough to pull down a metal lever connected to the switch linkage. The entire linkage shifts, tilting the moving contact away from the stationary contact to break the circuit. The electricity shuts off. </a:t>
            </a:r>
          </a:p>
          <a:p>
            <a:endParaRPr lang="en-US" dirty="0"/>
          </a:p>
        </p:txBody>
      </p:sp>
      <p:sp>
        <p:nvSpPr>
          <p:cNvPr id="4" name="Slide Number Placeholder 3"/>
          <p:cNvSpPr>
            <a:spLocks noGrp="1"/>
          </p:cNvSpPr>
          <p:nvPr>
            <p:ph type="sldNum" sz="quarter" idx="10"/>
          </p:nvPr>
        </p:nvSpPr>
        <p:spPr/>
        <p:txBody>
          <a:bodyPr/>
          <a:lstStyle/>
          <a:p>
            <a:fld id="{5D328057-291C-46D2-8F91-9BABA241F80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13</a:t>
            </a:fld>
            <a:endParaRPr lang="en-US"/>
          </a:p>
        </p:txBody>
      </p:sp>
    </p:spTree>
    <p:extLst>
      <p:ext uri="{BB962C8B-B14F-4D97-AF65-F5344CB8AC3E}">
        <p14:creationId xmlns:p14="http://schemas.microsoft.com/office/powerpoint/2010/main" val="2649190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14</a:t>
            </a:fld>
            <a:endParaRPr lang="en-US"/>
          </a:p>
        </p:txBody>
      </p:sp>
    </p:spTree>
    <p:extLst>
      <p:ext uri="{BB962C8B-B14F-4D97-AF65-F5344CB8AC3E}">
        <p14:creationId xmlns:p14="http://schemas.microsoft.com/office/powerpoint/2010/main" val="4253836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charset="0"/>
                <a:ea typeface="ヒラギノ角ゴ Pro W3" charset="0"/>
                <a:cs typeface="ヒラギノ角ゴ Pro W3" charset="0"/>
              </a:rPr>
              <a:t>The electromagnet becomes magnetized, attracting the soft iron armature and the hammer strikes the gong. However, the circuit will break and the electromagnet loses its magnetism and the springy metal strip pull back the armature and the circuit is closed again. The process repeats. </a:t>
            </a:r>
          </a:p>
          <a:p>
            <a:endParaRPr lang="en-US" dirty="0"/>
          </a:p>
        </p:txBody>
      </p:sp>
      <p:sp>
        <p:nvSpPr>
          <p:cNvPr id="4" name="Slide Number Placeholder 3"/>
          <p:cNvSpPr>
            <a:spLocks noGrp="1"/>
          </p:cNvSpPr>
          <p:nvPr>
            <p:ph type="sldNum" sz="quarter" idx="10"/>
          </p:nvPr>
        </p:nvSpPr>
        <p:spPr/>
        <p:txBody>
          <a:bodyPr/>
          <a:lstStyle/>
          <a:p>
            <a:fld id="{5D328057-291C-46D2-8F91-9BABA241F80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16</a:t>
            </a:fld>
            <a:endParaRPr lang="en-US"/>
          </a:p>
        </p:txBody>
      </p:sp>
    </p:spTree>
    <p:extLst>
      <p:ext uri="{BB962C8B-B14F-4D97-AF65-F5344CB8AC3E}">
        <p14:creationId xmlns:p14="http://schemas.microsoft.com/office/powerpoint/2010/main" val="1252937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17</a:t>
            </a:fld>
            <a:endParaRPr lang="en-US"/>
          </a:p>
        </p:txBody>
      </p:sp>
    </p:spTree>
    <p:extLst>
      <p:ext uri="{BB962C8B-B14F-4D97-AF65-F5344CB8AC3E}">
        <p14:creationId xmlns:p14="http://schemas.microsoft.com/office/powerpoint/2010/main" val="2932526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18</a:t>
            </a:fld>
            <a:endParaRPr lang="en-US"/>
          </a:p>
        </p:txBody>
      </p:sp>
    </p:spTree>
    <p:extLst>
      <p:ext uri="{BB962C8B-B14F-4D97-AF65-F5344CB8AC3E}">
        <p14:creationId xmlns:p14="http://schemas.microsoft.com/office/powerpoint/2010/main" val="1422184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19</a:t>
            </a:fld>
            <a:endParaRPr lang="en-US"/>
          </a:p>
        </p:txBody>
      </p:sp>
    </p:spTree>
    <p:extLst>
      <p:ext uri="{BB962C8B-B14F-4D97-AF65-F5344CB8AC3E}">
        <p14:creationId xmlns:p14="http://schemas.microsoft.com/office/powerpoint/2010/main" val="3382510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http://www.grc.nasa.gov/WWW/k-12/WindTunnel/Activities/Pascals_principle.html</a:t>
            </a:r>
          </a:p>
        </p:txBody>
      </p:sp>
      <p:sp>
        <p:nvSpPr>
          <p:cNvPr id="4" name="Slide Number Placeholder 3"/>
          <p:cNvSpPr>
            <a:spLocks noGrp="1"/>
          </p:cNvSpPr>
          <p:nvPr>
            <p:ph type="sldNum" sz="quarter" idx="10"/>
          </p:nvPr>
        </p:nvSpPr>
        <p:spPr/>
        <p:txBody>
          <a:bodyPr/>
          <a:lstStyle/>
          <a:p>
            <a:fld id="{5D328057-291C-46D2-8F91-9BABA241F80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20</a:t>
            </a:fld>
            <a:endParaRPr lang="en-US"/>
          </a:p>
        </p:txBody>
      </p:sp>
    </p:spTree>
    <p:extLst>
      <p:ext uri="{BB962C8B-B14F-4D97-AF65-F5344CB8AC3E}">
        <p14:creationId xmlns:p14="http://schemas.microsoft.com/office/powerpoint/2010/main" val="498714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21</a:t>
            </a:fld>
            <a:endParaRPr lang="en-US"/>
          </a:p>
        </p:txBody>
      </p:sp>
    </p:spTree>
    <p:extLst>
      <p:ext uri="{BB962C8B-B14F-4D97-AF65-F5344CB8AC3E}">
        <p14:creationId xmlns:p14="http://schemas.microsoft.com/office/powerpoint/2010/main" val="2608667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22</a:t>
            </a:fld>
            <a:endParaRPr lang="en-US"/>
          </a:p>
        </p:txBody>
      </p:sp>
    </p:spTree>
    <p:extLst>
      <p:ext uri="{BB962C8B-B14F-4D97-AF65-F5344CB8AC3E}">
        <p14:creationId xmlns:p14="http://schemas.microsoft.com/office/powerpoint/2010/main" val="34281816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23</a:t>
            </a:fld>
            <a:endParaRPr lang="en-US"/>
          </a:p>
        </p:txBody>
      </p:sp>
    </p:spTree>
    <p:extLst>
      <p:ext uri="{BB962C8B-B14F-4D97-AF65-F5344CB8AC3E}">
        <p14:creationId xmlns:p14="http://schemas.microsoft.com/office/powerpoint/2010/main" val="2067126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24</a:t>
            </a:fld>
            <a:endParaRPr lang="en-US"/>
          </a:p>
        </p:txBody>
      </p:sp>
    </p:spTree>
    <p:extLst>
      <p:ext uri="{BB962C8B-B14F-4D97-AF65-F5344CB8AC3E}">
        <p14:creationId xmlns:p14="http://schemas.microsoft.com/office/powerpoint/2010/main" val="12473598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Times New Roman" charset="0"/>
              </a:rPr>
              <a:t>According to the Fleming’s left hand rule, if we stretch our fore finger , middle finger and the thumb of left hand so that they are mutually perpendicular to each other, then the fore finger indicates the direction of produced magnetic field due to the another wire, middle finger indicated the direction of current in the wire and the thumb indicates the direction of force. </a:t>
            </a:r>
          </a:p>
          <a:p>
            <a:endParaRPr lang="en-US" dirty="0"/>
          </a:p>
        </p:txBody>
      </p:sp>
      <p:sp>
        <p:nvSpPr>
          <p:cNvPr id="4" name="Slide Number Placeholder 3"/>
          <p:cNvSpPr>
            <a:spLocks noGrp="1"/>
          </p:cNvSpPr>
          <p:nvPr>
            <p:ph type="sldNum" sz="quarter" idx="10"/>
          </p:nvPr>
        </p:nvSpPr>
        <p:spPr/>
        <p:txBody>
          <a:bodyPr/>
          <a:lstStyle/>
          <a:p>
            <a:fld id="{5D328057-291C-46D2-8F91-9BABA241F80A}"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26</a:t>
            </a:fld>
            <a:endParaRPr lang="en-US"/>
          </a:p>
        </p:txBody>
      </p:sp>
    </p:spTree>
    <p:extLst>
      <p:ext uri="{BB962C8B-B14F-4D97-AF65-F5344CB8AC3E}">
        <p14:creationId xmlns:p14="http://schemas.microsoft.com/office/powerpoint/2010/main" val="12230278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27</a:t>
            </a:fld>
            <a:endParaRPr lang="en-US"/>
          </a:p>
        </p:txBody>
      </p:sp>
    </p:spTree>
    <p:extLst>
      <p:ext uri="{BB962C8B-B14F-4D97-AF65-F5344CB8AC3E}">
        <p14:creationId xmlns:p14="http://schemas.microsoft.com/office/powerpoint/2010/main" val="13542005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50000"/>
              </a:spcBef>
              <a:defRPr/>
            </a:pPr>
            <a:r>
              <a:rPr lang="en-GB" sz="1200" dirty="0"/>
              <a:t>It follows then that a wire in a field from a permanent magnet will feel a force when current flows through it. The magnetic field generated around the wire by the current will interact with the field around the magnet and the two fields will push or pull on each other.</a:t>
            </a:r>
          </a:p>
          <a:p>
            <a:pPr>
              <a:spcBef>
                <a:spcPct val="50000"/>
              </a:spcBef>
              <a:defRPr/>
            </a:pPr>
            <a:endParaRPr lang="en-GB" sz="1200" dirty="0"/>
          </a:p>
          <a:p>
            <a:pPr>
              <a:spcBef>
                <a:spcPct val="50000"/>
              </a:spcBef>
              <a:defRPr/>
            </a:pPr>
            <a:r>
              <a:rPr lang="en-GB" sz="1200" dirty="0"/>
              <a:t>The magnetic field around a straight wire is circular. The magnetic field between two attracting poles is straight. When the two interact, the wire is pushed away from the field between the attracting poles at right angles (90°) both to the straight field lines and to the direction of current flow.</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D328057-291C-46D2-8F91-9BABA241F80A}"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50000"/>
              </a:spcBef>
              <a:defRPr/>
            </a:pPr>
            <a:r>
              <a:rPr lang="en-GB" sz="1200" dirty="0">
                <a:latin typeface="Times New Roman" charset="0"/>
              </a:rPr>
              <a:t>A split - ring </a:t>
            </a:r>
            <a:r>
              <a:rPr lang="en-GB" sz="1200" dirty="0" err="1">
                <a:latin typeface="Times New Roman" charset="0"/>
              </a:rPr>
              <a:t>commutator</a:t>
            </a:r>
            <a:r>
              <a:rPr lang="en-GB" sz="1200" dirty="0">
                <a:latin typeface="Times New Roman" charset="0"/>
              </a:rPr>
              <a:t> (sometimes just called a </a:t>
            </a:r>
            <a:r>
              <a:rPr lang="en-GB" sz="1200" dirty="0" err="1">
                <a:latin typeface="Times New Roman" charset="0"/>
              </a:rPr>
              <a:t>commutator</a:t>
            </a:r>
            <a:r>
              <a:rPr lang="en-GB" sz="1200" dirty="0">
                <a:latin typeface="Times New Roman" charset="0"/>
              </a:rPr>
              <a:t>)</a:t>
            </a:r>
            <a:r>
              <a:rPr lang="en-US" sz="1200" dirty="0">
                <a:latin typeface="Times New Roman" charset="0"/>
              </a:rPr>
              <a:t> </a:t>
            </a:r>
            <a:r>
              <a:rPr lang="en-GB" sz="1200" dirty="0">
                <a:latin typeface="Times New Roman" charset="0"/>
              </a:rPr>
              <a:t>is a simple and clever device for reversing the current direction</a:t>
            </a:r>
            <a:r>
              <a:rPr lang="en-US" sz="1200" dirty="0">
                <a:latin typeface="Times New Roman" charset="0"/>
              </a:rPr>
              <a:t> </a:t>
            </a:r>
            <a:r>
              <a:rPr lang="en-GB" sz="1200" dirty="0">
                <a:latin typeface="Times New Roman" charset="0"/>
              </a:rPr>
              <a:t>through an armature every half turn</a:t>
            </a:r>
            <a:r>
              <a:rPr lang="en-US" sz="1200" dirty="0">
                <a:latin typeface="Times New Roman" charset="0"/>
              </a:rPr>
              <a:t>.</a:t>
            </a:r>
            <a:r>
              <a:rPr lang="en-GB" sz="1200" dirty="0">
                <a:latin typeface="Times New Roman" charset="0"/>
              </a:rPr>
              <a:t> The </a:t>
            </a:r>
            <a:r>
              <a:rPr lang="en-GB" sz="1200" dirty="0" err="1">
                <a:latin typeface="Times New Roman" charset="0"/>
              </a:rPr>
              <a:t>commutator</a:t>
            </a:r>
            <a:r>
              <a:rPr lang="en-GB" sz="1200" dirty="0">
                <a:latin typeface="Times New Roman" charset="0"/>
              </a:rPr>
              <a:t> is made from two round pieces of copper</a:t>
            </a:r>
            <a:r>
              <a:rPr lang="en-US" sz="1200" dirty="0">
                <a:latin typeface="Times New Roman" charset="0"/>
              </a:rPr>
              <a:t> (held apart and do not touch each other)</a:t>
            </a:r>
            <a:r>
              <a:rPr lang="en-GB" sz="1200" dirty="0">
                <a:latin typeface="Times New Roman" charset="0"/>
              </a:rPr>
              <a:t>,</a:t>
            </a:r>
            <a:r>
              <a:rPr lang="en-US" sz="1200" dirty="0">
                <a:latin typeface="Times New Roman" charset="0"/>
              </a:rPr>
              <a:t> </a:t>
            </a:r>
            <a:r>
              <a:rPr lang="en-GB" sz="1200" dirty="0">
                <a:latin typeface="Times New Roman" charset="0"/>
              </a:rPr>
              <a:t>one on each side of the spindle.</a:t>
            </a:r>
            <a:r>
              <a:rPr lang="en-US" sz="1200" dirty="0">
                <a:latin typeface="Times New Roman" charset="0"/>
              </a:rPr>
              <a:t> </a:t>
            </a:r>
            <a:r>
              <a:rPr lang="en-GB" sz="1200" dirty="0">
                <a:latin typeface="Times New Roman" charset="0"/>
              </a:rPr>
              <a:t>A piece of carbon (graphite) is lightly pushed against the copper</a:t>
            </a:r>
            <a:r>
              <a:rPr lang="en-US" sz="1200" dirty="0">
                <a:latin typeface="Times New Roman" charset="0"/>
              </a:rPr>
              <a:t> </a:t>
            </a:r>
            <a:r>
              <a:rPr lang="en-GB" sz="1200" dirty="0">
                <a:latin typeface="Times New Roman" charset="0"/>
              </a:rPr>
              <a:t>to conduct the electricity to the armature.</a:t>
            </a:r>
            <a:r>
              <a:rPr lang="en-US" sz="1200" dirty="0">
                <a:latin typeface="Times New Roman" charset="0"/>
              </a:rPr>
              <a:t> </a:t>
            </a:r>
            <a:r>
              <a:rPr lang="en-GB" sz="1200" dirty="0">
                <a:latin typeface="Times New Roman" charset="0"/>
              </a:rPr>
              <a:t>The carbon brushes against the copper when the </a:t>
            </a:r>
            <a:r>
              <a:rPr lang="en-GB" sz="1200" dirty="0" err="1">
                <a:latin typeface="Times New Roman" charset="0"/>
              </a:rPr>
              <a:t>commutator</a:t>
            </a:r>
            <a:r>
              <a:rPr lang="en-GB" sz="1200" dirty="0">
                <a:latin typeface="Times New Roman" charset="0"/>
              </a:rPr>
              <a:t> spins.</a:t>
            </a:r>
          </a:p>
          <a:p>
            <a:pPr>
              <a:spcBef>
                <a:spcPct val="50000"/>
              </a:spcBef>
              <a:defRPr/>
            </a:pPr>
            <a:endParaRPr lang="en-GB" sz="1200" dirty="0">
              <a:latin typeface="Times New Roman" charset="0"/>
            </a:endParaRPr>
          </a:p>
          <a:p>
            <a:pPr>
              <a:spcBef>
                <a:spcPct val="50000"/>
              </a:spcBef>
              <a:defRPr/>
            </a:pPr>
            <a:r>
              <a:rPr lang="en-GB" sz="1200" dirty="0">
                <a:latin typeface="Times New Roman" charset="0"/>
              </a:rPr>
              <a:t>As the motor rotates, first one piece of copper, then the next</a:t>
            </a:r>
            <a:r>
              <a:rPr lang="en-US" sz="1200" dirty="0">
                <a:latin typeface="Times New Roman" charset="0"/>
              </a:rPr>
              <a:t> </a:t>
            </a:r>
            <a:r>
              <a:rPr lang="en-GB" sz="1200" dirty="0">
                <a:latin typeface="Times New Roman" charset="0"/>
              </a:rPr>
              <a:t>connects with the brush every half turn. The wire on the left side of the armature</a:t>
            </a:r>
            <a:r>
              <a:rPr lang="en-US" sz="1200" dirty="0">
                <a:latin typeface="Times New Roman" charset="0"/>
              </a:rPr>
              <a:t> </a:t>
            </a:r>
            <a:r>
              <a:rPr lang="en-GB" sz="1200" dirty="0">
                <a:latin typeface="Times New Roman" charset="0"/>
              </a:rPr>
              <a:t>always has current flowing in the same direction,</a:t>
            </a:r>
            <a:r>
              <a:rPr lang="en-US" sz="1200" dirty="0">
                <a:latin typeface="Times New Roman" charset="0"/>
              </a:rPr>
              <a:t> </a:t>
            </a:r>
            <a:r>
              <a:rPr lang="en-GB" sz="1200" dirty="0">
                <a:latin typeface="Times New Roman" charset="0"/>
              </a:rPr>
              <a:t>and so the armature will keep turning in the same direction</a:t>
            </a:r>
            <a:r>
              <a:rPr lang="en-US" sz="1200" dirty="0">
                <a:latin typeface="Times New Roman" charset="0"/>
              </a:rPr>
              <a:t>.</a:t>
            </a:r>
            <a:endParaRPr lang="en-GB" sz="1200" dirty="0">
              <a:latin typeface="Times New Roman"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5D328057-291C-46D2-8F91-9BABA241F80A}"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3</a:t>
            </a:fld>
            <a:endParaRPr lang="en-US"/>
          </a:p>
        </p:txBody>
      </p:sp>
    </p:spTree>
    <p:extLst>
      <p:ext uri="{BB962C8B-B14F-4D97-AF65-F5344CB8AC3E}">
        <p14:creationId xmlns:p14="http://schemas.microsoft.com/office/powerpoint/2010/main" val="26177822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30</a:t>
            </a:fld>
            <a:endParaRPr lang="en-US"/>
          </a:p>
        </p:txBody>
      </p:sp>
    </p:spTree>
    <p:extLst>
      <p:ext uri="{BB962C8B-B14F-4D97-AF65-F5344CB8AC3E}">
        <p14:creationId xmlns:p14="http://schemas.microsoft.com/office/powerpoint/2010/main" val="3487244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31</a:t>
            </a:fld>
            <a:endParaRPr lang="en-US"/>
          </a:p>
        </p:txBody>
      </p:sp>
    </p:spTree>
    <p:extLst>
      <p:ext uri="{BB962C8B-B14F-4D97-AF65-F5344CB8AC3E}">
        <p14:creationId xmlns:p14="http://schemas.microsoft.com/office/powerpoint/2010/main" val="8011443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s</a:t>
            </a:r>
            <a:r>
              <a:rPr lang="en-US" dirty="0"/>
              <a:t> in the</a:t>
            </a:r>
            <a:r>
              <a:rPr lang="en-US" dirty="0">
                <a:hlinkClick r:id="rId3"/>
              </a:rPr>
              <a:t> DC motor</a:t>
            </a:r>
            <a:r>
              <a:rPr lang="en-US" dirty="0"/>
              <a:t> case, a current is passed through the coil, generating a torque on the coil. Since the current is alternating, the motor will run smoothly only at the frequency of the sine wave. It is called a synchronous motor. More common is the </a:t>
            </a:r>
            <a:r>
              <a:rPr lang="en-US" dirty="0">
                <a:hlinkClick r:id="rId4"/>
              </a:rPr>
              <a:t>induction motor</a:t>
            </a:r>
            <a:r>
              <a:rPr lang="en-US" dirty="0"/>
              <a:t>, where electric current is </a:t>
            </a:r>
            <a:r>
              <a:rPr lang="en-US" dirty="0">
                <a:hlinkClick r:id="rId5"/>
              </a:rPr>
              <a:t>induced</a:t>
            </a:r>
            <a:r>
              <a:rPr lang="en-US" dirty="0"/>
              <a:t> in the rotating coils rather than supplied to them directly. </a:t>
            </a:r>
          </a:p>
          <a:p>
            <a:endParaRPr lang="en-US" dirty="0"/>
          </a:p>
          <a:p>
            <a:r>
              <a:rPr lang="en-US" dirty="0"/>
              <a:t>One of the drawbacks of this kind of AC motor is the high current which must flow through the rotating contacts. Sparking and heating at those contacts can waste energy and shorten the lifetime of the motor. In common AC motors the magnetic field is produced by an electromagnet powered by the same AC voltage as the motor coil. The coils which produce the magnetic field are sometimes referred to as the "stator", while the coils and the solid core which rotates is called the "armature". In an AC motor the magnetic field is </a:t>
            </a:r>
            <a:r>
              <a:rPr lang="en-US" dirty="0" err="1"/>
              <a:t>sinusoidally</a:t>
            </a:r>
            <a:r>
              <a:rPr lang="en-US" dirty="0"/>
              <a:t> varying, just as the current in the coil varies. </a:t>
            </a:r>
          </a:p>
          <a:p>
            <a:endParaRPr lang="en-US" dirty="0"/>
          </a:p>
          <a:p>
            <a:endParaRPr lang="en-US" dirty="0"/>
          </a:p>
        </p:txBody>
      </p:sp>
      <p:sp>
        <p:nvSpPr>
          <p:cNvPr id="4" name="Slide Number Placeholder 3"/>
          <p:cNvSpPr>
            <a:spLocks noGrp="1"/>
          </p:cNvSpPr>
          <p:nvPr>
            <p:ph type="sldNum" sz="quarter" idx="10"/>
          </p:nvPr>
        </p:nvSpPr>
        <p:spPr/>
        <p:txBody>
          <a:bodyPr/>
          <a:lstStyle/>
          <a:p>
            <a:fld id="{5D328057-291C-46D2-8F91-9BABA241F80A}"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328057-291C-46D2-8F91-9BABA241F80A}"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34</a:t>
            </a:fld>
            <a:endParaRPr lang="en-US"/>
          </a:p>
        </p:txBody>
      </p:sp>
    </p:spTree>
    <p:extLst>
      <p:ext uri="{BB962C8B-B14F-4D97-AF65-F5344CB8AC3E}">
        <p14:creationId xmlns:p14="http://schemas.microsoft.com/office/powerpoint/2010/main" val="3443579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4</a:t>
            </a:fld>
            <a:endParaRPr lang="en-US"/>
          </a:p>
        </p:txBody>
      </p:sp>
    </p:spTree>
    <p:extLst>
      <p:ext uri="{BB962C8B-B14F-4D97-AF65-F5344CB8AC3E}">
        <p14:creationId xmlns:p14="http://schemas.microsoft.com/office/powerpoint/2010/main" val="1531059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5</a:t>
            </a:fld>
            <a:endParaRPr lang="en-US"/>
          </a:p>
        </p:txBody>
      </p:sp>
    </p:spTree>
    <p:extLst>
      <p:ext uri="{BB962C8B-B14F-4D97-AF65-F5344CB8AC3E}">
        <p14:creationId xmlns:p14="http://schemas.microsoft.com/office/powerpoint/2010/main" val="119371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6</a:t>
            </a:fld>
            <a:endParaRPr lang="en-US"/>
          </a:p>
        </p:txBody>
      </p:sp>
    </p:spTree>
    <p:extLst>
      <p:ext uri="{BB962C8B-B14F-4D97-AF65-F5344CB8AC3E}">
        <p14:creationId xmlns:p14="http://schemas.microsoft.com/office/powerpoint/2010/main" val="2744105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7</a:t>
            </a:fld>
            <a:endParaRPr lang="en-US"/>
          </a:p>
        </p:txBody>
      </p:sp>
    </p:spTree>
    <p:extLst>
      <p:ext uri="{BB962C8B-B14F-4D97-AF65-F5344CB8AC3E}">
        <p14:creationId xmlns:p14="http://schemas.microsoft.com/office/powerpoint/2010/main" val="4082227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8</a:t>
            </a:fld>
            <a:endParaRPr lang="en-US"/>
          </a:p>
        </p:txBody>
      </p:sp>
    </p:spTree>
    <p:extLst>
      <p:ext uri="{BB962C8B-B14F-4D97-AF65-F5344CB8AC3E}">
        <p14:creationId xmlns:p14="http://schemas.microsoft.com/office/powerpoint/2010/main" val="2018955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9</a:t>
            </a:fld>
            <a:endParaRPr lang="en-US"/>
          </a:p>
        </p:txBody>
      </p:sp>
    </p:spTree>
    <p:extLst>
      <p:ext uri="{BB962C8B-B14F-4D97-AF65-F5344CB8AC3E}">
        <p14:creationId xmlns:p14="http://schemas.microsoft.com/office/powerpoint/2010/main" val="870599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2" name="Title 11"/>
          <p:cNvSpPr>
            <a:spLocks noGrp="1"/>
          </p:cNvSpPr>
          <p:nvPr>
            <p:ph type="title"/>
          </p:nvPr>
        </p:nvSpPr>
        <p:spPr>
          <a:xfrm>
            <a:off x="1333500" y="834146"/>
            <a:ext cx="6477000" cy="1356604"/>
          </a:xfrm>
          <a:prstGeom prst="rect">
            <a:avLst/>
          </a:prstGeom>
        </p:spPr>
        <p:txBody>
          <a:bodyPr rtlCol="0" anchor="b"/>
          <a:lstStyle>
            <a:lvl1pPr>
              <a:defRPr cap="all" baseline="0"/>
            </a:lvl1pPr>
          </a:lstStyle>
          <a:p>
            <a:r>
              <a:rPr lang="en-US"/>
              <a:t>Click to edit Master title style</a:t>
            </a:r>
            <a:endParaRPr lang="en-US" dirty="0"/>
          </a:p>
        </p:txBody>
      </p:sp>
      <p:sp>
        <p:nvSpPr>
          <p:cNvPr id="22" name="TextBox 21"/>
          <p:cNvSpPr txBox="1"/>
          <p:nvPr/>
        </p:nvSpPr>
        <p:spPr>
          <a:xfrm>
            <a:off x="152400" y="50453"/>
            <a:ext cx="4114800" cy="553998"/>
          </a:xfrm>
          <a:prstGeom prst="rect">
            <a:avLst/>
          </a:prstGeom>
          <a:noFill/>
          <a:ln>
            <a:noFill/>
          </a:ln>
        </p:spPr>
        <p:txBody>
          <a:bodyPr wrap="square" rtlCol="0">
            <a:spAutoFit/>
          </a:bodyPr>
          <a:lstStyle/>
          <a:p>
            <a:r>
              <a:rPr lang="en-US" sz="3000" b="0" kern="1300" spc="300" dirty="0">
                <a:solidFill>
                  <a:schemeClr val="bg1"/>
                </a:solidFill>
                <a:latin typeface="+mj-lt"/>
                <a:ea typeface="+mn-ea"/>
                <a:cs typeface="Arial" pitchFamily="34" charset="0"/>
              </a:rPr>
              <a:t>TE </a:t>
            </a:r>
            <a:r>
              <a:rPr lang="en-US" sz="3000" b="0" kern="1300" spc="300" baseline="0" dirty="0">
                <a:solidFill>
                  <a:schemeClr val="bg1"/>
                </a:solidFill>
                <a:latin typeface="+mj-lt"/>
                <a:ea typeface="+mn-ea"/>
                <a:cs typeface="Arial" pitchFamily="34" charset="0"/>
              </a:rPr>
              <a:t>STEM ACADEMY</a:t>
            </a:r>
            <a:endParaRPr lang="en-US" sz="3000" b="0" kern="1300" spc="300" baseline="30000" dirty="0">
              <a:solidFill>
                <a:schemeClr val="bg1"/>
              </a:solidFill>
              <a:latin typeface="+mj-lt"/>
              <a:ea typeface="+mn-ea"/>
              <a:cs typeface="Arial" pitchFamily="34" charset="0"/>
            </a:endParaRPr>
          </a:p>
        </p:txBody>
      </p:sp>
      <p:sp>
        <p:nvSpPr>
          <p:cNvPr id="16" name="Parallelogram 1"/>
          <p:cNvSpPr/>
          <p:nvPr userDrawn="1"/>
        </p:nvSpPr>
        <p:spPr>
          <a:xfrm>
            <a:off x="0" y="-16711"/>
            <a:ext cx="850259" cy="502507"/>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 name="connsiteX0" fmla="*/ 584217 w 2215272"/>
              <a:gd name="connsiteY0" fmla="*/ 553998 h 558708"/>
              <a:gd name="connsiteX1" fmla="*/ 0 w 2215272"/>
              <a:gd name="connsiteY1" fmla="*/ 0 h 558708"/>
              <a:gd name="connsiteX2" fmla="*/ 615475 w 2215272"/>
              <a:gd name="connsiteY2" fmla="*/ 118024 h 558708"/>
              <a:gd name="connsiteX3" fmla="*/ 2215272 w 2215272"/>
              <a:gd name="connsiteY3" fmla="*/ 558708 h 558708"/>
              <a:gd name="connsiteX4" fmla="*/ 584217 w 2215272"/>
              <a:gd name="connsiteY4" fmla="*/ 553998 h 558708"/>
              <a:gd name="connsiteX0" fmla="*/ 469783 w 2100838"/>
              <a:gd name="connsiteY0" fmla="*/ 436001 h 440711"/>
              <a:gd name="connsiteX1" fmla="*/ 0 w 2100838"/>
              <a:gd name="connsiteY1" fmla="*/ 0 h 440711"/>
              <a:gd name="connsiteX2" fmla="*/ 501041 w 2100838"/>
              <a:gd name="connsiteY2" fmla="*/ 27 h 440711"/>
              <a:gd name="connsiteX3" fmla="*/ 2100838 w 2100838"/>
              <a:gd name="connsiteY3" fmla="*/ 440711 h 440711"/>
              <a:gd name="connsiteX4" fmla="*/ 469783 w 2100838"/>
              <a:gd name="connsiteY4" fmla="*/ 436001 h 440711"/>
              <a:gd name="connsiteX0" fmla="*/ 469783 w 972856"/>
              <a:gd name="connsiteY0" fmla="*/ 436001 h 436001"/>
              <a:gd name="connsiteX1" fmla="*/ 0 w 972856"/>
              <a:gd name="connsiteY1" fmla="*/ 0 h 436001"/>
              <a:gd name="connsiteX2" fmla="*/ 501041 w 972856"/>
              <a:gd name="connsiteY2" fmla="*/ 27 h 436001"/>
              <a:gd name="connsiteX3" fmla="*/ 972856 w 972856"/>
              <a:gd name="connsiteY3" fmla="*/ 435895 h 436001"/>
              <a:gd name="connsiteX4" fmla="*/ 469783 w 972856"/>
              <a:gd name="connsiteY4" fmla="*/ 436001 h 43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856" h="436001">
                <a:moveTo>
                  <a:pt x="469783" y="436001"/>
                </a:moveTo>
                <a:lnTo>
                  <a:pt x="0" y="0"/>
                </a:lnTo>
                <a:lnTo>
                  <a:pt x="501041" y="27"/>
                </a:lnTo>
                <a:lnTo>
                  <a:pt x="972856" y="435895"/>
                </a:lnTo>
                <a:lnTo>
                  <a:pt x="469783" y="436001"/>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1"/>
          <p:cNvSpPr/>
          <p:nvPr userDrawn="1"/>
        </p:nvSpPr>
        <p:spPr>
          <a:xfrm>
            <a:off x="430853" y="-16737"/>
            <a:ext cx="1936109" cy="64393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272" h="558708">
                <a:moveTo>
                  <a:pt x="584217" y="553998"/>
                </a:moveTo>
                <a:lnTo>
                  <a:pt x="0" y="0"/>
                </a:lnTo>
                <a:lnTo>
                  <a:pt x="1642647" y="27"/>
                </a:lnTo>
                <a:lnTo>
                  <a:pt x="2215272" y="558708"/>
                </a:lnTo>
                <a:lnTo>
                  <a:pt x="584217" y="553998"/>
                </a:lnTo>
                <a:close/>
              </a:path>
            </a:pathLst>
          </a:custGeom>
          <a:solidFill>
            <a:schemeClr val="bg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
          <p:cNvSpPr/>
          <p:nvPr userDrawn="1"/>
        </p:nvSpPr>
        <p:spPr>
          <a:xfrm>
            <a:off x="80646" y="4934143"/>
            <a:ext cx="205750" cy="210174"/>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88935 w 188935"/>
              <a:gd name="connsiteY0" fmla="*/ 186454 h 186454"/>
              <a:gd name="connsiteX1" fmla="*/ 126175 w 188935"/>
              <a:gd name="connsiteY1" fmla="*/ 185754 h 186454"/>
              <a:gd name="connsiteX2" fmla="*/ 22068 w 188935"/>
              <a:gd name="connsiteY2" fmla="*/ 86670 h 186454"/>
              <a:gd name="connsiteX3" fmla="*/ 0 w 188935"/>
              <a:gd name="connsiteY3" fmla="*/ 0 h 186454"/>
              <a:gd name="connsiteX4" fmla="*/ 188935 w 188935"/>
              <a:gd name="connsiteY4" fmla="*/ 186454 h 186454"/>
              <a:gd name="connsiteX0" fmla="*/ 233045 w 233045"/>
              <a:gd name="connsiteY0" fmla="*/ 186454 h 186454"/>
              <a:gd name="connsiteX1" fmla="*/ 170285 w 233045"/>
              <a:gd name="connsiteY1" fmla="*/ 185754 h 186454"/>
              <a:gd name="connsiteX2" fmla="*/ 0 w 233045"/>
              <a:gd name="connsiteY2" fmla="*/ 12345 h 186454"/>
              <a:gd name="connsiteX3" fmla="*/ 44110 w 233045"/>
              <a:gd name="connsiteY3" fmla="*/ 0 h 186454"/>
              <a:gd name="connsiteX4" fmla="*/ 233045 w 233045"/>
              <a:gd name="connsiteY4" fmla="*/ 186454 h 186454"/>
              <a:gd name="connsiteX0" fmla="*/ 249417 w 249417"/>
              <a:gd name="connsiteY0" fmla="*/ 188411 h 188411"/>
              <a:gd name="connsiteX1" fmla="*/ 186657 w 249417"/>
              <a:gd name="connsiteY1" fmla="*/ 187711 h 188411"/>
              <a:gd name="connsiteX2" fmla="*/ 0 w 249417"/>
              <a:gd name="connsiteY2" fmla="*/ 0 h 188411"/>
              <a:gd name="connsiteX3" fmla="*/ 60482 w 249417"/>
              <a:gd name="connsiteY3" fmla="*/ 1957 h 188411"/>
              <a:gd name="connsiteX4" fmla="*/ 249417 w 249417"/>
              <a:gd name="connsiteY4" fmla="*/ 188411 h 188411"/>
              <a:gd name="connsiteX0" fmla="*/ 249417 w 249417"/>
              <a:gd name="connsiteY0" fmla="*/ 188411 h 188411"/>
              <a:gd name="connsiteX1" fmla="*/ 186657 w 249417"/>
              <a:gd name="connsiteY1" fmla="*/ 187711 h 188411"/>
              <a:gd name="connsiteX2" fmla="*/ 0 w 249417"/>
              <a:gd name="connsiteY2" fmla="*/ 0 h 188411"/>
              <a:gd name="connsiteX3" fmla="*/ 71397 w 249417"/>
              <a:gd name="connsiteY3" fmla="*/ 8086 h 188411"/>
              <a:gd name="connsiteX4" fmla="*/ 249417 w 249417"/>
              <a:gd name="connsiteY4" fmla="*/ 188411 h 188411"/>
              <a:gd name="connsiteX0" fmla="*/ 235774 w 235774"/>
              <a:gd name="connsiteY0" fmla="*/ 180325 h 180325"/>
              <a:gd name="connsiteX1" fmla="*/ 173014 w 235774"/>
              <a:gd name="connsiteY1" fmla="*/ 179625 h 180325"/>
              <a:gd name="connsiteX2" fmla="*/ 0 w 235774"/>
              <a:gd name="connsiteY2" fmla="*/ 86 h 180325"/>
              <a:gd name="connsiteX3" fmla="*/ 57754 w 235774"/>
              <a:gd name="connsiteY3" fmla="*/ 0 h 180325"/>
              <a:gd name="connsiteX4" fmla="*/ 235774 w 235774"/>
              <a:gd name="connsiteY4" fmla="*/ 180325 h 18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74" h="180325">
                <a:moveTo>
                  <a:pt x="235774" y="180325"/>
                </a:moveTo>
                <a:lnTo>
                  <a:pt x="173014" y="179625"/>
                </a:lnTo>
                <a:lnTo>
                  <a:pt x="0" y="86"/>
                </a:lnTo>
                <a:lnTo>
                  <a:pt x="57754" y="0"/>
                </a:lnTo>
                <a:cubicBezTo>
                  <a:pt x="162423" y="100055"/>
                  <a:pt x="141677" y="83798"/>
                  <a:pt x="235774" y="180325"/>
                </a:cubicBezTo>
                <a:close/>
              </a:path>
            </a:pathLst>
          </a:custGeom>
          <a:solidFill>
            <a:srgbClr val="D9D9D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1"/>
          <p:cNvSpPr/>
          <p:nvPr userDrawn="1"/>
        </p:nvSpPr>
        <p:spPr>
          <a:xfrm>
            <a:off x="-3240" y="4608624"/>
            <a:ext cx="410796" cy="534875"/>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379708 w 379708"/>
              <a:gd name="connsiteY0" fmla="*/ 304091 h 304091"/>
              <a:gd name="connsiteX1" fmla="*/ 316948 w 379708"/>
              <a:gd name="connsiteY1" fmla="*/ 303391 h 304091"/>
              <a:gd name="connsiteX2" fmla="*/ 0 w 379708"/>
              <a:gd name="connsiteY2" fmla="*/ 0 h 304091"/>
              <a:gd name="connsiteX3" fmla="*/ 279012 w 379708"/>
              <a:gd name="connsiteY3" fmla="*/ 204350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2048 h 302048"/>
              <a:gd name="connsiteX1" fmla="*/ 316948 w 379708"/>
              <a:gd name="connsiteY1" fmla="*/ 301348 h 302048"/>
              <a:gd name="connsiteX2" fmla="*/ 0 w 379708"/>
              <a:gd name="connsiteY2" fmla="*/ 0 h 302048"/>
              <a:gd name="connsiteX3" fmla="*/ 68900 w 379708"/>
              <a:gd name="connsiteY3" fmla="*/ 43 h 302048"/>
              <a:gd name="connsiteX4" fmla="*/ 379708 w 379708"/>
              <a:gd name="connsiteY4" fmla="*/ 302048 h 302048"/>
              <a:gd name="connsiteX0" fmla="*/ 484491 w 484491"/>
              <a:gd name="connsiteY0" fmla="*/ 405276 h 405276"/>
              <a:gd name="connsiteX1" fmla="*/ 421731 w 484491"/>
              <a:gd name="connsiteY1" fmla="*/ 404576 h 405276"/>
              <a:gd name="connsiteX2" fmla="*/ 0 w 484491"/>
              <a:gd name="connsiteY2" fmla="*/ 0 h 405276"/>
              <a:gd name="connsiteX3" fmla="*/ 173683 w 484491"/>
              <a:gd name="connsiteY3" fmla="*/ 103271 h 405276"/>
              <a:gd name="connsiteX4" fmla="*/ 484491 w 484491"/>
              <a:gd name="connsiteY4" fmla="*/ 405276 h 405276"/>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70740 w 470740"/>
              <a:gd name="connsiteY0" fmla="*/ 458913 h 458913"/>
              <a:gd name="connsiteX1" fmla="*/ 407980 w 470740"/>
              <a:gd name="connsiteY1" fmla="*/ 458213 h 458913"/>
              <a:gd name="connsiteX2" fmla="*/ 2622 w 470740"/>
              <a:gd name="connsiteY2" fmla="*/ 69981 h 458913"/>
              <a:gd name="connsiteX3" fmla="*/ 0 w 470740"/>
              <a:gd name="connsiteY3" fmla="*/ 0 h 458913"/>
              <a:gd name="connsiteX4" fmla="*/ 470740 w 470740"/>
              <a:gd name="connsiteY4" fmla="*/ 458913 h 458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740" h="458913">
                <a:moveTo>
                  <a:pt x="470740" y="458913"/>
                </a:moveTo>
                <a:lnTo>
                  <a:pt x="407980" y="458213"/>
                </a:lnTo>
                <a:lnTo>
                  <a:pt x="2622" y="69981"/>
                </a:lnTo>
                <a:lnTo>
                  <a:pt x="0" y="0"/>
                </a:lnTo>
                <a:cubicBezTo>
                  <a:pt x="474166" y="459291"/>
                  <a:pt x="376643" y="362386"/>
                  <a:pt x="470740" y="458913"/>
                </a:cubicBezTo>
                <a:close/>
              </a:path>
            </a:pathLst>
          </a:cu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13" name="Parallelogram 1"/>
          <p:cNvSpPr/>
          <p:nvPr userDrawn="1"/>
        </p:nvSpPr>
        <p:spPr>
          <a:xfrm>
            <a:off x="1702139" y="-8355"/>
            <a:ext cx="7479448" cy="753809"/>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662664 w 8439233"/>
              <a:gd name="connsiteY0" fmla="*/ 625319 h 646751"/>
              <a:gd name="connsiteX1" fmla="*/ 0 w 8439233"/>
              <a:gd name="connsiteY1" fmla="*/ 0 h 646751"/>
              <a:gd name="connsiteX2" fmla="*/ 8439233 w 8439233"/>
              <a:gd name="connsiteY2" fmla="*/ 65192 h 646751"/>
              <a:gd name="connsiteX3" fmla="*/ 8425152 w 8439233"/>
              <a:gd name="connsiteY3" fmla="*/ 646751 h 646751"/>
              <a:gd name="connsiteX4" fmla="*/ 662664 w 8439233"/>
              <a:gd name="connsiteY4" fmla="*/ 625319 h 646751"/>
              <a:gd name="connsiteX0" fmla="*/ 662664 w 8433629"/>
              <a:gd name="connsiteY0" fmla="*/ 627253 h 648685"/>
              <a:gd name="connsiteX1" fmla="*/ 0 w 8433629"/>
              <a:gd name="connsiteY1" fmla="*/ 1934 h 648685"/>
              <a:gd name="connsiteX2" fmla="*/ 8433629 w 8433629"/>
              <a:gd name="connsiteY2" fmla="*/ 0 h 648685"/>
              <a:gd name="connsiteX3" fmla="*/ 8425152 w 8433629"/>
              <a:gd name="connsiteY3" fmla="*/ 648685 h 648685"/>
              <a:gd name="connsiteX4" fmla="*/ 662664 w 8433629"/>
              <a:gd name="connsiteY4" fmla="*/ 627253 h 648685"/>
              <a:gd name="connsiteX0" fmla="*/ 662664 w 8570840"/>
              <a:gd name="connsiteY0" fmla="*/ 627253 h 648685"/>
              <a:gd name="connsiteX1" fmla="*/ 0 w 8570840"/>
              <a:gd name="connsiteY1" fmla="*/ 1934 h 648685"/>
              <a:gd name="connsiteX2" fmla="*/ 8433629 w 8570840"/>
              <a:gd name="connsiteY2" fmla="*/ 0 h 648685"/>
              <a:gd name="connsiteX3" fmla="*/ 8570840 w 8570840"/>
              <a:gd name="connsiteY3" fmla="*/ 648685 h 648685"/>
              <a:gd name="connsiteX4" fmla="*/ 662664 w 8570840"/>
              <a:gd name="connsiteY4" fmla="*/ 627253 h 648685"/>
              <a:gd name="connsiteX0" fmla="*/ 662664 w 8570840"/>
              <a:gd name="connsiteY0" fmla="*/ 625319 h 646751"/>
              <a:gd name="connsiteX1" fmla="*/ 0 w 8570840"/>
              <a:gd name="connsiteY1" fmla="*/ 0 h 646751"/>
              <a:gd name="connsiteX2" fmla="*/ 8545696 w 8570840"/>
              <a:gd name="connsiteY2" fmla="*/ 2262 h 646751"/>
              <a:gd name="connsiteX3" fmla="*/ 8570840 w 8570840"/>
              <a:gd name="connsiteY3" fmla="*/ 646751 h 646751"/>
              <a:gd name="connsiteX4" fmla="*/ 662664 w 8570840"/>
              <a:gd name="connsiteY4" fmla="*/ 625319 h 646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0840" h="646751">
                <a:moveTo>
                  <a:pt x="662664" y="625319"/>
                </a:moveTo>
                <a:lnTo>
                  <a:pt x="0" y="0"/>
                </a:lnTo>
                <a:lnTo>
                  <a:pt x="8545696" y="2262"/>
                </a:lnTo>
                <a:lnTo>
                  <a:pt x="8570840" y="646751"/>
                </a:lnTo>
                <a:lnTo>
                  <a:pt x="662664" y="625319"/>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
          <p:cNvSpPr/>
          <p:nvPr userDrawn="1"/>
        </p:nvSpPr>
        <p:spPr>
          <a:xfrm>
            <a:off x="304800" y="4954038"/>
            <a:ext cx="8902290" cy="20784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10080371"/>
              <a:gd name="connsiteY0" fmla="*/ 107998 h 109341"/>
              <a:gd name="connsiteX1" fmla="*/ 104107 w 10080371"/>
              <a:gd name="connsiteY1" fmla="*/ 109341 h 109341"/>
              <a:gd name="connsiteX2" fmla="*/ 0 w 10080371"/>
              <a:gd name="connsiteY2" fmla="*/ 10257 h 109341"/>
              <a:gd name="connsiteX3" fmla="*/ 10080369 w 10080371"/>
              <a:gd name="connsiteY3" fmla="*/ 0 h 109341"/>
              <a:gd name="connsiteX4" fmla="*/ 9834719 w 10080371"/>
              <a:gd name="connsiteY4" fmla="*/ 107998 h 109341"/>
              <a:gd name="connsiteX0" fmla="*/ 9834719 w 10096915"/>
              <a:gd name="connsiteY0" fmla="*/ 97741 h 99084"/>
              <a:gd name="connsiteX1" fmla="*/ 104107 w 10096915"/>
              <a:gd name="connsiteY1" fmla="*/ 99084 h 99084"/>
              <a:gd name="connsiteX2" fmla="*/ 0 w 10096915"/>
              <a:gd name="connsiteY2" fmla="*/ 0 h 99084"/>
              <a:gd name="connsiteX3" fmla="*/ 10096913 w 10096915"/>
              <a:gd name="connsiteY3" fmla="*/ 22776 h 99084"/>
              <a:gd name="connsiteX4" fmla="*/ 9834719 w 10096915"/>
              <a:gd name="connsiteY4" fmla="*/ 97741 h 99084"/>
              <a:gd name="connsiteX0" fmla="*/ 9834719 w 10118975"/>
              <a:gd name="connsiteY0" fmla="*/ 97741 h 99084"/>
              <a:gd name="connsiteX1" fmla="*/ 104107 w 10118975"/>
              <a:gd name="connsiteY1" fmla="*/ 99084 h 99084"/>
              <a:gd name="connsiteX2" fmla="*/ 0 w 10118975"/>
              <a:gd name="connsiteY2" fmla="*/ 0 h 99084"/>
              <a:gd name="connsiteX3" fmla="*/ 10118973 w 10118975"/>
              <a:gd name="connsiteY3" fmla="*/ 6260 h 99084"/>
              <a:gd name="connsiteX4" fmla="*/ 9834719 w 10118975"/>
              <a:gd name="connsiteY4" fmla="*/ 97741 h 99084"/>
              <a:gd name="connsiteX0" fmla="*/ 10110464 w 10119054"/>
              <a:gd name="connsiteY0" fmla="*/ 184453 h 184453"/>
              <a:gd name="connsiteX1" fmla="*/ 104107 w 10119054"/>
              <a:gd name="connsiteY1" fmla="*/ 99084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84453 h 184453"/>
              <a:gd name="connsiteX1" fmla="*/ 181315 w 10119054"/>
              <a:gd name="connsiteY1" fmla="*/ 181666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78324 h 178324"/>
              <a:gd name="connsiteX1" fmla="*/ 181315 w 10119054"/>
              <a:gd name="connsiteY1" fmla="*/ 175537 h 178324"/>
              <a:gd name="connsiteX2" fmla="*/ 0 w 10119054"/>
              <a:gd name="connsiteY2" fmla="*/ 0 h 178324"/>
              <a:gd name="connsiteX3" fmla="*/ 10118973 w 10119054"/>
              <a:gd name="connsiteY3" fmla="*/ 131 h 178324"/>
              <a:gd name="connsiteX4" fmla="*/ 10110464 w 10119054"/>
              <a:gd name="connsiteY4" fmla="*/ 178324 h 17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9054" h="178324">
                <a:moveTo>
                  <a:pt x="10110464" y="178324"/>
                </a:moveTo>
                <a:lnTo>
                  <a:pt x="181315" y="175537"/>
                </a:lnTo>
                <a:lnTo>
                  <a:pt x="0" y="0"/>
                </a:lnTo>
                <a:lnTo>
                  <a:pt x="10118973" y="131"/>
                </a:lnTo>
                <a:cubicBezTo>
                  <a:pt x="10119951" y="55239"/>
                  <a:pt x="10111873" y="81797"/>
                  <a:pt x="10110464" y="178324"/>
                </a:cubicBezTo>
                <a:close/>
              </a:path>
            </a:pathLst>
          </a:custGeom>
          <a:solidFill>
            <a:srgbClr val="0C193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userDrawn="1"/>
        </p:nvSpPr>
        <p:spPr>
          <a:xfrm>
            <a:off x="455870" y="4922777"/>
            <a:ext cx="8688129"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D9D9D9"/>
                </a:solidFill>
                <a:latin typeface="Arial Narrow"/>
                <a:cs typeface="Arial Narrow"/>
              </a:rPr>
              <a:t>STEM101.ORG</a:t>
            </a:r>
            <a:r>
              <a:rPr lang="en-US" sz="1000" i="0" baseline="0" dirty="0">
                <a:solidFill>
                  <a:srgbClr val="D9D9D9"/>
                </a:solidFill>
                <a:latin typeface="Arial Narrow"/>
                <a:cs typeface="Arial Narrow"/>
              </a:rPr>
              <a:t>                                                                                                                                                                                                                 </a:t>
            </a:r>
            <a:r>
              <a:rPr lang="en-US" sz="1000" i="0" dirty="0">
                <a:solidFill>
                  <a:srgbClr val="D9D9D9"/>
                </a:solidFill>
                <a:latin typeface="Arial Narrow"/>
                <a:cs typeface="Arial Narrow"/>
              </a:rPr>
              <a:t>A Non-Profit</a:t>
            </a:r>
            <a:r>
              <a:rPr lang="en-US" sz="1000" i="0" baseline="0" dirty="0">
                <a:solidFill>
                  <a:srgbClr val="D9D9D9"/>
                </a:solidFill>
                <a:latin typeface="Arial Narrow"/>
                <a:cs typeface="Arial Narrow"/>
              </a:rPr>
              <a:t> K-16 Education Program</a:t>
            </a:r>
            <a:endParaRPr lang="en-US" sz="1000" dirty="0">
              <a:solidFill>
                <a:srgbClr val="D9D9D9"/>
              </a:solidFill>
              <a:latin typeface="Arial Narrow"/>
              <a:cs typeface="Arial Narrow"/>
            </a:endParaRPr>
          </a:p>
        </p:txBody>
      </p:sp>
      <p:pic>
        <p:nvPicPr>
          <p:cNvPr id="18" name="Picture 17" descr="stem-branding blu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22313" b="22417"/>
          <a:stretch/>
        </p:blipFill>
        <p:spPr>
          <a:xfrm>
            <a:off x="6528765" y="35778"/>
            <a:ext cx="2523683" cy="65726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TextBox 1"/>
          <p:cNvSpPr txBox="1"/>
          <p:nvPr/>
        </p:nvSpPr>
        <p:spPr>
          <a:xfrm>
            <a:off x="152400" y="50453"/>
            <a:ext cx="4114800" cy="553998"/>
          </a:xfrm>
          <a:prstGeom prst="rect">
            <a:avLst/>
          </a:prstGeom>
          <a:noFill/>
          <a:ln>
            <a:noFill/>
          </a:ln>
        </p:spPr>
        <p:txBody>
          <a:bodyPr wrap="square" rtlCol="0">
            <a:spAutoFit/>
          </a:bodyPr>
          <a:lstStyle/>
          <a:p>
            <a:r>
              <a:rPr lang="en-US" sz="3000" b="0" kern="1300" spc="300" dirty="0">
                <a:solidFill>
                  <a:schemeClr val="bg1"/>
                </a:solidFill>
                <a:latin typeface="+mj-lt"/>
                <a:ea typeface="+mn-ea"/>
                <a:cs typeface="Arial" pitchFamily="34" charset="0"/>
              </a:rPr>
              <a:t>TE </a:t>
            </a:r>
            <a:r>
              <a:rPr lang="en-US" sz="3000" b="0" kern="1300" spc="300" baseline="0" dirty="0">
                <a:solidFill>
                  <a:schemeClr val="bg1"/>
                </a:solidFill>
                <a:latin typeface="+mj-lt"/>
                <a:ea typeface="+mn-ea"/>
                <a:cs typeface="Arial" pitchFamily="34" charset="0"/>
              </a:rPr>
              <a:t>STEM ACADEMY</a:t>
            </a:r>
            <a:endParaRPr lang="en-US" sz="3000" b="0" kern="1300" spc="300" baseline="30000" dirty="0">
              <a:solidFill>
                <a:schemeClr val="bg1"/>
              </a:solidFill>
              <a:latin typeface="+mj-lt"/>
              <a:ea typeface="+mn-ea"/>
              <a:cs typeface="Arial" pitchFamily="34" charset="0"/>
            </a:endParaRPr>
          </a:p>
        </p:txBody>
      </p:sp>
      <p:sp>
        <p:nvSpPr>
          <p:cNvPr id="12" name="Parallelogram 1"/>
          <p:cNvSpPr/>
          <p:nvPr userDrawn="1"/>
        </p:nvSpPr>
        <p:spPr>
          <a:xfrm>
            <a:off x="0" y="-16711"/>
            <a:ext cx="850259" cy="502507"/>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 name="connsiteX0" fmla="*/ 584217 w 2215272"/>
              <a:gd name="connsiteY0" fmla="*/ 553998 h 558708"/>
              <a:gd name="connsiteX1" fmla="*/ 0 w 2215272"/>
              <a:gd name="connsiteY1" fmla="*/ 0 h 558708"/>
              <a:gd name="connsiteX2" fmla="*/ 615475 w 2215272"/>
              <a:gd name="connsiteY2" fmla="*/ 118024 h 558708"/>
              <a:gd name="connsiteX3" fmla="*/ 2215272 w 2215272"/>
              <a:gd name="connsiteY3" fmla="*/ 558708 h 558708"/>
              <a:gd name="connsiteX4" fmla="*/ 584217 w 2215272"/>
              <a:gd name="connsiteY4" fmla="*/ 553998 h 558708"/>
              <a:gd name="connsiteX0" fmla="*/ 469783 w 2100838"/>
              <a:gd name="connsiteY0" fmla="*/ 436001 h 440711"/>
              <a:gd name="connsiteX1" fmla="*/ 0 w 2100838"/>
              <a:gd name="connsiteY1" fmla="*/ 0 h 440711"/>
              <a:gd name="connsiteX2" fmla="*/ 501041 w 2100838"/>
              <a:gd name="connsiteY2" fmla="*/ 27 h 440711"/>
              <a:gd name="connsiteX3" fmla="*/ 2100838 w 2100838"/>
              <a:gd name="connsiteY3" fmla="*/ 440711 h 440711"/>
              <a:gd name="connsiteX4" fmla="*/ 469783 w 2100838"/>
              <a:gd name="connsiteY4" fmla="*/ 436001 h 440711"/>
              <a:gd name="connsiteX0" fmla="*/ 469783 w 972856"/>
              <a:gd name="connsiteY0" fmla="*/ 436001 h 436001"/>
              <a:gd name="connsiteX1" fmla="*/ 0 w 972856"/>
              <a:gd name="connsiteY1" fmla="*/ 0 h 436001"/>
              <a:gd name="connsiteX2" fmla="*/ 501041 w 972856"/>
              <a:gd name="connsiteY2" fmla="*/ 27 h 436001"/>
              <a:gd name="connsiteX3" fmla="*/ 972856 w 972856"/>
              <a:gd name="connsiteY3" fmla="*/ 435895 h 436001"/>
              <a:gd name="connsiteX4" fmla="*/ 469783 w 972856"/>
              <a:gd name="connsiteY4" fmla="*/ 436001 h 43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856" h="436001">
                <a:moveTo>
                  <a:pt x="469783" y="436001"/>
                </a:moveTo>
                <a:lnTo>
                  <a:pt x="0" y="0"/>
                </a:lnTo>
                <a:lnTo>
                  <a:pt x="501041" y="27"/>
                </a:lnTo>
                <a:lnTo>
                  <a:pt x="972856" y="435895"/>
                </a:lnTo>
                <a:lnTo>
                  <a:pt x="469783" y="436001"/>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arallelogram 1"/>
          <p:cNvSpPr/>
          <p:nvPr userDrawn="1"/>
        </p:nvSpPr>
        <p:spPr>
          <a:xfrm>
            <a:off x="430853" y="-16737"/>
            <a:ext cx="1936109" cy="64393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272" h="558708">
                <a:moveTo>
                  <a:pt x="584217" y="553998"/>
                </a:moveTo>
                <a:lnTo>
                  <a:pt x="0" y="0"/>
                </a:lnTo>
                <a:lnTo>
                  <a:pt x="1642647" y="27"/>
                </a:lnTo>
                <a:lnTo>
                  <a:pt x="2215272" y="558708"/>
                </a:lnTo>
                <a:lnTo>
                  <a:pt x="584217" y="553998"/>
                </a:lnTo>
                <a:close/>
              </a:path>
            </a:pathLst>
          </a:custGeom>
          <a:solidFill>
            <a:schemeClr val="bg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
          <p:cNvSpPr/>
          <p:nvPr userDrawn="1"/>
        </p:nvSpPr>
        <p:spPr>
          <a:xfrm>
            <a:off x="80646" y="4934143"/>
            <a:ext cx="205750" cy="210174"/>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88935 w 188935"/>
              <a:gd name="connsiteY0" fmla="*/ 186454 h 186454"/>
              <a:gd name="connsiteX1" fmla="*/ 126175 w 188935"/>
              <a:gd name="connsiteY1" fmla="*/ 185754 h 186454"/>
              <a:gd name="connsiteX2" fmla="*/ 22068 w 188935"/>
              <a:gd name="connsiteY2" fmla="*/ 86670 h 186454"/>
              <a:gd name="connsiteX3" fmla="*/ 0 w 188935"/>
              <a:gd name="connsiteY3" fmla="*/ 0 h 186454"/>
              <a:gd name="connsiteX4" fmla="*/ 188935 w 188935"/>
              <a:gd name="connsiteY4" fmla="*/ 186454 h 186454"/>
              <a:gd name="connsiteX0" fmla="*/ 233045 w 233045"/>
              <a:gd name="connsiteY0" fmla="*/ 186454 h 186454"/>
              <a:gd name="connsiteX1" fmla="*/ 170285 w 233045"/>
              <a:gd name="connsiteY1" fmla="*/ 185754 h 186454"/>
              <a:gd name="connsiteX2" fmla="*/ 0 w 233045"/>
              <a:gd name="connsiteY2" fmla="*/ 12345 h 186454"/>
              <a:gd name="connsiteX3" fmla="*/ 44110 w 233045"/>
              <a:gd name="connsiteY3" fmla="*/ 0 h 186454"/>
              <a:gd name="connsiteX4" fmla="*/ 233045 w 233045"/>
              <a:gd name="connsiteY4" fmla="*/ 186454 h 186454"/>
              <a:gd name="connsiteX0" fmla="*/ 249417 w 249417"/>
              <a:gd name="connsiteY0" fmla="*/ 188411 h 188411"/>
              <a:gd name="connsiteX1" fmla="*/ 186657 w 249417"/>
              <a:gd name="connsiteY1" fmla="*/ 187711 h 188411"/>
              <a:gd name="connsiteX2" fmla="*/ 0 w 249417"/>
              <a:gd name="connsiteY2" fmla="*/ 0 h 188411"/>
              <a:gd name="connsiteX3" fmla="*/ 60482 w 249417"/>
              <a:gd name="connsiteY3" fmla="*/ 1957 h 188411"/>
              <a:gd name="connsiteX4" fmla="*/ 249417 w 249417"/>
              <a:gd name="connsiteY4" fmla="*/ 188411 h 188411"/>
              <a:gd name="connsiteX0" fmla="*/ 249417 w 249417"/>
              <a:gd name="connsiteY0" fmla="*/ 188411 h 188411"/>
              <a:gd name="connsiteX1" fmla="*/ 186657 w 249417"/>
              <a:gd name="connsiteY1" fmla="*/ 187711 h 188411"/>
              <a:gd name="connsiteX2" fmla="*/ 0 w 249417"/>
              <a:gd name="connsiteY2" fmla="*/ 0 h 188411"/>
              <a:gd name="connsiteX3" fmla="*/ 71397 w 249417"/>
              <a:gd name="connsiteY3" fmla="*/ 8086 h 188411"/>
              <a:gd name="connsiteX4" fmla="*/ 249417 w 249417"/>
              <a:gd name="connsiteY4" fmla="*/ 188411 h 188411"/>
              <a:gd name="connsiteX0" fmla="*/ 235774 w 235774"/>
              <a:gd name="connsiteY0" fmla="*/ 180325 h 180325"/>
              <a:gd name="connsiteX1" fmla="*/ 173014 w 235774"/>
              <a:gd name="connsiteY1" fmla="*/ 179625 h 180325"/>
              <a:gd name="connsiteX2" fmla="*/ 0 w 235774"/>
              <a:gd name="connsiteY2" fmla="*/ 86 h 180325"/>
              <a:gd name="connsiteX3" fmla="*/ 57754 w 235774"/>
              <a:gd name="connsiteY3" fmla="*/ 0 h 180325"/>
              <a:gd name="connsiteX4" fmla="*/ 235774 w 235774"/>
              <a:gd name="connsiteY4" fmla="*/ 180325 h 18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74" h="180325">
                <a:moveTo>
                  <a:pt x="235774" y="180325"/>
                </a:moveTo>
                <a:lnTo>
                  <a:pt x="173014" y="179625"/>
                </a:lnTo>
                <a:lnTo>
                  <a:pt x="0" y="86"/>
                </a:lnTo>
                <a:lnTo>
                  <a:pt x="57754" y="0"/>
                </a:lnTo>
                <a:cubicBezTo>
                  <a:pt x="162423" y="100055"/>
                  <a:pt x="141677" y="83798"/>
                  <a:pt x="235774" y="180325"/>
                </a:cubicBezTo>
                <a:close/>
              </a:path>
            </a:pathLst>
          </a:custGeom>
          <a:solidFill>
            <a:srgbClr val="D9D9D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1"/>
          <p:cNvSpPr/>
          <p:nvPr userDrawn="1"/>
        </p:nvSpPr>
        <p:spPr>
          <a:xfrm>
            <a:off x="-3240" y="4608624"/>
            <a:ext cx="410796" cy="534875"/>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379708 w 379708"/>
              <a:gd name="connsiteY0" fmla="*/ 304091 h 304091"/>
              <a:gd name="connsiteX1" fmla="*/ 316948 w 379708"/>
              <a:gd name="connsiteY1" fmla="*/ 303391 h 304091"/>
              <a:gd name="connsiteX2" fmla="*/ 0 w 379708"/>
              <a:gd name="connsiteY2" fmla="*/ 0 h 304091"/>
              <a:gd name="connsiteX3" fmla="*/ 279012 w 379708"/>
              <a:gd name="connsiteY3" fmla="*/ 204350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2048 h 302048"/>
              <a:gd name="connsiteX1" fmla="*/ 316948 w 379708"/>
              <a:gd name="connsiteY1" fmla="*/ 301348 h 302048"/>
              <a:gd name="connsiteX2" fmla="*/ 0 w 379708"/>
              <a:gd name="connsiteY2" fmla="*/ 0 h 302048"/>
              <a:gd name="connsiteX3" fmla="*/ 68900 w 379708"/>
              <a:gd name="connsiteY3" fmla="*/ 43 h 302048"/>
              <a:gd name="connsiteX4" fmla="*/ 379708 w 379708"/>
              <a:gd name="connsiteY4" fmla="*/ 302048 h 302048"/>
              <a:gd name="connsiteX0" fmla="*/ 484491 w 484491"/>
              <a:gd name="connsiteY0" fmla="*/ 405276 h 405276"/>
              <a:gd name="connsiteX1" fmla="*/ 421731 w 484491"/>
              <a:gd name="connsiteY1" fmla="*/ 404576 h 405276"/>
              <a:gd name="connsiteX2" fmla="*/ 0 w 484491"/>
              <a:gd name="connsiteY2" fmla="*/ 0 h 405276"/>
              <a:gd name="connsiteX3" fmla="*/ 173683 w 484491"/>
              <a:gd name="connsiteY3" fmla="*/ 103271 h 405276"/>
              <a:gd name="connsiteX4" fmla="*/ 484491 w 484491"/>
              <a:gd name="connsiteY4" fmla="*/ 405276 h 405276"/>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70740 w 470740"/>
              <a:gd name="connsiteY0" fmla="*/ 458913 h 458913"/>
              <a:gd name="connsiteX1" fmla="*/ 407980 w 470740"/>
              <a:gd name="connsiteY1" fmla="*/ 458213 h 458913"/>
              <a:gd name="connsiteX2" fmla="*/ 2622 w 470740"/>
              <a:gd name="connsiteY2" fmla="*/ 69981 h 458913"/>
              <a:gd name="connsiteX3" fmla="*/ 0 w 470740"/>
              <a:gd name="connsiteY3" fmla="*/ 0 h 458913"/>
              <a:gd name="connsiteX4" fmla="*/ 470740 w 470740"/>
              <a:gd name="connsiteY4" fmla="*/ 458913 h 458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740" h="458913">
                <a:moveTo>
                  <a:pt x="470740" y="458913"/>
                </a:moveTo>
                <a:lnTo>
                  <a:pt x="407980" y="458213"/>
                </a:lnTo>
                <a:lnTo>
                  <a:pt x="2622" y="69981"/>
                </a:lnTo>
                <a:lnTo>
                  <a:pt x="0" y="0"/>
                </a:lnTo>
                <a:cubicBezTo>
                  <a:pt x="474166" y="459291"/>
                  <a:pt x="376643" y="362386"/>
                  <a:pt x="470740" y="458913"/>
                </a:cubicBezTo>
                <a:close/>
              </a:path>
            </a:pathLst>
          </a:cu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11" name="Parallelogram 1"/>
          <p:cNvSpPr/>
          <p:nvPr userDrawn="1"/>
        </p:nvSpPr>
        <p:spPr>
          <a:xfrm>
            <a:off x="1702139" y="-8355"/>
            <a:ext cx="7479448" cy="753809"/>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662664 w 8439233"/>
              <a:gd name="connsiteY0" fmla="*/ 625319 h 646751"/>
              <a:gd name="connsiteX1" fmla="*/ 0 w 8439233"/>
              <a:gd name="connsiteY1" fmla="*/ 0 h 646751"/>
              <a:gd name="connsiteX2" fmla="*/ 8439233 w 8439233"/>
              <a:gd name="connsiteY2" fmla="*/ 65192 h 646751"/>
              <a:gd name="connsiteX3" fmla="*/ 8425152 w 8439233"/>
              <a:gd name="connsiteY3" fmla="*/ 646751 h 646751"/>
              <a:gd name="connsiteX4" fmla="*/ 662664 w 8439233"/>
              <a:gd name="connsiteY4" fmla="*/ 625319 h 646751"/>
              <a:gd name="connsiteX0" fmla="*/ 662664 w 8433629"/>
              <a:gd name="connsiteY0" fmla="*/ 627253 h 648685"/>
              <a:gd name="connsiteX1" fmla="*/ 0 w 8433629"/>
              <a:gd name="connsiteY1" fmla="*/ 1934 h 648685"/>
              <a:gd name="connsiteX2" fmla="*/ 8433629 w 8433629"/>
              <a:gd name="connsiteY2" fmla="*/ 0 h 648685"/>
              <a:gd name="connsiteX3" fmla="*/ 8425152 w 8433629"/>
              <a:gd name="connsiteY3" fmla="*/ 648685 h 648685"/>
              <a:gd name="connsiteX4" fmla="*/ 662664 w 8433629"/>
              <a:gd name="connsiteY4" fmla="*/ 627253 h 648685"/>
              <a:gd name="connsiteX0" fmla="*/ 662664 w 8570840"/>
              <a:gd name="connsiteY0" fmla="*/ 627253 h 648685"/>
              <a:gd name="connsiteX1" fmla="*/ 0 w 8570840"/>
              <a:gd name="connsiteY1" fmla="*/ 1934 h 648685"/>
              <a:gd name="connsiteX2" fmla="*/ 8433629 w 8570840"/>
              <a:gd name="connsiteY2" fmla="*/ 0 h 648685"/>
              <a:gd name="connsiteX3" fmla="*/ 8570840 w 8570840"/>
              <a:gd name="connsiteY3" fmla="*/ 648685 h 648685"/>
              <a:gd name="connsiteX4" fmla="*/ 662664 w 8570840"/>
              <a:gd name="connsiteY4" fmla="*/ 627253 h 648685"/>
              <a:gd name="connsiteX0" fmla="*/ 662664 w 8570840"/>
              <a:gd name="connsiteY0" fmla="*/ 625319 h 646751"/>
              <a:gd name="connsiteX1" fmla="*/ 0 w 8570840"/>
              <a:gd name="connsiteY1" fmla="*/ 0 h 646751"/>
              <a:gd name="connsiteX2" fmla="*/ 8545696 w 8570840"/>
              <a:gd name="connsiteY2" fmla="*/ 2262 h 646751"/>
              <a:gd name="connsiteX3" fmla="*/ 8570840 w 8570840"/>
              <a:gd name="connsiteY3" fmla="*/ 646751 h 646751"/>
              <a:gd name="connsiteX4" fmla="*/ 662664 w 8570840"/>
              <a:gd name="connsiteY4" fmla="*/ 625319 h 646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0840" h="646751">
                <a:moveTo>
                  <a:pt x="662664" y="625319"/>
                </a:moveTo>
                <a:lnTo>
                  <a:pt x="0" y="0"/>
                </a:lnTo>
                <a:lnTo>
                  <a:pt x="8545696" y="2262"/>
                </a:lnTo>
                <a:lnTo>
                  <a:pt x="8570840" y="646751"/>
                </a:lnTo>
                <a:lnTo>
                  <a:pt x="662664" y="625319"/>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
          <p:cNvSpPr/>
          <p:nvPr userDrawn="1"/>
        </p:nvSpPr>
        <p:spPr>
          <a:xfrm>
            <a:off x="304800" y="4954038"/>
            <a:ext cx="8902290" cy="20784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10080371"/>
              <a:gd name="connsiteY0" fmla="*/ 107998 h 109341"/>
              <a:gd name="connsiteX1" fmla="*/ 104107 w 10080371"/>
              <a:gd name="connsiteY1" fmla="*/ 109341 h 109341"/>
              <a:gd name="connsiteX2" fmla="*/ 0 w 10080371"/>
              <a:gd name="connsiteY2" fmla="*/ 10257 h 109341"/>
              <a:gd name="connsiteX3" fmla="*/ 10080369 w 10080371"/>
              <a:gd name="connsiteY3" fmla="*/ 0 h 109341"/>
              <a:gd name="connsiteX4" fmla="*/ 9834719 w 10080371"/>
              <a:gd name="connsiteY4" fmla="*/ 107998 h 109341"/>
              <a:gd name="connsiteX0" fmla="*/ 9834719 w 10096915"/>
              <a:gd name="connsiteY0" fmla="*/ 97741 h 99084"/>
              <a:gd name="connsiteX1" fmla="*/ 104107 w 10096915"/>
              <a:gd name="connsiteY1" fmla="*/ 99084 h 99084"/>
              <a:gd name="connsiteX2" fmla="*/ 0 w 10096915"/>
              <a:gd name="connsiteY2" fmla="*/ 0 h 99084"/>
              <a:gd name="connsiteX3" fmla="*/ 10096913 w 10096915"/>
              <a:gd name="connsiteY3" fmla="*/ 22776 h 99084"/>
              <a:gd name="connsiteX4" fmla="*/ 9834719 w 10096915"/>
              <a:gd name="connsiteY4" fmla="*/ 97741 h 99084"/>
              <a:gd name="connsiteX0" fmla="*/ 9834719 w 10118975"/>
              <a:gd name="connsiteY0" fmla="*/ 97741 h 99084"/>
              <a:gd name="connsiteX1" fmla="*/ 104107 w 10118975"/>
              <a:gd name="connsiteY1" fmla="*/ 99084 h 99084"/>
              <a:gd name="connsiteX2" fmla="*/ 0 w 10118975"/>
              <a:gd name="connsiteY2" fmla="*/ 0 h 99084"/>
              <a:gd name="connsiteX3" fmla="*/ 10118973 w 10118975"/>
              <a:gd name="connsiteY3" fmla="*/ 6260 h 99084"/>
              <a:gd name="connsiteX4" fmla="*/ 9834719 w 10118975"/>
              <a:gd name="connsiteY4" fmla="*/ 97741 h 99084"/>
              <a:gd name="connsiteX0" fmla="*/ 10110464 w 10119054"/>
              <a:gd name="connsiteY0" fmla="*/ 184453 h 184453"/>
              <a:gd name="connsiteX1" fmla="*/ 104107 w 10119054"/>
              <a:gd name="connsiteY1" fmla="*/ 99084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84453 h 184453"/>
              <a:gd name="connsiteX1" fmla="*/ 181315 w 10119054"/>
              <a:gd name="connsiteY1" fmla="*/ 181666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78324 h 178324"/>
              <a:gd name="connsiteX1" fmla="*/ 181315 w 10119054"/>
              <a:gd name="connsiteY1" fmla="*/ 175537 h 178324"/>
              <a:gd name="connsiteX2" fmla="*/ 0 w 10119054"/>
              <a:gd name="connsiteY2" fmla="*/ 0 h 178324"/>
              <a:gd name="connsiteX3" fmla="*/ 10118973 w 10119054"/>
              <a:gd name="connsiteY3" fmla="*/ 131 h 178324"/>
              <a:gd name="connsiteX4" fmla="*/ 10110464 w 10119054"/>
              <a:gd name="connsiteY4" fmla="*/ 178324 h 17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9054" h="178324">
                <a:moveTo>
                  <a:pt x="10110464" y="178324"/>
                </a:moveTo>
                <a:lnTo>
                  <a:pt x="181315" y="175537"/>
                </a:lnTo>
                <a:lnTo>
                  <a:pt x="0" y="0"/>
                </a:lnTo>
                <a:lnTo>
                  <a:pt x="10118973" y="131"/>
                </a:lnTo>
                <a:cubicBezTo>
                  <a:pt x="10119951" y="55239"/>
                  <a:pt x="10111873" y="81797"/>
                  <a:pt x="10110464" y="178324"/>
                </a:cubicBezTo>
                <a:close/>
              </a:path>
            </a:pathLst>
          </a:custGeom>
          <a:solidFill>
            <a:srgbClr val="0C193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userDrawn="1"/>
        </p:nvSpPr>
        <p:spPr>
          <a:xfrm>
            <a:off x="455870" y="4922777"/>
            <a:ext cx="8688129"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D9D9D9"/>
                </a:solidFill>
                <a:latin typeface="Arial Narrow"/>
                <a:cs typeface="Arial Narrow"/>
              </a:rPr>
              <a:t>STEM101.ORG</a:t>
            </a:r>
            <a:r>
              <a:rPr lang="en-US" sz="1000" i="0" baseline="0" dirty="0">
                <a:solidFill>
                  <a:srgbClr val="D9D9D9"/>
                </a:solidFill>
                <a:latin typeface="Arial Narrow"/>
                <a:cs typeface="Arial Narrow"/>
              </a:rPr>
              <a:t>                                                                                                                                                                                                                 </a:t>
            </a:r>
            <a:r>
              <a:rPr lang="en-US" sz="1000" i="0" dirty="0">
                <a:solidFill>
                  <a:srgbClr val="D9D9D9"/>
                </a:solidFill>
                <a:latin typeface="Arial Narrow"/>
                <a:cs typeface="Arial Narrow"/>
              </a:rPr>
              <a:t>A Non-Profit</a:t>
            </a:r>
            <a:r>
              <a:rPr lang="en-US" sz="1000" i="0" baseline="0" dirty="0">
                <a:solidFill>
                  <a:srgbClr val="D9D9D9"/>
                </a:solidFill>
                <a:latin typeface="Arial Narrow"/>
                <a:cs typeface="Arial Narrow"/>
              </a:rPr>
              <a:t> K-16 Education Program</a:t>
            </a:r>
            <a:endParaRPr lang="en-US" sz="1000" dirty="0">
              <a:solidFill>
                <a:srgbClr val="D9D9D9"/>
              </a:solidFill>
              <a:latin typeface="Arial Narrow"/>
              <a:cs typeface="Arial Narrow"/>
            </a:endParaRPr>
          </a:p>
        </p:txBody>
      </p:sp>
      <p:pic>
        <p:nvPicPr>
          <p:cNvPr id="15" name="Picture 14" descr="stem-branding blu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22313" b="22417"/>
          <a:stretch/>
        </p:blipFill>
        <p:spPr>
          <a:xfrm>
            <a:off x="6528765" y="35778"/>
            <a:ext cx="2523683" cy="65726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Parallelogram 1"/>
          <p:cNvSpPr/>
          <p:nvPr/>
        </p:nvSpPr>
        <p:spPr>
          <a:xfrm>
            <a:off x="0" y="-16711"/>
            <a:ext cx="850259" cy="502507"/>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 name="connsiteX0" fmla="*/ 584217 w 2215272"/>
              <a:gd name="connsiteY0" fmla="*/ 553998 h 558708"/>
              <a:gd name="connsiteX1" fmla="*/ 0 w 2215272"/>
              <a:gd name="connsiteY1" fmla="*/ 0 h 558708"/>
              <a:gd name="connsiteX2" fmla="*/ 615475 w 2215272"/>
              <a:gd name="connsiteY2" fmla="*/ 118024 h 558708"/>
              <a:gd name="connsiteX3" fmla="*/ 2215272 w 2215272"/>
              <a:gd name="connsiteY3" fmla="*/ 558708 h 558708"/>
              <a:gd name="connsiteX4" fmla="*/ 584217 w 2215272"/>
              <a:gd name="connsiteY4" fmla="*/ 553998 h 558708"/>
              <a:gd name="connsiteX0" fmla="*/ 469783 w 2100838"/>
              <a:gd name="connsiteY0" fmla="*/ 436001 h 440711"/>
              <a:gd name="connsiteX1" fmla="*/ 0 w 2100838"/>
              <a:gd name="connsiteY1" fmla="*/ 0 h 440711"/>
              <a:gd name="connsiteX2" fmla="*/ 501041 w 2100838"/>
              <a:gd name="connsiteY2" fmla="*/ 27 h 440711"/>
              <a:gd name="connsiteX3" fmla="*/ 2100838 w 2100838"/>
              <a:gd name="connsiteY3" fmla="*/ 440711 h 440711"/>
              <a:gd name="connsiteX4" fmla="*/ 469783 w 2100838"/>
              <a:gd name="connsiteY4" fmla="*/ 436001 h 440711"/>
              <a:gd name="connsiteX0" fmla="*/ 469783 w 972856"/>
              <a:gd name="connsiteY0" fmla="*/ 436001 h 436001"/>
              <a:gd name="connsiteX1" fmla="*/ 0 w 972856"/>
              <a:gd name="connsiteY1" fmla="*/ 0 h 436001"/>
              <a:gd name="connsiteX2" fmla="*/ 501041 w 972856"/>
              <a:gd name="connsiteY2" fmla="*/ 27 h 436001"/>
              <a:gd name="connsiteX3" fmla="*/ 972856 w 972856"/>
              <a:gd name="connsiteY3" fmla="*/ 435895 h 436001"/>
              <a:gd name="connsiteX4" fmla="*/ 469783 w 972856"/>
              <a:gd name="connsiteY4" fmla="*/ 436001 h 43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856" h="436001">
                <a:moveTo>
                  <a:pt x="469783" y="436001"/>
                </a:moveTo>
                <a:lnTo>
                  <a:pt x="0" y="0"/>
                </a:lnTo>
                <a:lnTo>
                  <a:pt x="501041" y="27"/>
                </a:lnTo>
                <a:lnTo>
                  <a:pt x="972856" y="435895"/>
                </a:lnTo>
                <a:lnTo>
                  <a:pt x="469783" y="436001"/>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arallelogram 1"/>
          <p:cNvSpPr/>
          <p:nvPr/>
        </p:nvSpPr>
        <p:spPr>
          <a:xfrm>
            <a:off x="430853" y="-16737"/>
            <a:ext cx="1936109" cy="64393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272" h="558708">
                <a:moveTo>
                  <a:pt x="584217" y="553998"/>
                </a:moveTo>
                <a:lnTo>
                  <a:pt x="0" y="0"/>
                </a:lnTo>
                <a:lnTo>
                  <a:pt x="1642647" y="27"/>
                </a:lnTo>
                <a:lnTo>
                  <a:pt x="2215272" y="558708"/>
                </a:lnTo>
                <a:lnTo>
                  <a:pt x="584217" y="553998"/>
                </a:lnTo>
                <a:close/>
              </a:path>
            </a:pathLst>
          </a:custGeom>
          <a:solidFill>
            <a:schemeClr val="bg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rallelogram 1"/>
          <p:cNvSpPr/>
          <p:nvPr/>
        </p:nvSpPr>
        <p:spPr>
          <a:xfrm>
            <a:off x="1702139" y="-8355"/>
            <a:ext cx="7479448" cy="753809"/>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662664 w 8439233"/>
              <a:gd name="connsiteY0" fmla="*/ 625319 h 646751"/>
              <a:gd name="connsiteX1" fmla="*/ 0 w 8439233"/>
              <a:gd name="connsiteY1" fmla="*/ 0 h 646751"/>
              <a:gd name="connsiteX2" fmla="*/ 8439233 w 8439233"/>
              <a:gd name="connsiteY2" fmla="*/ 65192 h 646751"/>
              <a:gd name="connsiteX3" fmla="*/ 8425152 w 8439233"/>
              <a:gd name="connsiteY3" fmla="*/ 646751 h 646751"/>
              <a:gd name="connsiteX4" fmla="*/ 662664 w 8439233"/>
              <a:gd name="connsiteY4" fmla="*/ 625319 h 646751"/>
              <a:gd name="connsiteX0" fmla="*/ 662664 w 8433629"/>
              <a:gd name="connsiteY0" fmla="*/ 627253 h 648685"/>
              <a:gd name="connsiteX1" fmla="*/ 0 w 8433629"/>
              <a:gd name="connsiteY1" fmla="*/ 1934 h 648685"/>
              <a:gd name="connsiteX2" fmla="*/ 8433629 w 8433629"/>
              <a:gd name="connsiteY2" fmla="*/ 0 h 648685"/>
              <a:gd name="connsiteX3" fmla="*/ 8425152 w 8433629"/>
              <a:gd name="connsiteY3" fmla="*/ 648685 h 648685"/>
              <a:gd name="connsiteX4" fmla="*/ 662664 w 8433629"/>
              <a:gd name="connsiteY4" fmla="*/ 627253 h 648685"/>
              <a:gd name="connsiteX0" fmla="*/ 662664 w 8570840"/>
              <a:gd name="connsiteY0" fmla="*/ 627253 h 648685"/>
              <a:gd name="connsiteX1" fmla="*/ 0 w 8570840"/>
              <a:gd name="connsiteY1" fmla="*/ 1934 h 648685"/>
              <a:gd name="connsiteX2" fmla="*/ 8433629 w 8570840"/>
              <a:gd name="connsiteY2" fmla="*/ 0 h 648685"/>
              <a:gd name="connsiteX3" fmla="*/ 8570840 w 8570840"/>
              <a:gd name="connsiteY3" fmla="*/ 648685 h 648685"/>
              <a:gd name="connsiteX4" fmla="*/ 662664 w 8570840"/>
              <a:gd name="connsiteY4" fmla="*/ 627253 h 648685"/>
              <a:gd name="connsiteX0" fmla="*/ 662664 w 8570840"/>
              <a:gd name="connsiteY0" fmla="*/ 625319 h 646751"/>
              <a:gd name="connsiteX1" fmla="*/ 0 w 8570840"/>
              <a:gd name="connsiteY1" fmla="*/ 0 h 646751"/>
              <a:gd name="connsiteX2" fmla="*/ 8545696 w 8570840"/>
              <a:gd name="connsiteY2" fmla="*/ 2262 h 646751"/>
              <a:gd name="connsiteX3" fmla="*/ 8570840 w 8570840"/>
              <a:gd name="connsiteY3" fmla="*/ 646751 h 646751"/>
              <a:gd name="connsiteX4" fmla="*/ 662664 w 8570840"/>
              <a:gd name="connsiteY4" fmla="*/ 625319 h 646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0840" h="646751">
                <a:moveTo>
                  <a:pt x="662664" y="625319"/>
                </a:moveTo>
                <a:lnTo>
                  <a:pt x="0" y="0"/>
                </a:lnTo>
                <a:lnTo>
                  <a:pt x="8545696" y="2262"/>
                </a:lnTo>
                <a:lnTo>
                  <a:pt x="8570840" y="646751"/>
                </a:lnTo>
                <a:lnTo>
                  <a:pt x="662664" y="625319"/>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
          <p:cNvSpPr/>
          <p:nvPr/>
        </p:nvSpPr>
        <p:spPr>
          <a:xfrm>
            <a:off x="80646" y="4934143"/>
            <a:ext cx="205750" cy="210174"/>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88935 w 188935"/>
              <a:gd name="connsiteY0" fmla="*/ 186454 h 186454"/>
              <a:gd name="connsiteX1" fmla="*/ 126175 w 188935"/>
              <a:gd name="connsiteY1" fmla="*/ 185754 h 186454"/>
              <a:gd name="connsiteX2" fmla="*/ 22068 w 188935"/>
              <a:gd name="connsiteY2" fmla="*/ 86670 h 186454"/>
              <a:gd name="connsiteX3" fmla="*/ 0 w 188935"/>
              <a:gd name="connsiteY3" fmla="*/ 0 h 186454"/>
              <a:gd name="connsiteX4" fmla="*/ 188935 w 188935"/>
              <a:gd name="connsiteY4" fmla="*/ 186454 h 186454"/>
              <a:gd name="connsiteX0" fmla="*/ 233045 w 233045"/>
              <a:gd name="connsiteY0" fmla="*/ 186454 h 186454"/>
              <a:gd name="connsiteX1" fmla="*/ 170285 w 233045"/>
              <a:gd name="connsiteY1" fmla="*/ 185754 h 186454"/>
              <a:gd name="connsiteX2" fmla="*/ 0 w 233045"/>
              <a:gd name="connsiteY2" fmla="*/ 12345 h 186454"/>
              <a:gd name="connsiteX3" fmla="*/ 44110 w 233045"/>
              <a:gd name="connsiteY3" fmla="*/ 0 h 186454"/>
              <a:gd name="connsiteX4" fmla="*/ 233045 w 233045"/>
              <a:gd name="connsiteY4" fmla="*/ 186454 h 186454"/>
              <a:gd name="connsiteX0" fmla="*/ 249417 w 249417"/>
              <a:gd name="connsiteY0" fmla="*/ 188411 h 188411"/>
              <a:gd name="connsiteX1" fmla="*/ 186657 w 249417"/>
              <a:gd name="connsiteY1" fmla="*/ 187711 h 188411"/>
              <a:gd name="connsiteX2" fmla="*/ 0 w 249417"/>
              <a:gd name="connsiteY2" fmla="*/ 0 h 188411"/>
              <a:gd name="connsiteX3" fmla="*/ 60482 w 249417"/>
              <a:gd name="connsiteY3" fmla="*/ 1957 h 188411"/>
              <a:gd name="connsiteX4" fmla="*/ 249417 w 249417"/>
              <a:gd name="connsiteY4" fmla="*/ 188411 h 188411"/>
              <a:gd name="connsiteX0" fmla="*/ 249417 w 249417"/>
              <a:gd name="connsiteY0" fmla="*/ 188411 h 188411"/>
              <a:gd name="connsiteX1" fmla="*/ 186657 w 249417"/>
              <a:gd name="connsiteY1" fmla="*/ 187711 h 188411"/>
              <a:gd name="connsiteX2" fmla="*/ 0 w 249417"/>
              <a:gd name="connsiteY2" fmla="*/ 0 h 188411"/>
              <a:gd name="connsiteX3" fmla="*/ 71397 w 249417"/>
              <a:gd name="connsiteY3" fmla="*/ 8086 h 188411"/>
              <a:gd name="connsiteX4" fmla="*/ 249417 w 249417"/>
              <a:gd name="connsiteY4" fmla="*/ 188411 h 188411"/>
              <a:gd name="connsiteX0" fmla="*/ 235774 w 235774"/>
              <a:gd name="connsiteY0" fmla="*/ 180325 h 180325"/>
              <a:gd name="connsiteX1" fmla="*/ 173014 w 235774"/>
              <a:gd name="connsiteY1" fmla="*/ 179625 h 180325"/>
              <a:gd name="connsiteX2" fmla="*/ 0 w 235774"/>
              <a:gd name="connsiteY2" fmla="*/ 86 h 180325"/>
              <a:gd name="connsiteX3" fmla="*/ 57754 w 235774"/>
              <a:gd name="connsiteY3" fmla="*/ 0 h 180325"/>
              <a:gd name="connsiteX4" fmla="*/ 235774 w 235774"/>
              <a:gd name="connsiteY4" fmla="*/ 180325 h 18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74" h="180325">
                <a:moveTo>
                  <a:pt x="235774" y="180325"/>
                </a:moveTo>
                <a:lnTo>
                  <a:pt x="173014" y="179625"/>
                </a:lnTo>
                <a:lnTo>
                  <a:pt x="0" y="86"/>
                </a:lnTo>
                <a:lnTo>
                  <a:pt x="57754" y="0"/>
                </a:lnTo>
                <a:cubicBezTo>
                  <a:pt x="162423" y="100055"/>
                  <a:pt x="141677" y="83798"/>
                  <a:pt x="235774" y="180325"/>
                </a:cubicBezTo>
                <a:close/>
              </a:path>
            </a:pathLst>
          </a:custGeom>
          <a:solidFill>
            <a:srgbClr val="D9D9D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
          <p:cNvSpPr/>
          <p:nvPr/>
        </p:nvSpPr>
        <p:spPr>
          <a:xfrm>
            <a:off x="-3240" y="4608624"/>
            <a:ext cx="410796" cy="534875"/>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379708 w 379708"/>
              <a:gd name="connsiteY0" fmla="*/ 304091 h 304091"/>
              <a:gd name="connsiteX1" fmla="*/ 316948 w 379708"/>
              <a:gd name="connsiteY1" fmla="*/ 303391 h 304091"/>
              <a:gd name="connsiteX2" fmla="*/ 0 w 379708"/>
              <a:gd name="connsiteY2" fmla="*/ 0 h 304091"/>
              <a:gd name="connsiteX3" fmla="*/ 279012 w 379708"/>
              <a:gd name="connsiteY3" fmla="*/ 204350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2048 h 302048"/>
              <a:gd name="connsiteX1" fmla="*/ 316948 w 379708"/>
              <a:gd name="connsiteY1" fmla="*/ 301348 h 302048"/>
              <a:gd name="connsiteX2" fmla="*/ 0 w 379708"/>
              <a:gd name="connsiteY2" fmla="*/ 0 h 302048"/>
              <a:gd name="connsiteX3" fmla="*/ 68900 w 379708"/>
              <a:gd name="connsiteY3" fmla="*/ 43 h 302048"/>
              <a:gd name="connsiteX4" fmla="*/ 379708 w 379708"/>
              <a:gd name="connsiteY4" fmla="*/ 302048 h 302048"/>
              <a:gd name="connsiteX0" fmla="*/ 484491 w 484491"/>
              <a:gd name="connsiteY0" fmla="*/ 405276 h 405276"/>
              <a:gd name="connsiteX1" fmla="*/ 421731 w 484491"/>
              <a:gd name="connsiteY1" fmla="*/ 404576 h 405276"/>
              <a:gd name="connsiteX2" fmla="*/ 0 w 484491"/>
              <a:gd name="connsiteY2" fmla="*/ 0 h 405276"/>
              <a:gd name="connsiteX3" fmla="*/ 173683 w 484491"/>
              <a:gd name="connsiteY3" fmla="*/ 103271 h 405276"/>
              <a:gd name="connsiteX4" fmla="*/ 484491 w 484491"/>
              <a:gd name="connsiteY4" fmla="*/ 405276 h 405276"/>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70740 w 470740"/>
              <a:gd name="connsiteY0" fmla="*/ 458913 h 458913"/>
              <a:gd name="connsiteX1" fmla="*/ 407980 w 470740"/>
              <a:gd name="connsiteY1" fmla="*/ 458213 h 458913"/>
              <a:gd name="connsiteX2" fmla="*/ 2622 w 470740"/>
              <a:gd name="connsiteY2" fmla="*/ 69981 h 458913"/>
              <a:gd name="connsiteX3" fmla="*/ 0 w 470740"/>
              <a:gd name="connsiteY3" fmla="*/ 0 h 458913"/>
              <a:gd name="connsiteX4" fmla="*/ 470740 w 470740"/>
              <a:gd name="connsiteY4" fmla="*/ 458913 h 458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740" h="458913">
                <a:moveTo>
                  <a:pt x="470740" y="458913"/>
                </a:moveTo>
                <a:lnTo>
                  <a:pt x="407980" y="458213"/>
                </a:lnTo>
                <a:lnTo>
                  <a:pt x="2622" y="69981"/>
                </a:lnTo>
                <a:lnTo>
                  <a:pt x="0" y="0"/>
                </a:lnTo>
                <a:cubicBezTo>
                  <a:pt x="474166" y="459291"/>
                  <a:pt x="376643" y="362386"/>
                  <a:pt x="470740" y="458913"/>
                </a:cubicBezTo>
                <a:close/>
              </a:path>
            </a:pathLst>
          </a:cu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pic>
        <p:nvPicPr>
          <p:cNvPr id="11" name="Picture 10" descr="stem-branding blue.jpg"/>
          <p:cNvPicPr>
            <a:picLocks noChangeAspect="1"/>
          </p:cNvPicPr>
          <p:nvPr userDrawn="1"/>
        </p:nvPicPr>
        <p:blipFill rotWithShape="1">
          <a:blip r:embed="rId4" cstate="print">
            <a:extLst>
              <a:ext uri="{28A0092B-C50C-407E-A947-70E740481C1C}">
                <a14:useLocalDpi xmlns:a14="http://schemas.microsoft.com/office/drawing/2010/main" val="0"/>
              </a:ext>
            </a:extLst>
          </a:blip>
          <a:srcRect t="22313" b="22417"/>
          <a:stretch/>
        </p:blipFill>
        <p:spPr>
          <a:xfrm>
            <a:off x="6528765" y="35778"/>
            <a:ext cx="2523683" cy="657267"/>
          </a:xfrm>
          <a:prstGeom prst="rect">
            <a:avLst/>
          </a:prstGeom>
        </p:spPr>
      </p:pic>
      <p:sp>
        <p:nvSpPr>
          <p:cNvPr id="13" name="Parallelogram 1"/>
          <p:cNvSpPr/>
          <p:nvPr userDrawn="1"/>
        </p:nvSpPr>
        <p:spPr>
          <a:xfrm>
            <a:off x="304800" y="4954038"/>
            <a:ext cx="8902290" cy="20784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10080371"/>
              <a:gd name="connsiteY0" fmla="*/ 107998 h 109341"/>
              <a:gd name="connsiteX1" fmla="*/ 104107 w 10080371"/>
              <a:gd name="connsiteY1" fmla="*/ 109341 h 109341"/>
              <a:gd name="connsiteX2" fmla="*/ 0 w 10080371"/>
              <a:gd name="connsiteY2" fmla="*/ 10257 h 109341"/>
              <a:gd name="connsiteX3" fmla="*/ 10080369 w 10080371"/>
              <a:gd name="connsiteY3" fmla="*/ 0 h 109341"/>
              <a:gd name="connsiteX4" fmla="*/ 9834719 w 10080371"/>
              <a:gd name="connsiteY4" fmla="*/ 107998 h 109341"/>
              <a:gd name="connsiteX0" fmla="*/ 9834719 w 10096915"/>
              <a:gd name="connsiteY0" fmla="*/ 97741 h 99084"/>
              <a:gd name="connsiteX1" fmla="*/ 104107 w 10096915"/>
              <a:gd name="connsiteY1" fmla="*/ 99084 h 99084"/>
              <a:gd name="connsiteX2" fmla="*/ 0 w 10096915"/>
              <a:gd name="connsiteY2" fmla="*/ 0 h 99084"/>
              <a:gd name="connsiteX3" fmla="*/ 10096913 w 10096915"/>
              <a:gd name="connsiteY3" fmla="*/ 22776 h 99084"/>
              <a:gd name="connsiteX4" fmla="*/ 9834719 w 10096915"/>
              <a:gd name="connsiteY4" fmla="*/ 97741 h 99084"/>
              <a:gd name="connsiteX0" fmla="*/ 9834719 w 10118975"/>
              <a:gd name="connsiteY0" fmla="*/ 97741 h 99084"/>
              <a:gd name="connsiteX1" fmla="*/ 104107 w 10118975"/>
              <a:gd name="connsiteY1" fmla="*/ 99084 h 99084"/>
              <a:gd name="connsiteX2" fmla="*/ 0 w 10118975"/>
              <a:gd name="connsiteY2" fmla="*/ 0 h 99084"/>
              <a:gd name="connsiteX3" fmla="*/ 10118973 w 10118975"/>
              <a:gd name="connsiteY3" fmla="*/ 6260 h 99084"/>
              <a:gd name="connsiteX4" fmla="*/ 9834719 w 10118975"/>
              <a:gd name="connsiteY4" fmla="*/ 97741 h 99084"/>
              <a:gd name="connsiteX0" fmla="*/ 10110464 w 10119054"/>
              <a:gd name="connsiteY0" fmla="*/ 184453 h 184453"/>
              <a:gd name="connsiteX1" fmla="*/ 104107 w 10119054"/>
              <a:gd name="connsiteY1" fmla="*/ 99084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84453 h 184453"/>
              <a:gd name="connsiteX1" fmla="*/ 181315 w 10119054"/>
              <a:gd name="connsiteY1" fmla="*/ 181666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78324 h 178324"/>
              <a:gd name="connsiteX1" fmla="*/ 181315 w 10119054"/>
              <a:gd name="connsiteY1" fmla="*/ 175537 h 178324"/>
              <a:gd name="connsiteX2" fmla="*/ 0 w 10119054"/>
              <a:gd name="connsiteY2" fmla="*/ 0 h 178324"/>
              <a:gd name="connsiteX3" fmla="*/ 10118973 w 10119054"/>
              <a:gd name="connsiteY3" fmla="*/ 131 h 178324"/>
              <a:gd name="connsiteX4" fmla="*/ 10110464 w 10119054"/>
              <a:gd name="connsiteY4" fmla="*/ 178324 h 17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9054" h="178324">
                <a:moveTo>
                  <a:pt x="10110464" y="178324"/>
                </a:moveTo>
                <a:lnTo>
                  <a:pt x="181315" y="175537"/>
                </a:lnTo>
                <a:lnTo>
                  <a:pt x="0" y="0"/>
                </a:lnTo>
                <a:lnTo>
                  <a:pt x="10118973" y="131"/>
                </a:lnTo>
                <a:cubicBezTo>
                  <a:pt x="10119951" y="55239"/>
                  <a:pt x="10111873" y="81797"/>
                  <a:pt x="10110464" y="178324"/>
                </a:cubicBezTo>
                <a:close/>
              </a:path>
            </a:pathLst>
          </a:custGeom>
          <a:solidFill>
            <a:srgbClr val="0C193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userDrawn="1"/>
        </p:nvSpPr>
        <p:spPr>
          <a:xfrm>
            <a:off x="455870" y="4922777"/>
            <a:ext cx="8688129"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D9D9D9"/>
                </a:solidFill>
                <a:latin typeface="Arial Narrow"/>
                <a:cs typeface="Arial Narrow"/>
              </a:rPr>
              <a:t>STEM101.ORG</a:t>
            </a:r>
            <a:r>
              <a:rPr lang="en-US" sz="1000" i="0" baseline="0" dirty="0">
                <a:solidFill>
                  <a:srgbClr val="D9D9D9"/>
                </a:solidFill>
                <a:latin typeface="Arial Narrow"/>
                <a:cs typeface="Arial Narrow"/>
              </a:rPr>
              <a:t>                                                                                                                                                                                                                 </a:t>
            </a:r>
            <a:r>
              <a:rPr lang="en-US" sz="1000" i="0" dirty="0">
                <a:solidFill>
                  <a:srgbClr val="D9D9D9"/>
                </a:solidFill>
                <a:latin typeface="Arial Narrow"/>
                <a:cs typeface="Arial Narrow"/>
              </a:rPr>
              <a:t>A Non-Profit</a:t>
            </a:r>
            <a:r>
              <a:rPr lang="en-US" sz="1000" i="0" baseline="0" dirty="0">
                <a:solidFill>
                  <a:srgbClr val="D9D9D9"/>
                </a:solidFill>
                <a:latin typeface="Arial Narrow"/>
                <a:cs typeface="Arial Narrow"/>
              </a:rPr>
              <a:t> K-16 Education Program</a:t>
            </a:r>
            <a:endParaRPr lang="en-US" sz="1000" dirty="0">
              <a:solidFill>
                <a:srgbClr val="D9D9D9"/>
              </a:solidFill>
              <a:latin typeface="Arial Narrow"/>
              <a:cs typeface="Arial Narrow"/>
            </a:endParaRPr>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l" rtl="0" eaLnBrk="1" latinLnBrk="0" hangingPunct="1">
        <a:spcBef>
          <a:spcPct val="0"/>
        </a:spcBef>
        <a:buNone/>
        <a:defRPr sz="42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108">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685800" y="1962150"/>
            <a:ext cx="7772400" cy="11430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all" spc="0" normalizeH="0" baseline="0" noProof="0" dirty="0">
                <a:ln>
                  <a:noFill/>
                </a:ln>
                <a:solidFill>
                  <a:schemeClr val="tx2"/>
                </a:solidFill>
                <a:effectLst/>
                <a:uLnTx/>
                <a:uFillTx/>
                <a:latin typeface="+mj-lt"/>
                <a:ea typeface="+mj-ea"/>
                <a:cs typeface="+mj-cs"/>
              </a:rPr>
              <a:t>Electromagnetism</a:t>
            </a:r>
          </a:p>
        </p:txBody>
      </p:sp>
    </p:spTree>
    <p:extLst>
      <p:ext uri="{BB962C8B-B14F-4D97-AF65-F5344CB8AC3E}">
        <p14:creationId xmlns:p14="http://schemas.microsoft.com/office/powerpoint/2010/main" val="3662697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
          <p:cNvSpPr txBox="1">
            <a:spLocks noChangeArrowheads="1"/>
          </p:cNvSpPr>
          <p:nvPr/>
        </p:nvSpPr>
        <p:spPr>
          <a:xfrm>
            <a:off x="466191" y="1543351"/>
            <a:ext cx="5186719" cy="3144839"/>
          </a:xfrm>
          <a:prstGeom prst="rect">
            <a:avLst/>
          </a:prstGeom>
        </p:spPr>
        <p:txBody>
          <a:bodyPr/>
          <a:lstStyle/>
          <a:p>
            <a:pPr marL="320040" marR="0" lvl="0" indent="-320040" algn="l" defTabSz="914400" rtl="0" eaLnBrk="1" fontAlgn="auto" latinLnBrk="0" hangingPunct="1">
              <a:lnSpc>
                <a:spcPts val="2400"/>
              </a:lnSpc>
              <a:spcAft>
                <a:spcPts val="0"/>
              </a:spcAft>
              <a:buClr>
                <a:schemeClr val="accent2"/>
              </a:buClr>
              <a:buSzPct val="60000"/>
              <a:buFontTx/>
              <a:buNone/>
              <a:tabLst/>
              <a:defRPr/>
            </a:pPr>
            <a:r>
              <a:rPr kumimoji="0" lang="en-US" sz="2400" b="0" i="0" u="none" strike="noStrike" kern="1200" cap="none" spc="0" normalizeH="0" baseline="0" noProof="0" dirty="0">
                <a:ln>
                  <a:noFill/>
                </a:ln>
                <a:solidFill>
                  <a:schemeClr val="tx1"/>
                </a:solidFill>
                <a:effectLst/>
                <a:uLnTx/>
                <a:uFillTx/>
                <a:latin typeface="+mn-lt"/>
                <a:ea typeface="ヒラギノ角ゴ Pro W3" charset="0"/>
                <a:cs typeface="ヒラギノ角ゴ Pro W3" charset="0"/>
              </a:rPr>
              <a:t>The magnetic field strength in a </a:t>
            </a:r>
          </a:p>
          <a:p>
            <a:pPr marL="320040" marR="0" lvl="0" indent="-320040" algn="l" defTabSz="914400" rtl="0" eaLnBrk="1" fontAlgn="auto" latinLnBrk="0" hangingPunct="1">
              <a:lnSpc>
                <a:spcPts val="2400"/>
              </a:lnSpc>
              <a:spcAft>
                <a:spcPts val="0"/>
              </a:spcAft>
              <a:buClr>
                <a:schemeClr val="accent2"/>
              </a:buClr>
              <a:buSzPct val="60000"/>
              <a:buFontTx/>
              <a:buNone/>
              <a:tabLst/>
              <a:defRPr/>
            </a:pPr>
            <a:r>
              <a:rPr kumimoji="0" lang="en-US" sz="2400" b="0" i="0" u="none" strike="noStrike" kern="1200" cap="none" spc="0" normalizeH="0" baseline="0" noProof="0" dirty="0">
                <a:ln>
                  <a:noFill/>
                </a:ln>
                <a:solidFill>
                  <a:schemeClr val="tx1"/>
                </a:solidFill>
                <a:effectLst/>
                <a:uLnTx/>
                <a:uFillTx/>
                <a:latin typeface="+mn-lt"/>
                <a:ea typeface="ヒラギノ角ゴ Pro W3" charset="0"/>
                <a:cs typeface="ヒラギノ角ゴ Pro W3" charset="0"/>
              </a:rPr>
              <a:t>solenoid can be increased by:</a:t>
            </a:r>
          </a:p>
          <a:p>
            <a:pPr marL="320040" marR="0" lvl="0" indent="-320040" algn="l" defTabSz="914400" rtl="0" eaLnBrk="1" fontAlgn="auto" latinLnBrk="0" hangingPunct="1">
              <a:lnSpc>
                <a:spcPts val="2000"/>
              </a:lnSpc>
              <a:spcBef>
                <a:spcPts val="1200"/>
              </a:spcBef>
              <a:spcAft>
                <a:spcPts val="0"/>
              </a:spcAft>
              <a:buClr>
                <a:schemeClr val="accent2"/>
              </a:buClr>
              <a:buSzPct val="60000"/>
              <a:buFontTx/>
              <a:buNone/>
              <a:tabLst/>
              <a:defRPr/>
            </a:pPr>
            <a:r>
              <a:rPr kumimoji="0" lang="en-US" sz="2000" b="0" i="0" u="none" strike="noStrike" kern="1200" cap="none" spc="0" normalizeH="0" baseline="0" noProof="0" dirty="0">
                <a:ln>
                  <a:noFill/>
                </a:ln>
                <a:solidFill>
                  <a:schemeClr val="tx1"/>
                </a:solidFill>
                <a:effectLst/>
                <a:uLnTx/>
                <a:uFillTx/>
                <a:latin typeface="+mn-lt"/>
                <a:ea typeface="ヒラギノ角ゴ Pro W3" charset="0"/>
                <a:cs typeface="ヒラギノ角ゴ Pro W3" charset="0"/>
              </a:rPr>
              <a:t>1) 	increasing the current,</a:t>
            </a:r>
          </a:p>
          <a:p>
            <a:pPr marL="320040" marR="0" lvl="0" indent="-320040" algn="l" defTabSz="914400" rtl="0" eaLnBrk="1" fontAlgn="auto" latinLnBrk="0" hangingPunct="1">
              <a:lnSpc>
                <a:spcPts val="2000"/>
              </a:lnSpc>
              <a:spcBef>
                <a:spcPts val="1200"/>
              </a:spcBef>
              <a:spcAft>
                <a:spcPts val="0"/>
              </a:spcAft>
              <a:buClr>
                <a:schemeClr val="accent2"/>
              </a:buClr>
              <a:buSzPct val="60000"/>
              <a:buFontTx/>
              <a:buNone/>
              <a:tabLst/>
              <a:defRPr/>
            </a:pPr>
            <a:r>
              <a:rPr kumimoji="0" lang="en-US" sz="2000" b="0" i="0" u="none" strike="noStrike" kern="1200" cap="none" spc="0" normalizeH="0" baseline="0" noProof="0" dirty="0">
                <a:ln>
                  <a:noFill/>
                </a:ln>
                <a:solidFill>
                  <a:schemeClr val="tx1"/>
                </a:solidFill>
                <a:effectLst/>
                <a:uLnTx/>
                <a:uFillTx/>
                <a:latin typeface="+mn-lt"/>
                <a:ea typeface="ヒラギノ角ゴ Pro W3" charset="0"/>
                <a:cs typeface="ヒラギノ角ゴ Pro W3" charset="0"/>
              </a:rPr>
              <a:t>2) 	increasing the number of turns per </a:t>
            </a:r>
            <a:br>
              <a:rPr kumimoji="0" lang="en-US" sz="2000" b="0" i="0" u="none" strike="noStrike" kern="1200" cap="none" spc="0" normalizeH="0" baseline="0" noProof="0" dirty="0">
                <a:ln>
                  <a:noFill/>
                </a:ln>
                <a:solidFill>
                  <a:schemeClr val="tx1"/>
                </a:solidFill>
                <a:effectLst/>
                <a:uLnTx/>
                <a:uFillTx/>
                <a:latin typeface="+mn-lt"/>
                <a:ea typeface="ヒラギノ角ゴ Pro W3" charset="0"/>
                <a:cs typeface="ヒラギノ角ゴ Pro W3" charset="0"/>
              </a:rPr>
            </a:br>
            <a:r>
              <a:rPr kumimoji="0" lang="en-US" sz="2000" b="0" i="0" u="none" strike="noStrike" kern="1200" cap="none" spc="0" normalizeH="0" baseline="0" noProof="0" dirty="0">
                <a:ln>
                  <a:noFill/>
                </a:ln>
                <a:solidFill>
                  <a:schemeClr val="tx1"/>
                </a:solidFill>
                <a:effectLst/>
                <a:uLnTx/>
                <a:uFillTx/>
                <a:latin typeface="+mn-lt"/>
                <a:ea typeface="ヒラギノ角ゴ Pro W3" charset="0"/>
                <a:cs typeface="ヒラギノ角ゴ Pro W3" charset="0"/>
              </a:rPr>
              <a:t>unit length of the solenoid, or</a:t>
            </a:r>
          </a:p>
          <a:p>
            <a:pPr marL="320040" marR="0" lvl="0" indent="-320040" algn="l" defTabSz="914400" rtl="0" eaLnBrk="1" fontAlgn="auto" latinLnBrk="0" hangingPunct="1">
              <a:lnSpc>
                <a:spcPts val="2000"/>
              </a:lnSpc>
              <a:spcBef>
                <a:spcPts val="1200"/>
              </a:spcBef>
              <a:spcAft>
                <a:spcPts val="0"/>
              </a:spcAft>
              <a:buClr>
                <a:schemeClr val="accent2"/>
              </a:buClr>
              <a:buSzPct val="60000"/>
              <a:buFontTx/>
              <a:buNone/>
              <a:tabLst/>
              <a:defRPr/>
            </a:pPr>
            <a:r>
              <a:rPr kumimoji="0" lang="en-US" sz="2000" b="0" i="0" u="none" strike="noStrike" kern="1200" cap="none" spc="0" normalizeH="0" baseline="0" noProof="0" dirty="0">
                <a:ln>
                  <a:noFill/>
                </a:ln>
                <a:solidFill>
                  <a:schemeClr val="tx1"/>
                </a:solidFill>
                <a:effectLst/>
                <a:uLnTx/>
                <a:uFillTx/>
                <a:latin typeface="+mn-lt"/>
                <a:ea typeface="ヒラギノ角ゴ Pro W3" charset="0"/>
                <a:cs typeface="ヒラギノ角ゴ Pro W3" charset="0"/>
              </a:rPr>
              <a:t>3) 	placing a soft iron core within the solenoid. </a:t>
            </a:r>
            <a:br>
              <a:rPr kumimoji="0" lang="en-US" sz="2000" b="0" i="0" u="none" strike="noStrike" kern="1200" cap="none" spc="0" normalizeH="0" baseline="0" noProof="0" dirty="0">
                <a:ln>
                  <a:noFill/>
                </a:ln>
                <a:solidFill>
                  <a:schemeClr val="tx1"/>
                </a:solidFill>
                <a:effectLst/>
                <a:uLnTx/>
                <a:uFillTx/>
                <a:latin typeface="+mn-lt"/>
                <a:ea typeface="ヒラギノ角ゴ Pro W3" charset="0"/>
                <a:cs typeface="ヒラギノ角ゴ Pro W3" charset="0"/>
              </a:rPr>
            </a:br>
            <a:r>
              <a:rPr kumimoji="0" lang="en-US" sz="2000" b="0" i="0" u="none" strike="noStrike" kern="1200" cap="none" spc="0" normalizeH="0" baseline="0" noProof="0" dirty="0">
                <a:ln>
                  <a:noFill/>
                </a:ln>
                <a:solidFill>
                  <a:schemeClr val="tx1"/>
                </a:solidFill>
                <a:effectLst/>
                <a:uLnTx/>
                <a:uFillTx/>
                <a:latin typeface="+mn-lt"/>
                <a:ea typeface="ヒラギノ角ゴ Pro W3" charset="0"/>
                <a:cs typeface="ヒラギノ角ゴ Pro W3" charset="0"/>
              </a:rPr>
              <a:t>The soft iron core concentrates the magnetic field lines, thereby increasing the magnetic field strength.</a:t>
            </a:r>
          </a:p>
        </p:txBody>
      </p:sp>
      <p:pic>
        <p:nvPicPr>
          <p:cNvPr id="41" name="Picture 4" descr="200807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5610" y="1716264"/>
            <a:ext cx="2506446" cy="2897464"/>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42" name="Rectangle 2"/>
          <p:cNvSpPr txBox="1">
            <a:spLocks noChangeArrowheads="1"/>
          </p:cNvSpPr>
          <p:nvPr/>
        </p:nvSpPr>
        <p:spPr>
          <a:xfrm>
            <a:off x="466191" y="730023"/>
            <a:ext cx="8677809" cy="85725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sng" strike="noStrike" kern="1200" cap="none" spc="0" normalizeH="0" baseline="0" noProof="0" dirty="0">
                <a:ln>
                  <a:noFill/>
                </a:ln>
                <a:solidFill>
                  <a:schemeClr val="tx2"/>
                </a:solidFill>
                <a:effectLst/>
                <a:uLnTx/>
                <a:uFillTx/>
                <a:latin typeface="+mj-lt"/>
                <a:ea typeface="ヒラギノ角ゴ Pro W3" charset="0"/>
                <a:cs typeface="ヒラギノ角ゴ Pro W3" charset="0"/>
              </a:rPr>
              <a:t>Magnetic field pattern around a flat coil</a:t>
            </a:r>
            <a:endParaRPr kumimoji="0" lang="en-US" sz="4000" b="0" i="0" u="none" strike="noStrike" kern="1200" cap="none" spc="0" normalizeH="0" baseline="0" noProof="0" dirty="0">
              <a:ln>
                <a:noFill/>
              </a:ln>
              <a:solidFill>
                <a:schemeClr val="tx2"/>
              </a:solidFill>
              <a:effectLst/>
              <a:uLnTx/>
              <a:uFillTx/>
              <a:latin typeface="+mj-lt"/>
              <a:ea typeface="ヒラギノ角ゴ Pro W3" charset="0"/>
              <a:cs typeface="ヒラギノ角ゴ Pro W3" charset="0"/>
            </a:endParaRPr>
          </a:p>
        </p:txBody>
      </p:sp>
    </p:spTree>
    <p:extLst>
      <p:ext uri="{BB962C8B-B14F-4D97-AF65-F5344CB8AC3E}">
        <p14:creationId xmlns:p14="http://schemas.microsoft.com/office/powerpoint/2010/main" val="4103697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
          <p:cNvSpPr txBox="1">
            <a:spLocks noChangeArrowheads="1"/>
          </p:cNvSpPr>
          <p:nvPr/>
        </p:nvSpPr>
        <p:spPr>
          <a:xfrm>
            <a:off x="466192" y="1552498"/>
            <a:ext cx="4115353" cy="2716389"/>
          </a:xfrm>
          <a:prstGeom prst="rect">
            <a:avLst/>
          </a:prstGeom>
        </p:spPr>
        <p:txBody>
          <a:bodyPr/>
          <a:lstStyle/>
          <a:p>
            <a:pPr marL="320040" marR="0" lvl="0" indent="-320040" algn="l" defTabSz="914400" rtl="0" eaLnBrk="1" fontAlgn="auto" latinLnBrk="0" hangingPunct="1">
              <a:lnSpc>
                <a:spcPts val="2400"/>
              </a:lnSpc>
              <a:spcAft>
                <a:spcPts val="0"/>
              </a:spcAft>
              <a:buClr>
                <a:schemeClr val="accent2"/>
              </a:buClr>
              <a:buSzPct val="60000"/>
              <a:buFontTx/>
              <a:buNone/>
              <a:tabLst/>
              <a:defRPr/>
            </a:pPr>
            <a:r>
              <a:rPr kumimoji="0" lang="en-US" sz="2400" b="0" i="0" u="none" strike="noStrike" kern="1200" cap="none" spc="0" normalizeH="0" baseline="0" noProof="0" dirty="0">
                <a:ln>
                  <a:noFill/>
                </a:ln>
                <a:solidFill>
                  <a:schemeClr val="tx1"/>
                </a:solidFill>
                <a:effectLst/>
                <a:uLnTx/>
                <a:uFillTx/>
                <a:latin typeface="+mn-lt"/>
                <a:ea typeface="ヒラギノ角ゴ Pro W3" charset="0"/>
                <a:cs typeface="ヒラギノ角ゴ Pro W3" charset="0"/>
              </a:rPr>
              <a:t>1) Circuit Breaker - A safety device that switches off </a:t>
            </a:r>
            <a:br>
              <a:rPr kumimoji="0" lang="en-US" sz="2400" b="0" i="0" u="none" strike="noStrike" kern="1200" cap="none" spc="0" normalizeH="0" baseline="0" noProof="0" dirty="0">
                <a:ln>
                  <a:noFill/>
                </a:ln>
                <a:solidFill>
                  <a:schemeClr val="tx1"/>
                </a:solidFill>
                <a:effectLst/>
                <a:uLnTx/>
                <a:uFillTx/>
                <a:latin typeface="+mn-lt"/>
                <a:ea typeface="ヒラギノ角ゴ Pro W3" charset="0"/>
                <a:cs typeface="ヒラギノ角ゴ Pro W3" charset="0"/>
              </a:rPr>
            </a:br>
            <a:r>
              <a:rPr kumimoji="0" lang="en-US" sz="2400" b="0" i="0" u="none" strike="noStrike" kern="1200" cap="none" spc="0" normalizeH="0" baseline="0" noProof="0" dirty="0">
                <a:ln>
                  <a:noFill/>
                </a:ln>
                <a:solidFill>
                  <a:schemeClr val="tx1"/>
                </a:solidFill>
                <a:effectLst/>
                <a:uLnTx/>
                <a:uFillTx/>
                <a:latin typeface="+mn-lt"/>
                <a:ea typeface="ヒラギノ角ゴ Pro W3" charset="0"/>
                <a:cs typeface="ヒラギノ角ゴ Pro W3" charset="0"/>
              </a:rPr>
              <a:t>the electric supply when excessive current flows through the circuit. Uses </a:t>
            </a:r>
            <a:br>
              <a:rPr kumimoji="0" lang="en-US" sz="2400" b="0" i="0" u="none" strike="noStrike" kern="1200" cap="none" spc="0" normalizeH="0" baseline="0" noProof="0" dirty="0">
                <a:ln>
                  <a:noFill/>
                </a:ln>
                <a:solidFill>
                  <a:schemeClr val="tx1"/>
                </a:solidFill>
                <a:effectLst/>
                <a:uLnTx/>
                <a:uFillTx/>
                <a:latin typeface="+mn-lt"/>
                <a:ea typeface="ヒラギノ角ゴ Pro W3" charset="0"/>
                <a:cs typeface="ヒラギノ角ゴ Pro W3" charset="0"/>
              </a:rPr>
            </a:br>
            <a:r>
              <a:rPr kumimoji="0" lang="en-US" sz="2400" b="0" i="0" u="none" strike="noStrike" kern="1200" cap="none" spc="0" normalizeH="0" baseline="0" noProof="0" dirty="0">
                <a:ln>
                  <a:noFill/>
                </a:ln>
                <a:solidFill>
                  <a:schemeClr val="tx1"/>
                </a:solidFill>
                <a:effectLst/>
                <a:uLnTx/>
                <a:uFillTx/>
                <a:latin typeface="+mn-lt"/>
                <a:ea typeface="ヒラギノ角ゴ Pro W3" charset="0"/>
                <a:cs typeface="ヒラギノ角ゴ Pro W3" charset="0"/>
              </a:rPr>
              <a:t>an electromagnet to open </a:t>
            </a:r>
            <a:br>
              <a:rPr kumimoji="0" lang="en-US" sz="2400" b="0" i="0" u="none" strike="noStrike" kern="1200" cap="none" spc="0" normalizeH="0" baseline="0" noProof="0" dirty="0">
                <a:ln>
                  <a:noFill/>
                </a:ln>
                <a:solidFill>
                  <a:schemeClr val="tx1"/>
                </a:solidFill>
                <a:effectLst/>
                <a:uLnTx/>
                <a:uFillTx/>
                <a:latin typeface="+mn-lt"/>
                <a:ea typeface="ヒラギノ角ゴ Pro W3" charset="0"/>
                <a:cs typeface="ヒラギノ角ゴ Pro W3" charset="0"/>
              </a:rPr>
            </a:br>
            <a:r>
              <a:rPr kumimoji="0" lang="en-US" sz="2400" b="0" i="0" u="none" strike="noStrike" kern="1200" cap="none" spc="0" normalizeH="0" baseline="0" noProof="0" dirty="0">
                <a:ln>
                  <a:noFill/>
                </a:ln>
                <a:solidFill>
                  <a:schemeClr val="tx1"/>
                </a:solidFill>
                <a:effectLst/>
                <a:uLnTx/>
                <a:uFillTx/>
                <a:latin typeface="+mn-lt"/>
                <a:ea typeface="ヒラギノ角ゴ Pro W3" charset="0"/>
                <a:cs typeface="ヒラギノ角ゴ Pro W3" charset="0"/>
              </a:rPr>
              <a:t>the circuit.</a:t>
            </a:r>
          </a:p>
        </p:txBody>
      </p:sp>
      <p:pic>
        <p:nvPicPr>
          <p:cNvPr id="39" name="Picture 4" descr="circuit-breaker-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9264" y="1628220"/>
            <a:ext cx="3880556" cy="3018551"/>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40" name="Text Box 6"/>
          <p:cNvSpPr txBox="1">
            <a:spLocks noChangeArrowheads="1"/>
          </p:cNvSpPr>
          <p:nvPr/>
        </p:nvSpPr>
        <p:spPr bwMode="auto">
          <a:xfrm>
            <a:off x="5326433" y="4423757"/>
            <a:ext cx="3048000" cy="46166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nchor="ct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a:spcBef>
                <a:spcPct val="50000"/>
              </a:spcBef>
            </a:pPr>
            <a:r>
              <a:rPr lang="en-US" dirty="0">
                <a:latin typeface="+mn-lt"/>
              </a:rPr>
              <a:t>Normal condition</a:t>
            </a:r>
          </a:p>
        </p:txBody>
      </p:sp>
      <p:sp>
        <p:nvSpPr>
          <p:cNvPr id="45" name="Rectangle 2"/>
          <p:cNvSpPr txBox="1">
            <a:spLocks noChangeArrowheads="1"/>
          </p:cNvSpPr>
          <p:nvPr/>
        </p:nvSpPr>
        <p:spPr bwMode="auto">
          <a:xfrm>
            <a:off x="466192" y="725337"/>
            <a:ext cx="7847328" cy="1143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200" b="0" i="0" u="none" strike="noStrike" kern="1200" cap="none" spc="0" normalizeH="0" baseline="0" noProof="0" dirty="0">
                <a:ln>
                  <a:noFill/>
                </a:ln>
                <a:solidFill>
                  <a:schemeClr val="tx2"/>
                </a:solidFill>
                <a:effectLst/>
                <a:uLnTx/>
                <a:uFillTx/>
                <a:latin typeface="+mj-lt"/>
                <a:ea typeface="+mj-ea"/>
                <a:cs typeface="+mj-cs"/>
              </a:rPr>
              <a:t>Uses of Electromagnets</a:t>
            </a:r>
          </a:p>
        </p:txBody>
      </p:sp>
    </p:spTree>
    <p:extLst>
      <p:ext uri="{BB962C8B-B14F-4D97-AF65-F5344CB8AC3E}">
        <p14:creationId xmlns:p14="http://schemas.microsoft.com/office/powerpoint/2010/main" val="3946598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BreakerAnimationOffO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371" y="941852"/>
            <a:ext cx="3934785" cy="3433751"/>
          </a:xfrm>
          <a:prstGeom prst="rect">
            <a:avLst/>
          </a:prstGeom>
        </p:spPr>
      </p:pic>
      <p:sp>
        <p:nvSpPr>
          <p:cNvPr id="17" name="Rectangle 2"/>
          <p:cNvSpPr txBox="1">
            <a:spLocks noChangeArrowheads="1"/>
          </p:cNvSpPr>
          <p:nvPr/>
        </p:nvSpPr>
        <p:spPr bwMode="auto">
          <a:xfrm>
            <a:off x="466192" y="725337"/>
            <a:ext cx="7847328" cy="1143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ct val="0"/>
              </a:spcAft>
              <a:defRPr/>
            </a:pPr>
            <a:r>
              <a:rPr lang="en-US" sz="4200" dirty="0">
                <a:solidFill>
                  <a:schemeClr val="tx2"/>
                </a:solidFill>
              </a:rPr>
              <a:t>Uses of Electromagnets</a:t>
            </a:r>
          </a:p>
        </p:txBody>
      </p:sp>
      <p:sp>
        <p:nvSpPr>
          <p:cNvPr id="21" name="Text Box 7"/>
          <p:cNvSpPr txBox="1">
            <a:spLocks noChangeArrowheads="1"/>
          </p:cNvSpPr>
          <p:nvPr/>
        </p:nvSpPr>
        <p:spPr bwMode="auto">
          <a:xfrm>
            <a:off x="4808417" y="4382660"/>
            <a:ext cx="3886200" cy="46166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a:spcBef>
                <a:spcPct val="50000"/>
              </a:spcBef>
            </a:pPr>
            <a:r>
              <a:rPr lang="en-US" dirty="0">
                <a:latin typeface="Times New Roman" charset="0"/>
              </a:rPr>
              <a:t>Circuit breaker in operation</a:t>
            </a:r>
          </a:p>
        </p:txBody>
      </p:sp>
    </p:spTree>
    <p:extLst>
      <p:ext uri="{BB962C8B-B14F-4D97-AF65-F5344CB8AC3E}">
        <p14:creationId xmlns:p14="http://schemas.microsoft.com/office/powerpoint/2010/main" val="4022787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153310" y="2083594"/>
            <a:ext cx="2994984" cy="2795318"/>
          </a:xfrm>
          <a:prstGeom prst="rect">
            <a:avLst/>
          </a:prstGeom>
        </p:spPr>
      </p:pic>
      <p:sp>
        <p:nvSpPr>
          <p:cNvPr id="2" name="Rectangle 3"/>
          <p:cNvSpPr txBox="1">
            <a:spLocks noChangeArrowheads="1"/>
          </p:cNvSpPr>
          <p:nvPr/>
        </p:nvSpPr>
        <p:spPr>
          <a:xfrm>
            <a:off x="450116" y="1443013"/>
            <a:ext cx="8278768" cy="1024742"/>
          </a:xfrm>
          <a:prstGeom prst="rect">
            <a:avLst/>
          </a:prstGeom>
        </p:spPr>
        <p:txBody>
          <a:bodyPr/>
          <a:lstStyle/>
          <a:p>
            <a:pPr marL="320040" marR="0" lvl="0" indent="-320040" algn="l" defTabSz="914400" rtl="0" eaLnBrk="1" fontAlgn="auto" latinLnBrk="0" hangingPunct="1">
              <a:lnSpc>
                <a:spcPts val="2400"/>
              </a:lnSpc>
              <a:spcAft>
                <a:spcPts val="0"/>
              </a:spcAft>
              <a:buClr>
                <a:schemeClr val="accent2"/>
              </a:buClr>
              <a:buSzPct val="60000"/>
              <a:buFontTx/>
              <a:buNone/>
              <a:tabLst/>
              <a:defRPr/>
            </a:pPr>
            <a:r>
              <a:rPr kumimoji="0" lang="en-US" sz="2400" b="0" i="0" u="none" strike="noStrike" kern="1200" cap="none" spc="0" normalizeH="0" baseline="0" noProof="0" dirty="0">
                <a:ln>
                  <a:noFill/>
                </a:ln>
                <a:solidFill>
                  <a:schemeClr val="tx1"/>
                </a:solidFill>
                <a:effectLst/>
                <a:uLnTx/>
                <a:uFillTx/>
                <a:latin typeface="+mn-lt"/>
                <a:ea typeface="ヒラギノ角ゴ Pro W3" charset="0"/>
                <a:cs typeface="ヒラギノ角ゴ Pro W3" charset="0"/>
              </a:rPr>
              <a:t>2) Magnetic Relay - A device to control the switch of another circuit without any direct electrical contact between them.</a:t>
            </a:r>
          </a:p>
        </p:txBody>
      </p:sp>
      <p:pic>
        <p:nvPicPr>
          <p:cNvPr id="3" name="Picture 4" descr="contro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696" y="2349488"/>
            <a:ext cx="3816184" cy="2257161"/>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5" name="Rectangle 2"/>
          <p:cNvSpPr txBox="1">
            <a:spLocks noChangeArrowheads="1"/>
          </p:cNvSpPr>
          <p:nvPr/>
        </p:nvSpPr>
        <p:spPr bwMode="auto">
          <a:xfrm>
            <a:off x="466192" y="725337"/>
            <a:ext cx="7935743" cy="1143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ct val="0"/>
              </a:spcAft>
              <a:defRPr/>
            </a:pPr>
            <a:r>
              <a:rPr lang="en-US" sz="4200" dirty="0">
                <a:solidFill>
                  <a:schemeClr val="tx2"/>
                </a:solidFill>
              </a:rPr>
              <a:t>Uses of Electromagnets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66192" y="1553406"/>
            <a:ext cx="4854830" cy="1094317"/>
          </a:xfrm>
          <a:prstGeom prst="rect">
            <a:avLst/>
          </a:prstGeom>
        </p:spPr>
        <p:txBody>
          <a:bodyPr/>
          <a:lstStyle/>
          <a:p>
            <a:pPr marL="320040" marR="0" lvl="0" indent="-320040" algn="l" defTabSz="914400" rtl="0" eaLnBrk="1" fontAlgn="auto" latinLnBrk="0" hangingPunct="1">
              <a:lnSpc>
                <a:spcPts val="2400"/>
              </a:lnSpc>
              <a:spcAft>
                <a:spcPts val="0"/>
              </a:spcAft>
              <a:buClr>
                <a:schemeClr val="accent2"/>
              </a:buClr>
              <a:buSzPct val="60000"/>
              <a:buFontTx/>
              <a:buNone/>
              <a:tabLst/>
              <a:defRPr/>
            </a:pPr>
            <a:r>
              <a:rPr kumimoji="0" lang="en-US" sz="2400" b="0" i="0" u="none" strike="noStrike" kern="1200" cap="none" spc="0" normalizeH="0" baseline="0" noProof="0" dirty="0">
                <a:ln>
                  <a:noFill/>
                </a:ln>
                <a:solidFill>
                  <a:schemeClr val="tx1"/>
                </a:solidFill>
                <a:effectLst/>
                <a:uLnTx/>
                <a:uFillTx/>
                <a:latin typeface="+mn-lt"/>
                <a:ea typeface="ヒラギノ角ゴ Pro W3" charset="0"/>
                <a:cs typeface="ヒラギノ角ゴ Pro W3" charset="0"/>
              </a:rPr>
              <a:t>3) Electric Bell - The electromagnet forms the core of the electric bell. </a:t>
            </a:r>
          </a:p>
        </p:txBody>
      </p:sp>
      <p:pic>
        <p:nvPicPr>
          <p:cNvPr id="3" name="Picture 2"/>
          <p:cNvPicPr>
            <a:picLocks noChangeAspect="1"/>
          </p:cNvPicPr>
          <p:nvPr/>
        </p:nvPicPr>
        <p:blipFill>
          <a:blip r:embed="rId3"/>
          <a:stretch>
            <a:fillRect/>
          </a:stretch>
        </p:blipFill>
        <p:spPr>
          <a:xfrm>
            <a:off x="5402868" y="1332162"/>
            <a:ext cx="3045980" cy="3019778"/>
          </a:xfrm>
          <a:prstGeom prst="rect">
            <a:avLst/>
          </a:prstGeom>
        </p:spPr>
      </p:pic>
      <p:sp>
        <p:nvSpPr>
          <p:cNvPr id="4" name="Rectangle 2"/>
          <p:cNvSpPr txBox="1">
            <a:spLocks noChangeArrowheads="1"/>
          </p:cNvSpPr>
          <p:nvPr/>
        </p:nvSpPr>
        <p:spPr bwMode="auto">
          <a:xfrm>
            <a:off x="466192" y="725337"/>
            <a:ext cx="7935743" cy="1143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ct val="0"/>
              </a:spcAft>
              <a:defRPr/>
            </a:pPr>
            <a:r>
              <a:rPr lang="en-US" sz="4200" dirty="0">
                <a:solidFill>
                  <a:schemeClr val="tx2"/>
                </a:solidFill>
              </a:rPr>
              <a:t>Uses of Electromagnets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66192" y="725337"/>
            <a:ext cx="7935743" cy="1143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ct val="0"/>
              </a:spcAft>
              <a:defRPr/>
            </a:pPr>
            <a:r>
              <a:rPr lang="en-US" sz="4200" dirty="0">
                <a:solidFill>
                  <a:schemeClr val="tx2"/>
                </a:solidFill>
              </a:rPr>
              <a:t>Uses of Electromagnets</a:t>
            </a:r>
          </a:p>
        </p:txBody>
      </p:sp>
      <p:pic>
        <p:nvPicPr>
          <p:cNvPr id="5" name="Picture 4" descr="Electromagnetism_p15a.jpg"/>
          <p:cNvPicPr>
            <a:picLocks noChangeAspect="1"/>
          </p:cNvPicPr>
          <p:nvPr/>
        </p:nvPicPr>
        <p:blipFill>
          <a:blip r:embed="rId3"/>
          <a:stretch>
            <a:fillRect/>
          </a:stretch>
        </p:blipFill>
        <p:spPr>
          <a:xfrm>
            <a:off x="659027" y="2026871"/>
            <a:ext cx="3453384" cy="2054352"/>
          </a:xfrm>
          <a:prstGeom prst="rect">
            <a:avLst/>
          </a:prstGeom>
        </p:spPr>
      </p:pic>
      <p:pic>
        <p:nvPicPr>
          <p:cNvPr id="6" name="Picture 5" descr="Electromagnetism_p15b.jpg"/>
          <p:cNvPicPr>
            <a:picLocks noChangeAspect="1"/>
          </p:cNvPicPr>
          <p:nvPr/>
        </p:nvPicPr>
        <p:blipFill>
          <a:blip r:embed="rId4"/>
          <a:stretch>
            <a:fillRect/>
          </a:stretch>
        </p:blipFill>
        <p:spPr>
          <a:xfrm>
            <a:off x="4854758" y="1953003"/>
            <a:ext cx="3453384" cy="20574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66192" y="1563031"/>
            <a:ext cx="8310918" cy="1202140"/>
          </a:xfrm>
          <a:prstGeom prst="rect">
            <a:avLst/>
          </a:prstGeom>
        </p:spPr>
        <p:txBody>
          <a:bodyPr/>
          <a:lstStyle/>
          <a:p>
            <a:pPr marL="320040" marR="0" lvl="0" indent="-320040" algn="l" defTabSz="914400" rtl="0" eaLnBrk="1" fontAlgn="auto" latinLnBrk="0" hangingPunct="1">
              <a:lnSpc>
                <a:spcPts val="2400"/>
              </a:lnSpc>
              <a:spcAft>
                <a:spcPts val="0"/>
              </a:spcAft>
              <a:buClr>
                <a:schemeClr val="accent2"/>
              </a:buClr>
              <a:buSzPct val="60000"/>
              <a:buFontTx/>
              <a:buNone/>
              <a:tabLst/>
              <a:defRPr/>
            </a:pPr>
            <a:r>
              <a:rPr kumimoji="0" lang="en-US" sz="2400" b="0" i="0" u="none" strike="noStrike" kern="1200" cap="none" spc="0" normalizeH="0" baseline="0" noProof="0" dirty="0">
                <a:ln>
                  <a:noFill/>
                </a:ln>
                <a:solidFill>
                  <a:schemeClr val="tx1"/>
                </a:solidFill>
                <a:effectLst/>
                <a:uLnTx/>
                <a:uFillTx/>
                <a:latin typeface="+mn-lt"/>
                <a:ea typeface="ヒラギノ角ゴ Pro W3" charset="0"/>
                <a:cs typeface="ヒラギノ角ゴ Pro W3" charset="0"/>
              </a:rPr>
              <a:t>4)	 Magnetic Resonance Imaging (MRI) - A popular</a:t>
            </a:r>
            <a:r>
              <a:rPr kumimoji="0" lang="en-US" sz="2400" b="0" i="0" u="none" strike="noStrike" kern="1200" cap="none" spc="0" normalizeH="0" noProof="0" dirty="0">
                <a:ln>
                  <a:noFill/>
                </a:ln>
                <a:solidFill>
                  <a:schemeClr val="tx1"/>
                </a:solidFill>
                <a:effectLst/>
                <a:uLnTx/>
                <a:uFillTx/>
                <a:latin typeface="+mn-lt"/>
                <a:ea typeface="ヒラギノ角ゴ Pro W3" charset="0"/>
                <a:cs typeface="ヒラギノ角ゴ Pro W3" charset="0"/>
              </a:rPr>
              <a:t> </a:t>
            </a:r>
            <a:r>
              <a:rPr kumimoji="0" lang="en-US" sz="2400" b="0" i="0" u="none" strike="noStrike" kern="1200" cap="none" spc="0" normalizeH="0" baseline="0" noProof="0" dirty="0">
                <a:ln>
                  <a:noFill/>
                </a:ln>
                <a:solidFill>
                  <a:schemeClr val="tx1"/>
                </a:solidFill>
                <a:effectLst/>
                <a:uLnTx/>
                <a:uFillTx/>
                <a:latin typeface="+mn-lt"/>
                <a:ea typeface="ヒラギノ角ゴ Pro W3" charset="0"/>
                <a:cs typeface="ヒラギノ角ゴ Pro W3" charset="0"/>
              </a:rPr>
              <a:t>method of  </a:t>
            </a:r>
            <a:br>
              <a:rPr kumimoji="0" lang="en-US" sz="2400" b="0" i="0" u="none" strike="noStrike" kern="1200" cap="none" spc="0" normalizeH="0" baseline="0" noProof="0" dirty="0">
                <a:ln>
                  <a:noFill/>
                </a:ln>
                <a:solidFill>
                  <a:schemeClr val="tx1"/>
                </a:solidFill>
                <a:effectLst/>
                <a:uLnTx/>
                <a:uFillTx/>
                <a:latin typeface="+mn-lt"/>
                <a:ea typeface="ヒラギノ角ゴ Pro W3" charset="0"/>
                <a:cs typeface="ヒラギノ角ゴ Pro W3" charset="0"/>
              </a:rPr>
            </a:br>
            <a:r>
              <a:rPr kumimoji="0" lang="en-US" sz="2400" b="0" i="0" u="none" strike="noStrike" kern="1200" cap="none" spc="0" normalizeH="0" baseline="0" noProof="0" dirty="0">
                <a:ln>
                  <a:noFill/>
                </a:ln>
                <a:solidFill>
                  <a:schemeClr val="tx1"/>
                </a:solidFill>
                <a:effectLst/>
                <a:uLnTx/>
                <a:uFillTx/>
                <a:latin typeface="+mn-lt"/>
                <a:ea typeface="ヒラギノ角ゴ Pro W3" charset="0"/>
                <a:cs typeface="ヒラギノ角ゴ Pro W3" charset="0"/>
              </a:rPr>
              <a:t> medical imaging that provides views of tissues in the body. It is </a:t>
            </a:r>
            <a:br>
              <a:rPr kumimoji="0" lang="en-US" sz="2400" b="0" i="0" u="none" strike="noStrike" kern="1200" cap="none" spc="0" normalizeH="0" baseline="0" noProof="0" dirty="0">
                <a:ln>
                  <a:noFill/>
                </a:ln>
                <a:solidFill>
                  <a:schemeClr val="tx1"/>
                </a:solidFill>
                <a:effectLst/>
                <a:uLnTx/>
                <a:uFillTx/>
                <a:latin typeface="+mn-lt"/>
                <a:ea typeface="ヒラギノ角ゴ Pro W3" charset="0"/>
                <a:cs typeface="ヒラギノ角ゴ Pro W3" charset="0"/>
              </a:rPr>
            </a:br>
            <a:r>
              <a:rPr kumimoji="0" lang="en-US" sz="2400" b="0" i="0" u="none" strike="noStrike" kern="1200" cap="none" spc="0" normalizeH="0" baseline="0" noProof="0" dirty="0">
                <a:ln>
                  <a:noFill/>
                </a:ln>
                <a:solidFill>
                  <a:schemeClr val="tx1"/>
                </a:solidFill>
                <a:effectLst/>
                <a:uLnTx/>
                <a:uFillTx/>
                <a:latin typeface="+mn-lt"/>
                <a:ea typeface="ヒラギノ角ゴ Pro W3" charset="0"/>
                <a:cs typeface="ヒラギノ角ゴ Pro W3" charset="0"/>
              </a:rPr>
              <a:t> a large scanner containing a solenoid made of superconductors.</a:t>
            </a:r>
          </a:p>
        </p:txBody>
      </p:sp>
      <p:pic>
        <p:nvPicPr>
          <p:cNvPr id="3" name="Picture 2"/>
          <p:cNvPicPr>
            <a:picLocks noChangeAspect="1"/>
          </p:cNvPicPr>
          <p:nvPr/>
        </p:nvPicPr>
        <p:blipFill>
          <a:blip r:embed="rId3"/>
          <a:stretch>
            <a:fillRect/>
          </a:stretch>
        </p:blipFill>
        <p:spPr>
          <a:xfrm>
            <a:off x="943757" y="2800350"/>
            <a:ext cx="4642720" cy="1681468"/>
          </a:xfrm>
          <a:prstGeom prst="rect">
            <a:avLst/>
          </a:prstGeom>
        </p:spPr>
      </p:pic>
      <p:pic>
        <p:nvPicPr>
          <p:cNvPr id="4" name="Picture 3"/>
          <p:cNvPicPr>
            <a:picLocks noChangeAspect="1"/>
          </p:cNvPicPr>
          <p:nvPr/>
        </p:nvPicPr>
        <p:blipFill>
          <a:blip r:embed="rId4"/>
          <a:stretch>
            <a:fillRect/>
          </a:stretch>
        </p:blipFill>
        <p:spPr>
          <a:xfrm>
            <a:off x="5786385" y="2786668"/>
            <a:ext cx="2922168" cy="1646816"/>
          </a:xfrm>
          <a:prstGeom prst="rect">
            <a:avLst/>
          </a:prstGeom>
        </p:spPr>
      </p:pic>
      <p:sp>
        <p:nvSpPr>
          <p:cNvPr id="5" name="Rectangle 2"/>
          <p:cNvSpPr txBox="1">
            <a:spLocks noChangeArrowheads="1"/>
          </p:cNvSpPr>
          <p:nvPr/>
        </p:nvSpPr>
        <p:spPr bwMode="auto">
          <a:xfrm>
            <a:off x="466192" y="725337"/>
            <a:ext cx="7935743" cy="1143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ct val="0"/>
              </a:spcAft>
              <a:defRPr/>
            </a:pPr>
            <a:r>
              <a:rPr lang="en-US" sz="4200" dirty="0">
                <a:solidFill>
                  <a:schemeClr val="tx2"/>
                </a:solidFill>
              </a:rPr>
              <a:t>Uses of Electromagnets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66192" y="1531787"/>
            <a:ext cx="3625047" cy="1731759"/>
          </a:xfrm>
          <a:prstGeom prst="rect">
            <a:avLst/>
          </a:prstGeom>
        </p:spPr>
        <p:txBody>
          <a:bodyPr/>
          <a:lstStyle/>
          <a:p>
            <a:pPr marL="320040" marR="0" lvl="0" indent="-320040" algn="l" defTabSz="914400" rtl="0" eaLnBrk="1" fontAlgn="auto" latinLnBrk="0" hangingPunct="1">
              <a:lnSpc>
                <a:spcPts val="2400"/>
              </a:lnSpc>
              <a:spcAft>
                <a:spcPts val="0"/>
              </a:spcAft>
              <a:buClr>
                <a:schemeClr val="tx1"/>
              </a:buClr>
              <a:buSzPct val="60000"/>
              <a:buFontTx/>
              <a:buChar char="-"/>
              <a:tabLst/>
              <a:defRPr/>
            </a:pPr>
            <a:r>
              <a:rPr kumimoji="0" lang="en-US" sz="2400" b="0" i="0" u="none" strike="noStrike" kern="1200" cap="none" spc="0" normalizeH="0" baseline="0" noProof="0" dirty="0">
                <a:ln>
                  <a:noFill/>
                </a:ln>
                <a:solidFill>
                  <a:schemeClr val="tx1"/>
                </a:solidFill>
                <a:effectLst/>
                <a:uLnTx/>
                <a:uFillTx/>
                <a:latin typeface="+mn-lt"/>
                <a:ea typeface="ヒラギノ角ゴ Pro W3" charset="0"/>
                <a:cs typeface="ヒラギノ角ゴ Pro W3" charset="0"/>
              </a:rPr>
              <a:t>When you placed a current-carrying wire in a magnetic</a:t>
            </a:r>
            <a:r>
              <a:rPr kumimoji="0" lang="en-US" sz="2400" b="0" i="0" u="none" strike="noStrike" kern="1200" cap="none" spc="0" normalizeH="0" noProof="0" dirty="0">
                <a:ln>
                  <a:noFill/>
                </a:ln>
                <a:solidFill>
                  <a:schemeClr val="tx1"/>
                </a:solidFill>
                <a:effectLst/>
                <a:uLnTx/>
                <a:uFillTx/>
                <a:latin typeface="+mn-lt"/>
                <a:ea typeface="ヒラギノ角ゴ Pro W3" charset="0"/>
                <a:cs typeface="ヒラギノ角ゴ Pro W3" charset="0"/>
              </a:rPr>
              <a:t> </a:t>
            </a:r>
            <a:r>
              <a:rPr kumimoji="0" lang="en-US" sz="2400" b="0" i="0" u="none" strike="noStrike" kern="1200" cap="none" spc="0" normalizeH="0" baseline="0" noProof="0" dirty="0">
                <a:ln>
                  <a:noFill/>
                </a:ln>
                <a:solidFill>
                  <a:schemeClr val="tx1"/>
                </a:solidFill>
                <a:effectLst/>
                <a:uLnTx/>
                <a:uFillTx/>
                <a:latin typeface="+mn-lt"/>
                <a:ea typeface="ヒラギノ角ゴ Pro W3" charset="0"/>
                <a:cs typeface="ヒラギノ角ゴ Pro W3" charset="0"/>
              </a:rPr>
              <a:t>field, the wire experiences a force. This is called the</a:t>
            </a:r>
            <a:r>
              <a:rPr kumimoji="0" lang="en-US" sz="2400" b="0" i="0" u="none" strike="noStrike" kern="1200" cap="none" spc="0" normalizeH="0" noProof="0" dirty="0">
                <a:ln>
                  <a:noFill/>
                </a:ln>
                <a:solidFill>
                  <a:schemeClr val="tx1"/>
                </a:solidFill>
                <a:effectLst/>
                <a:uLnTx/>
                <a:uFillTx/>
                <a:latin typeface="+mn-lt"/>
                <a:ea typeface="ヒラギノ角ゴ Pro W3" charset="0"/>
                <a:cs typeface="ヒラギノ角ゴ Pro W3" charset="0"/>
              </a:rPr>
              <a:t> </a:t>
            </a:r>
            <a:r>
              <a:rPr kumimoji="0" lang="en-US" sz="2400" b="0" i="0" u="none" strike="noStrike" kern="1200" cap="none" spc="0" normalizeH="0" baseline="0" noProof="0" dirty="0">
                <a:ln>
                  <a:noFill/>
                </a:ln>
                <a:solidFill>
                  <a:schemeClr val="tx1"/>
                </a:solidFill>
                <a:effectLst/>
                <a:uLnTx/>
                <a:uFillTx/>
                <a:latin typeface="+mn-lt"/>
                <a:ea typeface="ヒラギノ角ゴ Pro W3" charset="0"/>
                <a:cs typeface="ヒラギノ角ゴ Pro W3" charset="0"/>
              </a:rPr>
              <a:t>motor effect.</a:t>
            </a:r>
          </a:p>
        </p:txBody>
      </p:sp>
      <p:pic>
        <p:nvPicPr>
          <p:cNvPr id="3" name="Picture 5" descr="C:\Users\gem\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7449" y="1709853"/>
            <a:ext cx="4181150" cy="2903496"/>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4" name="Rectangle 2"/>
          <p:cNvSpPr txBox="1">
            <a:spLocks noChangeArrowheads="1"/>
          </p:cNvSpPr>
          <p:nvPr/>
        </p:nvSpPr>
        <p:spPr bwMode="auto">
          <a:xfrm>
            <a:off x="466192" y="725337"/>
            <a:ext cx="7935743" cy="85820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ct val="0"/>
              </a:spcAft>
              <a:defRPr/>
            </a:pPr>
            <a:r>
              <a:rPr lang="en-US" sz="4200" dirty="0">
                <a:solidFill>
                  <a:schemeClr val="tx2"/>
                </a:solidFill>
              </a:rPr>
              <a:t>Force on current-carrying conductors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66192" y="1556077"/>
            <a:ext cx="4099277" cy="2000250"/>
          </a:xfrm>
          <a:prstGeom prst="rect">
            <a:avLst/>
          </a:prstGeom>
        </p:spPr>
        <p:txBody>
          <a:bodyPr/>
          <a:lstStyle/>
          <a:p>
            <a:pPr marL="320040" marR="0" lvl="0" indent="-320040" algn="l" defTabSz="914400" rtl="0" eaLnBrk="1" fontAlgn="auto" latinLnBrk="0" hangingPunct="1">
              <a:lnSpc>
                <a:spcPts val="2400"/>
              </a:lnSpc>
              <a:spcAft>
                <a:spcPts val="0"/>
              </a:spcAft>
              <a:buClr>
                <a:schemeClr val="accent2"/>
              </a:buClr>
              <a:buSzPct val="60000"/>
              <a:buFontTx/>
              <a:buNone/>
              <a:tabLst/>
              <a:defRPr/>
            </a:pPr>
            <a:r>
              <a:rPr kumimoji="0" lang="en-US" sz="2400" b="0" i="0" u="none" strike="noStrike" kern="1200" cap="none" spc="0" normalizeH="0" baseline="0" noProof="0" dirty="0">
                <a:ln>
                  <a:noFill/>
                </a:ln>
                <a:solidFill>
                  <a:schemeClr val="tx1"/>
                </a:solidFill>
                <a:effectLst/>
                <a:uLnTx/>
                <a:uFillTx/>
                <a:latin typeface="+mn-lt"/>
                <a:ea typeface="ヒラギノ角ゴ Pro W3" charset="0"/>
                <a:cs typeface="ヒラギノ角ゴ Pro W3" charset="0"/>
              </a:rPr>
              <a:t>-	This force acts perpendicular to both the direction of the</a:t>
            </a:r>
          </a:p>
          <a:p>
            <a:pPr marL="320040" marR="0" lvl="0" indent="-320040" algn="l" defTabSz="914400" rtl="0" eaLnBrk="1" fontAlgn="auto" latinLnBrk="0" hangingPunct="1">
              <a:lnSpc>
                <a:spcPts val="2400"/>
              </a:lnSpc>
              <a:spcAft>
                <a:spcPts val="0"/>
              </a:spcAft>
              <a:buClr>
                <a:schemeClr val="accent2"/>
              </a:buClr>
              <a:buSzPct val="60000"/>
              <a:buFontTx/>
              <a:buNone/>
              <a:tabLst/>
              <a:defRPr/>
            </a:pPr>
            <a:r>
              <a:rPr kumimoji="0" lang="en-US" sz="2400" b="0" i="0" u="none" strike="noStrike" kern="1200" cap="none" spc="0" normalizeH="0" baseline="0" noProof="0" dirty="0">
                <a:ln>
                  <a:noFill/>
                </a:ln>
                <a:solidFill>
                  <a:schemeClr val="tx1"/>
                </a:solidFill>
                <a:effectLst/>
                <a:uLnTx/>
                <a:uFillTx/>
                <a:latin typeface="+mn-lt"/>
                <a:ea typeface="ヒラギノ角ゴ Pro W3" charset="0"/>
                <a:cs typeface="ヒラギノ角ゴ Pro W3" charset="0"/>
              </a:rPr>
              <a:t>   	current and the direction of the magnetic field. </a:t>
            </a:r>
          </a:p>
        </p:txBody>
      </p:sp>
      <p:pic>
        <p:nvPicPr>
          <p:cNvPr id="3" name="Picture 4" descr="flemings_left_rule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1368" y="1641325"/>
            <a:ext cx="4171244" cy="292411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4" name="Rectangle 2"/>
          <p:cNvSpPr txBox="1">
            <a:spLocks noChangeArrowheads="1"/>
          </p:cNvSpPr>
          <p:nvPr/>
        </p:nvSpPr>
        <p:spPr bwMode="auto">
          <a:xfrm>
            <a:off x="466192" y="725337"/>
            <a:ext cx="7935743" cy="85820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ct val="0"/>
              </a:spcAft>
              <a:defRPr/>
            </a:pPr>
            <a:r>
              <a:rPr lang="en-US" sz="4200" dirty="0">
                <a:solidFill>
                  <a:schemeClr val="tx2"/>
                </a:solidFill>
              </a:rPr>
              <a:t>Force on current-carrying conductors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66192" y="725337"/>
            <a:ext cx="7935743" cy="85820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ct val="0"/>
              </a:spcAft>
              <a:defRPr/>
            </a:pPr>
            <a:r>
              <a:rPr lang="en-US" sz="4200" dirty="0">
                <a:solidFill>
                  <a:schemeClr val="tx2"/>
                </a:solidFill>
              </a:rPr>
              <a:t>Force on current-carrying conductors</a:t>
            </a:r>
          </a:p>
        </p:txBody>
      </p:sp>
      <p:pic>
        <p:nvPicPr>
          <p:cNvPr id="3" name="Picture 3" descr="C:\Users\gem\Desktop\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4089" y="1445683"/>
            <a:ext cx="4724400" cy="215741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4" name="Text Box 4"/>
          <p:cNvSpPr txBox="1">
            <a:spLocks noChangeArrowheads="1"/>
          </p:cNvSpPr>
          <p:nvPr/>
        </p:nvSpPr>
        <p:spPr bwMode="auto">
          <a:xfrm>
            <a:off x="457200" y="3674533"/>
            <a:ext cx="7933307" cy="561692"/>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square">
            <a:spAutoFit/>
          </a:bodyPr>
          <a:lstStyle/>
          <a:p>
            <a:pPr algn="ctr">
              <a:lnSpc>
                <a:spcPts val="1800"/>
              </a:lnSpc>
              <a:defRPr/>
            </a:pPr>
            <a:r>
              <a:rPr lang="en-US" dirty="0"/>
              <a:t>A change in the direction of the current in the wire will cause a change in the direction of the force, with the direction of the magnetic field staying constant.</a:t>
            </a:r>
            <a:endParaRPr lang="en-GB" dirty="0"/>
          </a:p>
        </p:txBody>
      </p:sp>
      <p:sp>
        <p:nvSpPr>
          <p:cNvPr id="5" name="Text Box 5"/>
          <p:cNvSpPr txBox="1">
            <a:spLocks noChangeArrowheads="1"/>
          </p:cNvSpPr>
          <p:nvPr/>
        </p:nvSpPr>
        <p:spPr bwMode="auto">
          <a:xfrm>
            <a:off x="365242" y="4248150"/>
            <a:ext cx="8283428" cy="561692"/>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square">
            <a:spAutoFit/>
          </a:bodyPr>
          <a:lstStyle/>
          <a:p>
            <a:pPr algn="ctr">
              <a:lnSpc>
                <a:spcPts val="1800"/>
              </a:lnSpc>
              <a:defRPr/>
            </a:pPr>
            <a:r>
              <a:rPr lang="en-US" dirty="0"/>
              <a:t>Similarly, a change in the direction of the magnetic field will cause a change in the direction of the force, with the direction of the current in the wire staying constant.</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3"/>
          <p:cNvSpPr txBox="1">
            <a:spLocks noChangeArrowheads="1"/>
          </p:cNvSpPr>
          <p:nvPr/>
        </p:nvSpPr>
        <p:spPr>
          <a:xfrm>
            <a:off x="466192" y="1859139"/>
            <a:ext cx="5706008" cy="1943100"/>
          </a:xfrm>
          <a:prstGeom prst="rect">
            <a:avLst/>
          </a:prstGeom>
        </p:spPr>
        <p:txBody>
          <a:bodyPr/>
          <a:lstStyle/>
          <a:p>
            <a:pPr marL="320040" marR="0" lvl="0" indent="-320040" algn="l" defTabSz="914400" rtl="0" eaLnBrk="1" fontAlgn="auto" latinLnBrk="0" hangingPunct="1">
              <a:lnSpc>
                <a:spcPts val="2800"/>
              </a:lnSpc>
              <a:spcAft>
                <a:spcPts val="0"/>
              </a:spcAft>
              <a:buClr>
                <a:schemeClr val="accent2"/>
              </a:buClr>
              <a:buSzPct val="60000"/>
              <a:buFontTx/>
              <a:buNone/>
              <a:tabLst/>
              <a:defRPr/>
            </a:pPr>
            <a:r>
              <a:rPr kumimoji="0" lang="en-US" sz="2800" b="0" i="0" u="none" strike="noStrike" kern="1200" cap="none" spc="0" normalizeH="0" baseline="0" noProof="0" dirty="0">
                <a:ln>
                  <a:noFill/>
                </a:ln>
                <a:solidFill>
                  <a:schemeClr val="tx1"/>
                </a:solidFill>
                <a:effectLst/>
                <a:uLnTx/>
                <a:uFillTx/>
                <a:latin typeface="+mn-lt"/>
                <a:ea typeface="ヒラギノ角ゴ Pro W3" charset="0"/>
                <a:cs typeface="ヒラギノ角ゴ Pro W3" charset="0"/>
              </a:rPr>
              <a:t>In 1819, Hans Christian </a:t>
            </a:r>
            <a:r>
              <a:rPr kumimoji="0" lang="en-US" sz="2800" b="0" i="0" u="none" strike="noStrike" kern="1200" cap="none" spc="0" normalizeH="0" baseline="0" noProof="0" dirty="0" err="1">
                <a:ln>
                  <a:noFill/>
                </a:ln>
                <a:solidFill>
                  <a:schemeClr val="tx1"/>
                </a:solidFill>
                <a:effectLst/>
                <a:uLnTx/>
                <a:uFillTx/>
                <a:latin typeface="+mn-lt"/>
                <a:ea typeface="ヒラギノ角ゴ Pro W3" charset="0"/>
                <a:cs typeface="ヒラギノ角ゴ Pro W3" charset="0"/>
              </a:rPr>
              <a:t>Oersted</a:t>
            </a:r>
            <a:endParaRPr kumimoji="0" lang="en-US" sz="2800" b="0" i="0" u="none" strike="noStrike" kern="1200" cap="none" spc="0" normalizeH="0" baseline="0" noProof="0" dirty="0">
              <a:ln>
                <a:noFill/>
              </a:ln>
              <a:solidFill>
                <a:schemeClr val="tx1"/>
              </a:solidFill>
              <a:effectLst/>
              <a:uLnTx/>
              <a:uFillTx/>
              <a:latin typeface="+mn-lt"/>
              <a:ea typeface="ヒラギノ角ゴ Pro W3" charset="0"/>
              <a:cs typeface="ヒラギノ角ゴ Pro W3" charset="0"/>
            </a:endParaRPr>
          </a:p>
          <a:p>
            <a:pPr marL="320040" marR="0" lvl="0" indent="-320040" algn="l" defTabSz="914400" rtl="0" eaLnBrk="1" fontAlgn="auto" latinLnBrk="0" hangingPunct="1">
              <a:lnSpc>
                <a:spcPts val="2800"/>
              </a:lnSpc>
              <a:spcAft>
                <a:spcPts val="0"/>
              </a:spcAft>
              <a:buClr>
                <a:schemeClr val="accent2"/>
              </a:buClr>
              <a:buSzPct val="60000"/>
              <a:buFontTx/>
              <a:buNone/>
              <a:tabLst/>
              <a:defRPr/>
            </a:pPr>
            <a:r>
              <a:rPr kumimoji="0" lang="en-US" sz="2800" b="0" i="0" u="none" strike="noStrike" kern="1200" cap="none" spc="0" normalizeH="0" baseline="0" noProof="0" dirty="0">
                <a:ln>
                  <a:noFill/>
                </a:ln>
                <a:solidFill>
                  <a:schemeClr val="tx1"/>
                </a:solidFill>
                <a:effectLst/>
                <a:uLnTx/>
                <a:uFillTx/>
                <a:latin typeface="+mn-lt"/>
                <a:ea typeface="ヒラギノ角ゴ Pro W3" charset="0"/>
                <a:cs typeface="ヒラギノ角ゴ Pro W3" charset="0"/>
              </a:rPr>
              <a:t>accidentally discovered that a</a:t>
            </a:r>
          </a:p>
          <a:p>
            <a:pPr marL="320040" marR="0" lvl="0" indent="-320040" algn="l" defTabSz="914400" rtl="0" eaLnBrk="1" fontAlgn="auto" latinLnBrk="0" hangingPunct="1">
              <a:lnSpc>
                <a:spcPts val="2800"/>
              </a:lnSpc>
              <a:spcAft>
                <a:spcPts val="0"/>
              </a:spcAft>
              <a:buClr>
                <a:schemeClr val="accent2"/>
              </a:buClr>
              <a:buSzPct val="60000"/>
              <a:buFontTx/>
              <a:buNone/>
              <a:tabLst/>
              <a:defRPr/>
            </a:pPr>
            <a:r>
              <a:rPr kumimoji="0" lang="en-US" sz="2800" b="0" i="0" u="none" strike="noStrike" kern="1200" cap="none" spc="0" normalizeH="0" baseline="0" noProof="0" dirty="0">
                <a:ln>
                  <a:noFill/>
                </a:ln>
                <a:solidFill>
                  <a:schemeClr val="tx1"/>
                </a:solidFill>
                <a:effectLst/>
                <a:uLnTx/>
                <a:uFillTx/>
                <a:latin typeface="+mn-lt"/>
                <a:ea typeface="ヒラギノ角ゴ Pro W3" charset="0"/>
                <a:cs typeface="ヒラギノ角ゴ Pro W3" charset="0"/>
              </a:rPr>
              <a:t>compass needle deflected when</a:t>
            </a:r>
          </a:p>
          <a:p>
            <a:pPr marL="320040" marR="0" lvl="0" indent="-320040" algn="l" defTabSz="914400" rtl="0" eaLnBrk="1" fontAlgn="auto" latinLnBrk="0" hangingPunct="1">
              <a:lnSpc>
                <a:spcPts val="2800"/>
              </a:lnSpc>
              <a:spcAft>
                <a:spcPts val="0"/>
              </a:spcAft>
              <a:buClr>
                <a:schemeClr val="accent2"/>
              </a:buClr>
              <a:buSzPct val="60000"/>
              <a:buFontTx/>
              <a:buNone/>
              <a:tabLst/>
              <a:defRPr/>
            </a:pPr>
            <a:r>
              <a:rPr kumimoji="0" lang="en-US" sz="2800" b="0" i="0" u="none" strike="noStrike" kern="1200" cap="none" spc="0" normalizeH="0" baseline="0" noProof="0" dirty="0">
                <a:ln>
                  <a:noFill/>
                </a:ln>
                <a:solidFill>
                  <a:schemeClr val="tx1"/>
                </a:solidFill>
                <a:effectLst/>
                <a:uLnTx/>
                <a:uFillTx/>
                <a:latin typeface="+mn-lt"/>
                <a:ea typeface="ヒラギノ角ゴ Pro W3" charset="0"/>
                <a:cs typeface="ヒラギノ角ゴ Pro W3" charset="0"/>
              </a:rPr>
              <a:t>the current was switched on.</a:t>
            </a:r>
          </a:p>
        </p:txBody>
      </p:sp>
      <p:pic>
        <p:nvPicPr>
          <p:cNvPr id="25" name="Picture 24"/>
          <p:cNvPicPr>
            <a:picLocks noChangeAspect="1"/>
          </p:cNvPicPr>
          <p:nvPr/>
        </p:nvPicPr>
        <p:blipFill>
          <a:blip r:embed="rId3"/>
          <a:stretch>
            <a:fillRect/>
          </a:stretch>
        </p:blipFill>
        <p:spPr>
          <a:xfrm>
            <a:off x="5228166" y="1440745"/>
            <a:ext cx="3530502" cy="2849033"/>
          </a:xfrm>
          <a:prstGeom prst="rect">
            <a:avLst/>
          </a:prstGeom>
        </p:spPr>
      </p:pic>
    </p:spTree>
    <p:extLst>
      <p:ext uri="{BB962C8B-B14F-4D97-AF65-F5344CB8AC3E}">
        <p14:creationId xmlns:p14="http://schemas.microsoft.com/office/powerpoint/2010/main" val="4057141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gem\Desktop\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867" y="1521002"/>
            <a:ext cx="3426178" cy="33147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3" name="Rectangle 3"/>
          <p:cNvSpPr>
            <a:spLocks noChangeArrowheads="1"/>
          </p:cNvSpPr>
          <p:nvPr/>
        </p:nvSpPr>
        <p:spPr bwMode="auto">
          <a:xfrm>
            <a:off x="4114800" y="1543351"/>
            <a:ext cx="4724400" cy="3046511"/>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indent="-342900" eaLnBrk="1" hangingPunct="1">
              <a:lnSpc>
                <a:spcPts val="2800"/>
              </a:lnSpc>
            </a:pPr>
            <a:r>
              <a:rPr lang="en-US" sz="2800" dirty="0"/>
              <a:t>When you placed a charged</a:t>
            </a:r>
          </a:p>
          <a:p>
            <a:pPr indent="-342900" eaLnBrk="1" hangingPunct="1">
              <a:lnSpc>
                <a:spcPts val="2800"/>
              </a:lnSpc>
            </a:pPr>
            <a:r>
              <a:rPr lang="en-US" sz="2800" dirty="0"/>
              <a:t>particle in a magnetic field, it</a:t>
            </a:r>
          </a:p>
          <a:p>
            <a:pPr indent="-342900" eaLnBrk="1" hangingPunct="1">
              <a:lnSpc>
                <a:spcPts val="2800"/>
              </a:lnSpc>
            </a:pPr>
            <a:r>
              <a:rPr lang="en-US" sz="2800" dirty="0"/>
              <a:t>experiences a force. </a:t>
            </a:r>
          </a:p>
          <a:p>
            <a:pPr indent="-342900" eaLnBrk="1" hangingPunct="1">
              <a:lnSpc>
                <a:spcPts val="2800"/>
              </a:lnSpc>
            </a:pPr>
            <a:endParaRPr lang="en-US" sz="2800" dirty="0"/>
          </a:p>
          <a:p>
            <a:pPr indent="-342900">
              <a:lnSpc>
                <a:spcPts val="2800"/>
              </a:lnSpc>
            </a:pPr>
            <a:r>
              <a:rPr lang="en-US" sz="2800" dirty="0"/>
              <a:t>The direction of deflection for these charged particles can be predicted by Fleming’s left hand rule.</a:t>
            </a:r>
            <a:endParaRPr lang="en-GB" sz="2800" dirty="0"/>
          </a:p>
          <a:p>
            <a:pPr indent="-342900" eaLnBrk="1" hangingPunct="1">
              <a:lnSpc>
                <a:spcPts val="2800"/>
              </a:lnSpc>
            </a:pPr>
            <a:endParaRPr lang="en-US" sz="2800" dirty="0"/>
          </a:p>
        </p:txBody>
      </p:sp>
      <p:sp>
        <p:nvSpPr>
          <p:cNvPr id="5" name="Rectangle 2"/>
          <p:cNvSpPr txBox="1">
            <a:spLocks noChangeArrowheads="1"/>
          </p:cNvSpPr>
          <p:nvPr/>
        </p:nvSpPr>
        <p:spPr bwMode="auto">
          <a:xfrm>
            <a:off x="466192" y="725337"/>
            <a:ext cx="7935743" cy="85820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ct val="0"/>
              </a:spcAft>
              <a:defRPr/>
            </a:pPr>
            <a:r>
              <a:rPr lang="en-US" sz="4200" dirty="0">
                <a:solidFill>
                  <a:schemeClr val="tx2"/>
                </a:solidFill>
              </a:rPr>
              <a:t>Force on charge particles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466192" y="725337"/>
            <a:ext cx="7935743" cy="85820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ct val="0"/>
              </a:spcAft>
              <a:defRPr/>
            </a:pPr>
            <a:r>
              <a:rPr lang="en-US" sz="4200" dirty="0">
                <a:solidFill>
                  <a:schemeClr val="tx2"/>
                </a:solidFill>
              </a:rPr>
              <a:t>Force on charge particles</a:t>
            </a:r>
          </a:p>
        </p:txBody>
      </p:sp>
      <p:grpSp>
        <p:nvGrpSpPr>
          <p:cNvPr id="2" name="Group 12"/>
          <p:cNvGrpSpPr>
            <a:grpSpLocks/>
          </p:cNvGrpSpPr>
          <p:nvPr/>
        </p:nvGrpSpPr>
        <p:grpSpPr bwMode="auto">
          <a:xfrm>
            <a:off x="1074949" y="1619813"/>
            <a:ext cx="6889680" cy="2219366"/>
            <a:chOff x="144" y="1152"/>
            <a:chExt cx="5328" cy="2125"/>
          </a:xfrm>
        </p:grpSpPr>
        <p:pic>
          <p:nvPicPr>
            <p:cNvPr id="3" name="Picture 3" descr="C:\Users\gem\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1152"/>
              <a:ext cx="1939" cy="212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4" name="Line 4"/>
            <p:cNvSpPr>
              <a:spLocks noChangeShapeType="1"/>
            </p:cNvSpPr>
            <p:nvPr/>
          </p:nvSpPr>
          <p:spPr bwMode="auto">
            <a:xfrm>
              <a:off x="1776" y="1248"/>
              <a:ext cx="1008" cy="48"/>
            </a:xfrm>
            <a:prstGeom prst="line">
              <a:avLst/>
            </a:prstGeom>
            <a:noFill/>
            <a:ln w="31750">
              <a:solidFill>
                <a:schemeClr val="tx1"/>
              </a:solidFill>
              <a:round/>
              <a:headEnd/>
              <a:tailEnd type="triangle" w="med" len="med"/>
            </a:ln>
            <a:effectLst/>
            <a:extLst>
              <a:ext uri="{909E8E84-426E-40dd-AFC4-6F175D3DCCD1}">
                <a14:hiddenFill xmlns="" xmlns:a14="http://schemas.microsoft.com/office/drawing/2010/main" xmlns:mv="urn:schemas-microsoft-com:mac:vml" xmlns:mc="http://schemas.openxmlformats.org/markup-compatibility/2006">
                  <a:noFill/>
                </a14:hiddenFill>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5" name="Line 5"/>
            <p:cNvSpPr>
              <a:spLocks noChangeShapeType="1"/>
            </p:cNvSpPr>
            <p:nvPr/>
          </p:nvSpPr>
          <p:spPr bwMode="auto">
            <a:xfrm flipV="1">
              <a:off x="2016" y="1392"/>
              <a:ext cx="816" cy="144"/>
            </a:xfrm>
            <a:prstGeom prst="line">
              <a:avLst/>
            </a:prstGeom>
            <a:noFill/>
            <a:ln w="31750">
              <a:solidFill>
                <a:schemeClr val="tx1"/>
              </a:solidFill>
              <a:round/>
              <a:headEnd/>
              <a:tailEnd type="triangle" w="med" len="med"/>
            </a:ln>
            <a:effectLst/>
            <a:extLst>
              <a:ext uri="{909E8E84-426E-40dd-AFC4-6F175D3DCCD1}">
                <a14:hiddenFill xmlns="" xmlns:a14="http://schemas.microsoft.com/office/drawing/2010/main" xmlns:mv="urn:schemas-microsoft-com:mac:vml" xmlns:mc="http://schemas.openxmlformats.org/markup-compatibility/2006">
                  <a:noFill/>
                </a14:hiddenFill>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6" name="Text Box 6"/>
            <p:cNvSpPr txBox="1">
              <a:spLocks noChangeArrowheads="1"/>
            </p:cNvSpPr>
            <p:nvPr/>
          </p:nvSpPr>
          <p:spPr bwMode="auto">
            <a:xfrm>
              <a:off x="2832" y="1200"/>
              <a:ext cx="2496" cy="354"/>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a:latin typeface="Times New Roman" charset="0"/>
                </a:rPr>
                <a:t>Magnetic field into page</a:t>
              </a:r>
              <a:endParaRPr lang="en-GB">
                <a:latin typeface="Times New Roman" charset="0"/>
              </a:endParaRPr>
            </a:p>
          </p:txBody>
        </p:sp>
        <p:sp>
          <p:nvSpPr>
            <p:cNvPr id="7" name="Line 7"/>
            <p:cNvSpPr>
              <a:spLocks noChangeShapeType="1"/>
            </p:cNvSpPr>
            <p:nvPr/>
          </p:nvSpPr>
          <p:spPr bwMode="auto">
            <a:xfrm flipV="1">
              <a:off x="1104" y="1920"/>
              <a:ext cx="1392" cy="0"/>
            </a:xfrm>
            <a:prstGeom prst="line">
              <a:avLst/>
            </a:prstGeom>
            <a:noFill/>
            <a:ln w="31750">
              <a:solidFill>
                <a:schemeClr val="tx1"/>
              </a:solidFill>
              <a:round/>
              <a:headEnd/>
              <a:tailEnd type="triangle" w="med" len="med"/>
            </a:ln>
            <a:effectLst/>
            <a:extLst>
              <a:ext uri="{909E8E84-426E-40dd-AFC4-6F175D3DCCD1}">
                <a14:hiddenFill xmlns="" xmlns:a14="http://schemas.microsoft.com/office/drawing/2010/main" xmlns:mv="urn:schemas-microsoft-com:mac:vml" xmlns:mc="http://schemas.openxmlformats.org/markup-compatibility/2006">
                  <a:noFill/>
                </a14:hiddenFill>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8" name="Line 8"/>
            <p:cNvSpPr>
              <a:spLocks noChangeShapeType="1"/>
            </p:cNvSpPr>
            <p:nvPr/>
          </p:nvSpPr>
          <p:spPr bwMode="auto">
            <a:xfrm flipV="1">
              <a:off x="1104" y="2496"/>
              <a:ext cx="1344" cy="0"/>
            </a:xfrm>
            <a:prstGeom prst="line">
              <a:avLst/>
            </a:prstGeom>
            <a:noFill/>
            <a:ln w="31750">
              <a:solidFill>
                <a:schemeClr val="tx1"/>
              </a:solidFill>
              <a:round/>
              <a:headEnd/>
              <a:tailEnd type="triangle" w="med" len="med"/>
            </a:ln>
            <a:effectLst/>
            <a:extLst>
              <a:ext uri="{909E8E84-426E-40dd-AFC4-6F175D3DCCD1}">
                <a14:hiddenFill xmlns="" xmlns:a14="http://schemas.microsoft.com/office/drawing/2010/main" xmlns:mv="urn:schemas-microsoft-com:mac:vml" xmlns:mc="http://schemas.openxmlformats.org/markup-compatibility/2006">
                  <a:noFill/>
                </a14:hiddenFill>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9" name="Text Box 9"/>
            <p:cNvSpPr txBox="1">
              <a:spLocks noChangeArrowheads="1"/>
            </p:cNvSpPr>
            <p:nvPr/>
          </p:nvSpPr>
          <p:spPr bwMode="auto">
            <a:xfrm>
              <a:off x="2496" y="1680"/>
              <a:ext cx="2976" cy="619"/>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latin typeface="Times New Roman" charset="0"/>
                </a:rPr>
                <a:t>Positively charged particle deflected upwards</a:t>
              </a:r>
              <a:endParaRPr lang="en-GB" dirty="0">
                <a:latin typeface="Times New Roman" charset="0"/>
              </a:endParaRPr>
            </a:p>
          </p:txBody>
        </p:sp>
        <p:sp>
          <p:nvSpPr>
            <p:cNvPr id="10" name="Text Box 10"/>
            <p:cNvSpPr txBox="1">
              <a:spLocks noChangeArrowheads="1"/>
            </p:cNvSpPr>
            <p:nvPr/>
          </p:nvSpPr>
          <p:spPr bwMode="auto">
            <a:xfrm>
              <a:off x="2496" y="2256"/>
              <a:ext cx="2976" cy="619"/>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latin typeface="Times New Roman" charset="0"/>
                </a:rPr>
                <a:t>Negatively charged particle deflected downwards</a:t>
              </a:r>
              <a:endParaRPr lang="en-GB" dirty="0">
                <a:latin typeface="Times New Roman" charset="0"/>
              </a:endParaRPr>
            </a:p>
          </p:txBody>
        </p:sp>
      </p:grpSp>
      <p:sp>
        <p:nvSpPr>
          <p:cNvPr id="11" name="Text Box 13"/>
          <p:cNvSpPr txBox="1">
            <a:spLocks noChangeArrowheads="1"/>
          </p:cNvSpPr>
          <p:nvPr/>
        </p:nvSpPr>
        <p:spPr bwMode="auto">
          <a:xfrm>
            <a:off x="228600" y="3867150"/>
            <a:ext cx="8763000" cy="1025922"/>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a:spAutoFit/>
          </a:bodyPr>
          <a:lstStyle/>
          <a:p>
            <a:pPr algn="ctr">
              <a:lnSpc>
                <a:spcPts val="2400"/>
              </a:lnSpc>
              <a:defRPr/>
            </a:pPr>
            <a:r>
              <a:rPr lang="en-US" sz="2400" dirty="0"/>
              <a:t>A change in the direction of the magnetic field will cause a change in the deflection of the charged particles, with the direction of the particles staying constant.</a:t>
            </a:r>
            <a:endParaRPr lang="en-GB"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eft-hand-r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583" y="996169"/>
            <a:ext cx="4896556" cy="368106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3" name="Rectangle 2"/>
          <p:cNvSpPr/>
          <p:nvPr/>
        </p:nvSpPr>
        <p:spPr>
          <a:xfrm>
            <a:off x="458154" y="1004637"/>
            <a:ext cx="3433690" cy="3334246"/>
          </a:xfrm>
          <a:prstGeom prst="rect">
            <a:avLst/>
          </a:prstGeom>
        </p:spPr>
        <p:txBody>
          <a:bodyPr wrap="square">
            <a:spAutoFit/>
          </a:bodyPr>
          <a:lstStyle/>
          <a:p>
            <a:pPr eaLnBrk="1" hangingPunct="1">
              <a:lnSpc>
                <a:spcPts val="2400"/>
              </a:lnSpc>
              <a:spcBef>
                <a:spcPts val="600"/>
              </a:spcBef>
              <a:buFontTx/>
              <a:buNone/>
            </a:pPr>
            <a:r>
              <a:rPr lang="en-US" sz="2400" dirty="0">
                <a:ea typeface="ヒラギノ角ゴ Pro W3" charset="0"/>
                <a:cs typeface="ヒラギノ角ゴ Pro W3" charset="0"/>
              </a:rPr>
              <a:t>We can easily deduce the direction of the force on the current-carrying wire when it is placed in a magnetic field using Fleming</a:t>
            </a:r>
            <a:r>
              <a:rPr lang="ja-JP" altLang="en-US" sz="2400" dirty="0">
                <a:ea typeface="ヒラギノ角ゴ Pro W3" charset="0"/>
                <a:cs typeface="ヒラギノ角ゴ Pro W3" charset="0"/>
              </a:rPr>
              <a:t>’</a:t>
            </a:r>
            <a:r>
              <a:rPr lang="en-US" altLang="ja-JP" sz="2400" dirty="0">
                <a:ea typeface="ヒラギノ角ゴ Pro W3" charset="0"/>
                <a:cs typeface="ヒラギノ角ゴ Pro W3" charset="0"/>
              </a:rPr>
              <a:t>s Left-Hand Rule. </a:t>
            </a:r>
          </a:p>
          <a:p>
            <a:pPr eaLnBrk="1" hangingPunct="1">
              <a:lnSpc>
                <a:spcPts val="2400"/>
              </a:lnSpc>
              <a:spcBef>
                <a:spcPts val="600"/>
              </a:spcBef>
              <a:buFontTx/>
              <a:buNone/>
            </a:pPr>
            <a:endParaRPr lang="en-US" altLang="ja-JP" sz="2400" dirty="0">
              <a:ea typeface="ヒラギノ角ゴ Pro W3" charset="0"/>
              <a:cs typeface="ヒラギノ角ゴ Pro W3" charset="0"/>
            </a:endParaRPr>
          </a:p>
          <a:p>
            <a:pPr eaLnBrk="1" hangingPunct="1">
              <a:lnSpc>
                <a:spcPts val="2400"/>
              </a:lnSpc>
              <a:spcBef>
                <a:spcPts val="600"/>
              </a:spcBef>
              <a:buFontTx/>
              <a:buNone/>
            </a:pPr>
            <a:r>
              <a:rPr lang="en-US" altLang="ja-JP" sz="2400" dirty="0">
                <a:ea typeface="ヒラギノ角ゴ Pro W3" charset="0"/>
                <a:cs typeface="ヒラギノ角ゴ Pro W3" charset="0"/>
              </a:rPr>
              <a:t>It helps us to predict </a:t>
            </a:r>
            <a:br>
              <a:rPr lang="en-US" altLang="ja-JP" sz="2400" dirty="0">
                <a:ea typeface="ヒラギノ角ゴ Pro W3" charset="0"/>
                <a:cs typeface="ヒラギノ角ゴ Pro W3" charset="0"/>
              </a:rPr>
            </a:br>
            <a:r>
              <a:rPr lang="en-US" altLang="ja-JP" sz="2400" dirty="0">
                <a:ea typeface="ヒラギノ角ゴ Pro W3" charset="0"/>
                <a:cs typeface="ヒラギノ角ゴ Pro W3" charset="0"/>
              </a:rPr>
              <a:t>the </a:t>
            </a:r>
            <a:r>
              <a:rPr lang="en-US" sz="2400" dirty="0">
                <a:ea typeface="ヒラギノ角ゴ Pro W3" charset="0"/>
                <a:cs typeface="ヒラギノ角ゴ Pro W3" charset="0"/>
              </a:rPr>
              <a:t>direction of motion </a:t>
            </a:r>
            <a:br>
              <a:rPr lang="en-US" sz="2400" dirty="0">
                <a:ea typeface="ヒラギノ角ゴ Pro W3" charset="0"/>
                <a:cs typeface="ヒラギノ角ゴ Pro W3" charset="0"/>
              </a:rPr>
            </a:br>
            <a:r>
              <a:rPr lang="en-US" sz="2400" dirty="0">
                <a:ea typeface="ヒラギノ角ゴ Pro W3" charset="0"/>
                <a:cs typeface="ヒラギノ角ゴ Pro W3" charset="0"/>
              </a:rPr>
              <a:t>or force.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10444" y="2017887"/>
            <a:ext cx="8255000" cy="196910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sng" strike="noStrike" kern="1200" cap="none" spc="0" normalizeH="0" baseline="0" noProof="0" dirty="0">
                <a:ln>
                  <a:noFill/>
                </a:ln>
                <a:solidFill>
                  <a:schemeClr val="tx2"/>
                </a:solidFill>
                <a:effectLst/>
                <a:uLnTx/>
                <a:uFillTx/>
                <a:latin typeface="+mn-lt"/>
                <a:ea typeface="ヒラギノ角ゴ Pro W3" charset="0"/>
                <a:cs typeface="ヒラギノ角ゴ Pro W3" charset="0"/>
              </a:rPr>
              <a:t>Why does a current-carrying conductor experience a force when placed in </a:t>
            </a:r>
            <a:br>
              <a:rPr kumimoji="0" lang="en-US" sz="3200" b="0" i="0" u="sng" strike="noStrike" kern="1200" cap="none" spc="0" normalizeH="0" baseline="0" noProof="0" dirty="0">
                <a:ln>
                  <a:noFill/>
                </a:ln>
                <a:solidFill>
                  <a:schemeClr val="tx2"/>
                </a:solidFill>
                <a:effectLst/>
                <a:uLnTx/>
                <a:uFillTx/>
                <a:latin typeface="+mn-lt"/>
                <a:ea typeface="ヒラギノ角ゴ Pro W3" charset="0"/>
                <a:cs typeface="ヒラギノ角ゴ Pro W3" charset="0"/>
              </a:rPr>
            </a:br>
            <a:r>
              <a:rPr kumimoji="0" lang="en-US" sz="3200" b="0" i="0" u="sng" strike="noStrike" kern="1200" cap="none" spc="0" normalizeH="0" baseline="0" noProof="0" dirty="0">
                <a:ln>
                  <a:noFill/>
                </a:ln>
                <a:solidFill>
                  <a:schemeClr val="tx2"/>
                </a:solidFill>
                <a:effectLst/>
                <a:uLnTx/>
                <a:uFillTx/>
                <a:latin typeface="+mn-lt"/>
                <a:ea typeface="ヒラギノ角ゴ Pro W3" charset="0"/>
                <a:cs typeface="ヒラギノ角ゴ Pro W3" charset="0"/>
              </a:rPr>
              <a:t>a magnetic field?</a:t>
            </a:r>
            <a:endParaRPr kumimoji="0" lang="en-US" sz="3200" b="0" i="0" u="none" strike="noStrike" kern="1200" cap="none" spc="0" normalizeH="0" baseline="0" noProof="0" dirty="0">
              <a:ln>
                <a:noFill/>
              </a:ln>
              <a:solidFill>
                <a:schemeClr val="tx2"/>
              </a:solidFill>
              <a:effectLst/>
              <a:uLnTx/>
              <a:uFillTx/>
              <a:latin typeface="+mn-lt"/>
              <a:ea typeface="ヒラギノ角ゴ Pro W3" charset="0"/>
              <a:cs typeface="ヒラギノ角ゴ Pro W3"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GRDB0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244" y="1154289"/>
            <a:ext cx="4619978" cy="227528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3" name="Text Box 5"/>
          <p:cNvSpPr txBox="1">
            <a:spLocks noChangeArrowheads="1"/>
          </p:cNvSpPr>
          <p:nvPr/>
        </p:nvSpPr>
        <p:spPr bwMode="auto">
          <a:xfrm>
            <a:off x="0" y="3607462"/>
            <a:ext cx="9144000" cy="861774"/>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a:spcBef>
                <a:spcPct val="50000"/>
              </a:spcBef>
            </a:pPr>
            <a:r>
              <a:rPr lang="en-US" sz="2000" dirty="0">
                <a:latin typeface="+mn-lt"/>
              </a:rPr>
              <a:t>Magnetic fields that are in the same direction make the combined fields stronger.</a:t>
            </a:r>
          </a:p>
          <a:p>
            <a:pPr algn="ctr">
              <a:spcBef>
                <a:spcPct val="50000"/>
              </a:spcBef>
            </a:pPr>
            <a:r>
              <a:rPr lang="en-US" sz="2000" dirty="0">
                <a:latin typeface="+mn-lt"/>
              </a:rPr>
              <a:t>Magnetic fields that are in opposite direction make the combined fields weaker.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66192" y="1540985"/>
            <a:ext cx="7068077" cy="870324"/>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square">
            <a:spAutoFit/>
          </a:bodyPr>
          <a:lstStyle/>
          <a:p>
            <a:pPr>
              <a:lnSpc>
                <a:spcPts val="2000"/>
              </a:lnSpc>
              <a:defRPr/>
            </a:pPr>
            <a:r>
              <a:rPr lang="en-GB" sz="2000" dirty="0"/>
              <a:t>If we place two current carrying wires held parallel to each other, they always attract or repel each other. The direction of force of attraction is given by the Fleming’s left hand rule. </a:t>
            </a:r>
          </a:p>
        </p:txBody>
      </p:sp>
      <p:pic>
        <p:nvPicPr>
          <p:cNvPr id="3" name="Picture 3" descr="C:\Users\gem\Desktop\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562" y="2789087"/>
            <a:ext cx="6234289" cy="1953816"/>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4" name="Rectangle 2"/>
          <p:cNvSpPr txBox="1">
            <a:spLocks noChangeArrowheads="1"/>
          </p:cNvSpPr>
          <p:nvPr/>
        </p:nvSpPr>
        <p:spPr bwMode="auto">
          <a:xfrm>
            <a:off x="466192" y="725337"/>
            <a:ext cx="7935743" cy="85820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ct val="0"/>
              </a:spcAft>
              <a:defRPr/>
            </a:pPr>
            <a:r>
              <a:rPr lang="en-US" sz="4200" dirty="0">
                <a:solidFill>
                  <a:schemeClr val="tx2"/>
                </a:solidFill>
              </a:rPr>
              <a:t>Force between two parallel wires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66193" y="1559985"/>
            <a:ext cx="3673274" cy="1896245"/>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square">
            <a:spAutoFit/>
          </a:bodyPr>
          <a:lstStyle/>
          <a:p>
            <a:pPr>
              <a:lnSpc>
                <a:spcPts val="2000"/>
              </a:lnSpc>
              <a:spcBef>
                <a:spcPct val="50000"/>
              </a:spcBef>
              <a:defRPr/>
            </a:pPr>
            <a:r>
              <a:rPr lang="en-GB" sz="2000" dirty="0"/>
              <a:t>Parallel wires carrying currents will exert forces on each other. One wire sets up a magnetic field that influences the other wire, and vice versa. When the current goes </a:t>
            </a:r>
            <a:r>
              <a:rPr lang="en-GB" sz="2000" b="1" dirty="0"/>
              <a:t>the same way </a:t>
            </a:r>
            <a:r>
              <a:rPr lang="en-GB" sz="2000" dirty="0"/>
              <a:t>in the two wires, the force is attractive.</a:t>
            </a:r>
            <a:r>
              <a:rPr lang="en-US" sz="2000" dirty="0"/>
              <a:t> </a:t>
            </a:r>
            <a:endParaRPr lang="en-GB" sz="2000" dirty="0"/>
          </a:p>
        </p:txBody>
      </p:sp>
      <p:pic>
        <p:nvPicPr>
          <p:cNvPr id="3" name="Picture 3" descr="C:\Users\gem\Deskt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4209" y="1765350"/>
            <a:ext cx="4032955" cy="2721769"/>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4" name="Rectangle 2"/>
          <p:cNvSpPr txBox="1">
            <a:spLocks noChangeArrowheads="1"/>
          </p:cNvSpPr>
          <p:nvPr/>
        </p:nvSpPr>
        <p:spPr bwMode="auto">
          <a:xfrm>
            <a:off x="466192" y="725337"/>
            <a:ext cx="7935743" cy="85820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ct val="0"/>
              </a:spcAft>
              <a:defRPr/>
            </a:pPr>
            <a:r>
              <a:rPr lang="en-US" sz="4200" dirty="0">
                <a:solidFill>
                  <a:schemeClr val="tx2"/>
                </a:solidFill>
              </a:rPr>
              <a:t>Force between two parallel wires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050"/>
          <p:cNvSpPr txBox="1">
            <a:spLocks noChangeArrowheads="1"/>
          </p:cNvSpPr>
          <p:nvPr/>
        </p:nvSpPr>
        <p:spPr bwMode="auto">
          <a:xfrm>
            <a:off x="466192" y="1543351"/>
            <a:ext cx="3488405" cy="1896245"/>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square">
            <a:spAutoFit/>
          </a:bodyPr>
          <a:lstStyle/>
          <a:p>
            <a:pPr>
              <a:lnSpc>
                <a:spcPts val="2000"/>
              </a:lnSpc>
              <a:spcBef>
                <a:spcPct val="50000"/>
              </a:spcBef>
              <a:defRPr/>
            </a:pPr>
            <a:r>
              <a:rPr lang="en-GB" sz="2000" dirty="0"/>
              <a:t>Parallel wires carrying currents will exert forces on each other. One wire sets up a magnetic field that influences the other wire, and vice versa. When the currents go </a:t>
            </a:r>
            <a:r>
              <a:rPr lang="en-GB" sz="2000" b="1" dirty="0"/>
              <a:t>opposite ways</a:t>
            </a:r>
            <a:r>
              <a:rPr lang="en-GB" sz="2000" dirty="0"/>
              <a:t>, the force is repulsive. </a:t>
            </a:r>
          </a:p>
        </p:txBody>
      </p:sp>
      <p:pic>
        <p:nvPicPr>
          <p:cNvPr id="3" name="Picture 2051" descr="C:\Users\gem\Desktop\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9270" y="1572481"/>
            <a:ext cx="4594577" cy="304323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4" name="Rectangle 2"/>
          <p:cNvSpPr txBox="1">
            <a:spLocks noChangeArrowheads="1"/>
          </p:cNvSpPr>
          <p:nvPr/>
        </p:nvSpPr>
        <p:spPr bwMode="auto">
          <a:xfrm>
            <a:off x="466192" y="725337"/>
            <a:ext cx="7935743" cy="85820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ct val="0"/>
              </a:spcAft>
              <a:defRPr/>
            </a:pPr>
            <a:r>
              <a:rPr lang="en-US" sz="4200" dirty="0">
                <a:solidFill>
                  <a:schemeClr val="tx2"/>
                </a:solidFill>
              </a:rPr>
              <a:t>Force between two parallel wires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gem\Desktop\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3872" y="1252234"/>
            <a:ext cx="3409476" cy="326379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3" name="Text Box 6"/>
          <p:cNvSpPr txBox="1">
            <a:spLocks noChangeArrowheads="1"/>
          </p:cNvSpPr>
          <p:nvPr/>
        </p:nvSpPr>
        <p:spPr bwMode="auto">
          <a:xfrm>
            <a:off x="466192" y="2312179"/>
            <a:ext cx="4517243" cy="870324"/>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square">
            <a:spAutoFit/>
          </a:bodyPr>
          <a:lstStyle/>
          <a:p>
            <a:pPr>
              <a:lnSpc>
                <a:spcPts val="2000"/>
              </a:lnSpc>
              <a:spcBef>
                <a:spcPct val="50000"/>
              </a:spcBef>
              <a:defRPr/>
            </a:pPr>
            <a:r>
              <a:rPr lang="en-GB" sz="2000" dirty="0"/>
              <a:t>The catapult effect</a:t>
            </a:r>
            <a:r>
              <a:rPr lang="en-US" sz="2000" dirty="0"/>
              <a:t>t</a:t>
            </a:r>
            <a:r>
              <a:rPr lang="en-GB" sz="2000" dirty="0"/>
              <a:t> shows the force on a wire in a magnetic field</a:t>
            </a:r>
            <a:r>
              <a:rPr lang="en-US" sz="2000" dirty="0"/>
              <a:t> </a:t>
            </a:r>
            <a:r>
              <a:rPr lang="en-GB" sz="2000" dirty="0"/>
              <a:t>when current flows through the wire.</a:t>
            </a:r>
          </a:p>
        </p:txBody>
      </p:sp>
      <p:sp>
        <p:nvSpPr>
          <p:cNvPr id="4" name="Rectangle 2"/>
          <p:cNvSpPr txBox="1">
            <a:spLocks noChangeArrowheads="1"/>
          </p:cNvSpPr>
          <p:nvPr/>
        </p:nvSpPr>
        <p:spPr bwMode="auto">
          <a:xfrm>
            <a:off x="466193" y="924400"/>
            <a:ext cx="5071850" cy="1430819"/>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fontAlgn="base">
              <a:lnSpc>
                <a:spcPts val="3100"/>
              </a:lnSpc>
              <a:spcBef>
                <a:spcPct val="0"/>
              </a:spcBef>
              <a:spcAft>
                <a:spcPct val="0"/>
              </a:spcAft>
              <a:defRPr/>
            </a:pPr>
            <a:r>
              <a:rPr lang="en-US" sz="4200" dirty="0">
                <a:solidFill>
                  <a:schemeClr val="tx2"/>
                </a:solidFill>
              </a:rPr>
              <a:t>Force on a current-carrying rectangular coil in a magnetic field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66192" y="1543352"/>
            <a:ext cx="3617009" cy="1385882"/>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square">
            <a:spAutoFit/>
          </a:bodyPr>
          <a:lstStyle/>
          <a:p>
            <a:pPr>
              <a:lnSpc>
                <a:spcPts val="2000"/>
              </a:lnSpc>
              <a:defRPr/>
            </a:pPr>
            <a:r>
              <a:rPr lang="en-GB" sz="2000" dirty="0"/>
              <a:t>A direct current (DC) motor is a fairly simple electric motor that uses electricity and a magnetic field to produce torque, which turns the motor. </a:t>
            </a:r>
          </a:p>
        </p:txBody>
      </p:sp>
      <p:pic>
        <p:nvPicPr>
          <p:cNvPr id="3" name="Picture 2"/>
          <p:cNvPicPr>
            <a:picLocks noChangeAspect="1"/>
          </p:cNvPicPr>
          <p:nvPr/>
        </p:nvPicPr>
        <p:blipFill>
          <a:blip r:embed="rId3"/>
          <a:stretch>
            <a:fillRect/>
          </a:stretch>
        </p:blipFill>
        <p:spPr>
          <a:xfrm>
            <a:off x="3834293" y="1102944"/>
            <a:ext cx="4723960" cy="3676615"/>
          </a:xfrm>
          <a:prstGeom prst="rect">
            <a:avLst/>
          </a:prstGeom>
        </p:spPr>
      </p:pic>
      <p:sp>
        <p:nvSpPr>
          <p:cNvPr id="4" name="Rectangle 2"/>
          <p:cNvSpPr txBox="1">
            <a:spLocks noChangeArrowheads="1"/>
          </p:cNvSpPr>
          <p:nvPr/>
        </p:nvSpPr>
        <p:spPr bwMode="auto">
          <a:xfrm>
            <a:off x="466192" y="725337"/>
            <a:ext cx="7935743" cy="85820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ct val="0"/>
              </a:spcAft>
              <a:defRPr/>
            </a:pPr>
            <a:r>
              <a:rPr lang="en-US" sz="4200" dirty="0">
                <a:solidFill>
                  <a:schemeClr val="tx2"/>
                </a:solidFill>
              </a:rPr>
              <a:t>DC Motors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466192" y="712788"/>
            <a:ext cx="7992008" cy="1143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200" b="0" i="0" u="none" strike="noStrike" kern="1200" cap="none" spc="0" normalizeH="0" baseline="0" noProof="0" dirty="0" err="1">
                <a:ln>
                  <a:noFill/>
                </a:ln>
                <a:solidFill>
                  <a:schemeClr val="tx2"/>
                </a:solidFill>
                <a:effectLst/>
                <a:uLnTx/>
                <a:uFillTx/>
                <a:latin typeface="+mj-lt"/>
                <a:ea typeface="+mj-ea"/>
                <a:cs typeface="+mj-cs"/>
              </a:rPr>
              <a:t>Oersted’s</a:t>
            </a:r>
            <a:r>
              <a:rPr kumimoji="0" lang="en-US" sz="4200" b="0" i="0" u="none" strike="noStrike" kern="1200" cap="none" spc="0" normalizeH="0" baseline="0" noProof="0" dirty="0">
                <a:ln>
                  <a:noFill/>
                </a:ln>
                <a:solidFill>
                  <a:schemeClr val="tx2"/>
                </a:solidFill>
                <a:effectLst/>
                <a:uLnTx/>
                <a:uFillTx/>
                <a:latin typeface="+mj-lt"/>
                <a:ea typeface="+mj-ea"/>
                <a:cs typeface="+mj-cs"/>
              </a:rPr>
              <a:t> Experiment</a:t>
            </a:r>
          </a:p>
        </p:txBody>
      </p:sp>
      <p:pic>
        <p:nvPicPr>
          <p:cNvPr id="17" name="Picture 5" descr="650167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500831"/>
            <a:ext cx="7239000" cy="324385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Tree>
    <p:extLst>
      <p:ext uri="{BB962C8B-B14F-4D97-AF65-F5344CB8AC3E}">
        <p14:creationId xmlns:p14="http://schemas.microsoft.com/office/powerpoint/2010/main" val="2769025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51819" y="1116414"/>
            <a:ext cx="5918198" cy="3502505"/>
            <a:chOff x="228600" y="1"/>
            <a:chExt cx="8763000" cy="5186114"/>
          </a:xfrm>
        </p:grpSpPr>
        <p:pic>
          <p:nvPicPr>
            <p:cNvPr id="3" name="Picture 4" descr="C:\Users\gem\Desktop\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444478"/>
              <a:ext cx="2743200" cy="169902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grpSp>
          <p:nvGrpSpPr>
            <p:cNvPr id="4" name="Group 1"/>
            <p:cNvGrpSpPr/>
            <p:nvPr/>
          </p:nvGrpSpPr>
          <p:grpSpPr>
            <a:xfrm>
              <a:off x="228600" y="1"/>
              <a:ext cx="8763000" cy="5186114"/>
              <a:chOff x="228600" y="1"/>
              <a:chExt cx="8763000" cy="5186114"/>
            </a:xfrm>
          </p:grpSpPr>
          <p:pic>
            <p:nvPicPr>
              <p:cNvPr id="5" name="Picture 2" descr="C:\Users\gem\Desktop\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
                <a:ext cx="2743200" cy="1669256"/>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6" name="Picture 3" descr="C:\Users\gem\Desktop\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714501"/>
                <a:ext cx="2743200" cy="1678781"/>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7" name="Line 5"/>
              <p:cNvSpPr>
                <a:spLocks noChangeShapeType="1"/>
              </p:cNvSpPr>
              <p:nvPr/>
            </p:nvSpPr>
            <p:spPr bwMode="auto">
              <a:xfrm>
                <a:off x="1676400" y="628650"/>
                <a:ext cx="2057400" cy="0"/>
              </a:xfrm>
              <a:prstGeom prst="line">
                <a:avLst/>
              </a:prstGeom>
              <a:noFill/>
              <a:ln w="25400">
                <a:solidFill>
                  <a:schemeClr val="tx1"/>
                </a:solidFill>
                <a:round/>
                <a:headEnd/>
                <a:tailEnd type="triangle" w="med" len="med"/>
              </a:ln>
              <a:effectLst/>
              <a:extLst>
                <a:ext uri="{909E8E84-426E-40dd-AFC4-6F175D3DCCD1}">
                  <a14:hiddenFill xmlns="" xmlns:a14="http://schemas.microsoft.com/office/drawing/2010/main" xmlns:mv="urn:schemas-microsoft-com:mac:vml" xmlns:mc="http://schemas.openxmlformats.org/markup-compatibility/2006">
                    <a:noFill/>
                  </a14:hiddenFill>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8" name="Line 6"/>
              <p:cNvSpPr>
                <a:spLocks noChangeShapeType="1"/>
              </p:cNvSpPr>
              <p:nvPr/>
            </p:nvSpPr>
            <p:spPr bwMode="auto">
              <a:xfrm>
                <a:off x="1066800" y="2686050"/>
                <a:ext cx="2743200" cy="0"/>
              </a:xfrm>
              <a:prstGeom prst="line">
                <a:avLst/>
              </a:prstGeom>
              <a:noFill/>
              <a:ln w="25400">
                <a:solidFill>
                  <a:schemeClr val="tx1"/>
                </a:solidFill>
                <a:round/>
                <a:headEnd/>
                <a:tailEnd type="triangle" w="med" len="med"/>
              </a:ln>
              <a:effectLst/>
              <a:extLst>
                <a:ext uri="{909E8E84-426E-40dd-AFC4-6F175D3DCCD1}">
                  <a14:hiddenFill xmlns="" xmlns:a14="http://schemas.microsoft.com/office/drawing/2010/main" xmlns:mv="urn:schemas-microsoft-com:mac:vml" xmlns:mc="http://schemas.openxmlformats.org/markup-compatibility/2006">
                    <a:noFill/>
                  </a14:hiddenFill>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9" name="Line 7"/>
              <p:cNvSpPr>
                <a:spLocks noChangeShapeType="1"/>
              </p:cNvSpPr>
              <p:nvPr/>
            </p:nvSpPr>
            <p:spPr bwMode="auto">
              <a:xfrm>
                <a:off x="1828800" y="4514850"/>
                <a:ext cx="2057400" cy="0"/>
              </a:xfrm>
              <a:prstGeom prst="line">
                <a:avLst/>
              </a:prstGeom>
              <a:noFill/>
              <a:ln w="25400">
                <a:solidFill>
                  <a:schemeClr val="tx1"/>
                </a:solidFill>
                <a:round/>
                <a:headEnd/>
                <a:tailEnd type="triangle" w="med" len="med"/>
              </a:ln>
              <a:effectLst/>
              <a:extLst>
                <a:ext uri="{909E8E84-426E-40dd-AFC4-6F175D3DCCD1}">
                  <a14:hiddenFill xmlns="" xmlns:a14="http://schemas.microsoft.com/office/drawing/2010/main" xmlns:mv="urn:schemas-microsoft-com:mac:vml" xmlns:mc="http://schemas.openxmlformats.org/markup-compatibility/2006">
                    <a:noFill/>
                  </a14:hiddenFill>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0" name="Text Box 8"/>
              <p:cNvSpPr txBox="1">
                <a:spLocks noChangeArrowheads="1"/>
              </p:cNvSpPr>
              <p:nvPr/>
            </p:nvSpPr>
            <p:spPr bwMode="auto">
              <a:xfrm>
                <a:off x="3733800" y="342900"/>
                <a:ext cx="5105401" cy="957014"/>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a:latin typeface="Times New Roman" charset="0"/>
                  </a:rPr>
                  <a:t>Current in this arm flowing from left to right.</a:t>
                </a:r>
                <a:endParaRPr lang="en-GB">
                  <a:latin typeface="Times New Roman" charset="0"/>
                </a:endParaRPr>
              </a:p>
            </p:txBody>
          </p:sp>
          <p:sp>
            <p:nvSpPr>
              <p:cNvPr id="11" name="Text Box 9"/>
              <p:cNvSpPr txBox="1">
                <a:spLocks noChangeArrowheads="1"/>
              </p:cNvSpPr>
              <p:nvPr/>
            </p:nvSpPr>
            <p:spPr bwMode="auto">
              <a:xfrm>
                <a:off x="3886199" y="4229101"/>
                <a:ext cx="5105401" cy="957014"/>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a:latin typeface="Times New Roman" charset="0"/>
                  </a:rPr>
                  <a:t>Current in the same arm reverses, flowing from right to left.</a:t>
                </a:r>
                <a:endParaRPr lang="en-GB">
                  <a:latin typeface="Times New Roman" charset="0"/>
                </a:endParaRPr>
              </a:p>
            </p:txBody>
          </p:sp>
          <p:sp>
            <p:nvSpPr>
              <p:cNvPr id="12" name="Text Box 10"/>
              <p:cNvSpPr txBox="1">
                <a:spLocks noChangeArrowheads="1"/>
              </p:cNvSpPr>
              <p:nvPr/>
            </p:nvSpPr>
            <p:spPr bwMode="auto">
              <a:xfrm>
                <a:off x="3810000" y="2114551"/>
                <a:ext cx="5105401" cy="1777312"/>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a:latin typeface="Times New Roman" charset="0"/>
                  </a:rPr>
                  <a:t>Current stops flowing momentarily in the coil but inertia will propel it to make contact once again, reversing the current in the coil.</a:t>
                </a:r>
                <a:endParaRPr lang="en-GB" dirty="0">
                  <a:latin typeface="Times New Roman" charset="0"/>
                </a:endParaRPr>
              </a:p>
            </p:txBody>
          </p:sp>
        </p:grpSp>
      </p:grpSp>
      <p:sp>
        <p:nvSpPr>
          <p:cNvPr id="13" name="Rectangle 2"/>
          <p:cNvSpPr txBox="1">
            <a:spLocks noChangeArrowheads="1"/>
          </p:cNvSpPr>
          <p:nvPr/>
        </p:nvSpPr>
        <p:spPr bwMode="auto">
          <a:xfrm>
            <a:off x="466192" y="725337"/>
            <a:ext cx="7935743" cy="85820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ct val="0"/>
              </a:spcAft>
              <a:defRPr/>
            </a:pPr>
            <a:r>
              <a:rPr lang="en-US" sz="4200" dirty="0">
                <a:solidFill>
                  <a:schemeClr val="tx2"/>
                </a:solidFill>
              </a:rPr>
              <a:t>DC Motors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466192" y="1560437"/>
            <a:ext cx="3294682" cy="2870871"/>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marL="457200" indent="-4572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marL="0">
              <a:lnSpc>
                <a:spcPts val="2000"/>
              </a:lnSpc>
              <a:spcBef>
                <a:spcPct val="50000"/>
              </a:spcBef>
            </a:pPr>
            <a:r>
              <a:rPr lang="en-US" sz="2000" dirty="0">
                <a:latin typeface="+mn-lt"/>
              </a:rPr>
              <a:t>To increase the turning effect on  the wire coil, we can:</a:t>
            </a:r>
          </a:p>
          <a:p>
            <a:pPr>
              <a:lnSpc>
                <a:spcPts val="2000"/>
              </a:lnSpc>
              <a:spcBef>
                <a:spcPct val="50000"/>
              </a:spcBef>
              <a:buFont typeface="Arial" charset="0"/>
              <a:buAutoNum type="arabicParenR"/>
            </a:pPr>
            <a:r>
              <a:rPr lang="en-US" sz="2000" dirty="0">
                <a:latin typeface="+mn-lt"/>
              </a:rPr>
              <a:t>increase the number of turns on the wire coil.</a:t>
            </a:r>
          </a:p>
          <a:p>
            <a:pPr>
              <a:lnSpc>
                <a:spcPts val="2000"/>
              </a:lnSpc>
              <a:spcBef>
                <a:spcPct val="50000"/>
              </a:spcBef>
              <a:buFont typeface="Arial" charset="0"/>
              <a:buAutoNum type="arabicParenR" startAt="2"/>
            </a:pPr>
            <a:r>
              <a:rPr lang="en-US" sz="2000" dirty="0">
                <a:latin typeface="+mn-lt"/>
              </a:rPr>
              <a:t>increase the current </a:t>
            </a:r>
            <a:br>
              <a:rPr lang="en-US" sz="2000" dirty="0">
                <a:latin typeface="+mn-lt"/>
              </a:rPr>
            </a:br>
            <a:r>
              <a:rPr lang="en-US" sz="2000" dirty="0">
                <a:latin typeface="+mn-lt"/>
              </a:rPr>
              <a:t>in the coil.</a:t>
            </a:r>
          </a:p>
          <a:p>
            <a:pPr>
              <a:lnSpc>
                <a:spcPts val="2000"/>
              </a:lnSpc>
              <a:spcBef>
                <a:spcPct val="50000"/>
              </a:spcBef>
              <a:buFont typeface="Arial" charset="0"/>
              <a:buAutoNum type="arabicParenR" startAt="2"/>
            </a:pPr>
            <a:r>
              <a:rPr lang="en-US" sz="2000" dirty="0">
                <a:latin typeface="+mn-lt"/>
              </a:rPr>
              <a:t>Insert a soft-iron cylinder at the center of the coil </a:t>
            </a:r>
            <a:br>
              <a:rPr lang="en-US" sz="2000" dirty="0">
                <a:latin typeface="+mn-lt"/>
              </a:rPr>
            </a:br>
            <a:r>
              <a:rPr lang="en-US" sz="2000" dirty="0">
                <a:latin typeface="+mn-lt"/>
              </a:rPr>
              <a:t>of wires.</a:t>
            </a:r>
          </a:p>
        </p:txBody>
      </p:sp>
      <p:pic>
        <p:nvPicPr>
          <p:cNvPr id="3" name="Picture 3" descr="C:\Users\gem\Desktop\5.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6638" y="1242107"/>
            <a:ext cx="4772658" cy="340567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4" name="Rectangle 2"/>
          <p:cNvSpPr txBox="1">
            <a:spLocks noChangeArrowheads="1"/>
          </p:cNvSpPr>
          <p:nvPr/>
        </p:nvSpPr>
        <p:spPr bwMode="auto">
          <a:xfrm>
            <a:off x="466192" y="725337"/>
            <a:ext cx="7935743" cy="85820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ct val="0"/>
              </a:spcAft>
              <a:defRPr/>
            </a:pPr>
            <a:r>
              <a:rPr lang="en-US" sz="4200" dirty="0">
                <a:solidFill>
                  <a:schemeClr val="tx2"/>
                </a:solidFill>
              </a:rPr>
              <a:t>DC Motors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66192" y="1543351"/>
            <a:ext cx="3606551" cy="2395528"/>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square">
            <a:spAutoFit/>
          </a:bodyPr>
          <a:lstStyle/>
          <a:p>
            <a:pPr>
              <a:lnSpc>
                <a:spcPts val="1800"/>
              </a:lnSpc>
              <a:spcBef>
                <a:spcPts val="1680"/>
              </a:spcBef>
              <a:defRPr/>
            </a:pPr>
            <a:r>
              <a:rPr lang="en-GB" dirty="0"/>
              <a:t>An </a:t>
            </a:r>
            <a:r>
              <a:rPr lang="en-GB" b="1" dirty="0"/>
              <a:t>AC motor</a:t>
            </a:r>
            <a:r>
              <a:rPr lang="en-GB" dirty="0"/>
              <a:t> is an electric motor that is driven by an alternating current. </a:t>
            </a:r>
          </a:p>
          <a:p>
            <a:pPr>
              <a:lnSpc>
                <a:spcPts val="1800"/>
              </a:lnSpc>
              <a:spcBef>
                <a:spcPts val="1680"/>
              </a:spcBef>
              <a:defRPr/>
            </a:pPr>
            <a:r>
              <a:rPr lang="en-GB" dirty="0"/>
              <a:t>It consists of two basic parts, an outside stationary stator having coils supplied with alternating current to produce a rotating magnetic field, and an inside rotor attached to the output shaft that is given a torque by the rotating field. </a:t>
            </a:r>
          </a:p>
        </p:txBody>
      </p:sp>
      <p:pic>
        <p:nvPicPr>
          <p:cNvPr id="3" name="Picture 2"/>
          <p:cNvPicPr>
            <a:picLocks noChangeAspect="1"/>
          </p:cNvPicPr>
          <p:nvPr/>
        </p:nvPicPr>
        <p:blipFill>
          <a:blip r:embed="rId3"/>
          <a:stretch>
            <a:fillRect/>
          </a:stretch>
        </p:blipFill>
        <p:spPr>
          <a:xfrm>
            <a:off x="4246033" y="983545"/>
            <a:ext cx="4787900" cy="3784600"/>
          </a:xfrm>
          <a:prstGeom prst="rect">
            <a:avLst/>
          </a:prstGeom>
        </p:spPr>
      </p:pic>
      <p:sp>
        <p:nvSpPr>
          <p:cNvPr id="4" name="Rectangle 2"/>
          <p:cNvSpPr txBox="1">
            <a:spLocks noChangeArrowheads="1"/>
          </p:cNvSpPr>
          <p:nvPr/>
        </p:nvSpPr>
        <p:spPr bwMode="auto">
          <a:xfrm>
            <a:off x="466192" y="725337"/>
            <a:ext cx="7935743" cy="85820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ct val="0"/>
              </a:spcAft>
              <a:defRPr/>
            </a:pPr>
            <a:r>
              <a:rPr lang="en-US" sz="4200" dirty="0">
                <a:solidFill>
                  <a:schemeClr val="tx2"/>
                </a:solidFill>
              </a:rPr>
              <a:t>AC Motors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3"/>
          <p:cNvGraphicFramePr>
            <a:graphicFrameLocks noGrp="1"/>
          </p:cNvGraphicFramePr>
          <p:nvPr>
            <p:extLst>
              <p:ext uri="{D42A27DB-BD31-4B8C-83A1-F6EECF244321}">
                <p14:modId xmlns:p14="http://schemas.microsoft.com/office/powerpoint/2010/main" val="3615497896"/>
              </p:ext>
            </p:extLst>
          </p:nvPr>
        </p:nvGraphicFramePr>
        <p:xfrm>
          <a:off x="466191" y="1527124"/>
          <a:ext cx="8296809" cy="3100786"/>
        </p:xfrm>
        <a:graphic>
          <a:graphicData uri="http://schemas.openxmlformats.org/drawingml/2006/table">
            <a:tbl>
              <a:tblPr/>
              <a:tblGrid>
                <a:gridCol w="1731508">
                  <a:extLst>
                    <a:ext uri="{9D8B030D-6E8A-4147-A177-3AD203B41FA5}">
                      <a16:colId xmlns:a16="http://schemas.microsoft.com/office/drawing/2014/main" val="20000"/>
                    </a:ext>
                  </a:extLst>
                </a:gridCol>
                <a:gridCol w="2861798">
                  <a:extLst>
                    <a:ext uri="{9D8B030D-6E8A-4147-A177-3AD203B41FA5}">
                      <a16:colId xmlns:a16="http://schemas.microsoft.com/office/drawing/2014/main" val="20001"/>
                    </a:ext>
                  </a:extLst>
                </a:gridCol>
                <a:gridCol w="3703503">
                  <a:extLst>
                    <a:ext uri="{9D8B030D-6E8A-4147-A177-3AD203B41FA5}">
                      <a16:colId xmlns:a16="http://schemas.microsoft.com/office/drawing/2014/main" val="20002"/>
                    </a:ext>
                  </a:extLst>
                </a:gridCol>
              </a:tblGrid>
              <a:tr h="57079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a:ln>
                          <a:noFill/>
                        </a:ln>
                        <a:solidFill>
                          <a:schemeClr val="tx1"/>
                        </a:solidFill>
                        <a:effectLst/>
                        <a:latin typeface="+mn-lt"/>
                        <a:ea typeface="ヒラギノ角ゴ Pro W3" charset="0"/>
                        <a:cs typeface="ヒラギノ角ゴ Pro W3" charset="0"/>
                      </a:endParaRPr>
                    </a:p>
                  </a:txBody>
                  <a:tcPr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mn-lt"/>
                          <a:ea typeface="ヒラギノ角ゴ Pro W3" charset="0"/>
                          <a:cs typeface="ヒラギノ角ゴ Pro W3" charset="0"/>
                        </a:rPr>
                        <a:t>DC Motor</a:t>
                      </a:r>
                      <a:endParaRPr kumimoji="0" lang="en-GB" sz="1800" b="1" i="0" u="none" strike="noStrike" cap="none" normalizeH="0" baseline="0" dirty="0">
                        <a:ln>
                          <a:noFill/>
                        </a:ln>
                        <a:solidFill>
                          <a:schemeClr val="tx1"/>
                        </a:solidFill>
                        <a:effectLst/>
                        <a:latin typeface="+mn-lt"/>
                        <a:ea typeface="ヒラギノ角ゴ Pro W3" charset="0"/>
                        <a:cs typeface="ヒラギノ角ゴ Pro W3" charset="0"/>
                      </a:endParaRPr>
                    </a:p>
                  </a:txBody>
                  <a:tcPr marT="34292" marB="34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mn-lt"/>
                          <a:ea typeface="ヒラギノ角ゴ Pro W3" charset="0"/>
                          <a:cs typeface="ヒラギノ角ゴ Pro W3" charset="0"/>
                        </a:rPr>
                        <a:t>AC Motor</a:t>
                      </a:r>
                      <a:endParaRPr kumimoji="0" lang="en-GB" sz="1800" b="1" i="0" u="none" strike="noStrike" cap="none" normalizeH="0" baseline="0" dirty="0">
                        <a:ln>
                          <a:noFill/>
                        </a:ln>
                        <a:solidFill>
                          <a:schemeClr val="tx1"/>
                        </a:solidFill>
                        <a:effectLst/>
                        <a:latin typeface="+mn-lt"/>
                        <a:ea typeface="ヒラギノ角ゴ Pro W3" charset="0"/>
                        <a:cs typeface="ヒラギノ角ゴ Pro W3" charset="0"/>
                      </a:endParaRPr>
                    </a:p>
                  </a:txBody>
                  <a:tcPr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5255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mn-lt"/>
                          <a:ea typeface="ヒラギノ角ゴ Pro W3" charset="0"/>
                          <a:cs typeface="ヒラギノ角ゴ Pro W3" charset="0"/>
                        </a:rPr>
                        <a:t>Similarities</a:t>
                      </a:r>
                      <a:endParaRPr kumimoji="0" lang="en-GB" sz="1800" b="0" i="0" u="none" strike="noStrike" cap="none" normalizeH="0" baseline="0" dirty="0">
                        <a:ln>
                          <a:noFill/>
                        </a:ln>
                        <a:solidFill>
                          <a:schemeClr val="tx1"/>
                        </a:solidFill>
                        <a:effectLst/>
                        <a:latin typeface="+mn-lt"/>
                        <a:ea typeface="ヒラギノ角ゴ Pro W3" charset="0"/>
                        <a:cs typeface="ヒラギノ角ゴ Pro W3" charset="0"/>
                      </a:endParaRPr>
                    </a:p>
                  </a:txBody>
                  <a:tcPr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mn-lt"/>
                          <a:ea typeface="ヒラギノ角ゴ Pro W3" charset="0"/>
                          <a:cs typeface="ヒラギノ角ゴ Pro W3" charset="0"/>
                        </a:rPr>
                        <a:t>1. To convert electrical energy to rotational mechanical energy.</a:t>
                      </a:r>
                      <a:endParaRPr kumimoji="0" lang="en-GB" sz="1500" b="0" i="0" u="none" strike="noStrike" cap="none" normalizeH="0" baseline="0" dirty="0">
                        <a:ln>
                          <a:noFill/>
                        </a:ln>
                        <a:solidFill>
                          <a:schemeClr val="tx1"/>
                        </a:solidFill>
                        <a:effectLst/>
                        <a:latin typeface="+mn-lt"/>
                        <a:ea typeface="ヒラギノ角ゴ Pro W3" charset="0"/>
                        <a:cs typeface="ヒラギノ角ゴ Pro W3" charset="0"/>
                      </a:endParaRPr>
                    </a:p>
                  </a:txBody>
                  <a:tcPr marT="34292" marB="34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mn-lt"/>
                          <a:ea typeface="ヒラギノ角ゴ Pro W3" charset="0"/>
                          <a:cs typeface="ヒラギノ角ゴ Pro W3" charset="0"/>
                        </a:rPr>
                        <a:t>1. To convert electrical power to rotational mechanical energy.</a:t>
                      </a:r>
                      <a:endParaRPr kumimoji="0" lang="en-GB" sz="1500" b="0" i="0" u="none" strike="noStrike" cap="none" normalizeH="0" baseline="0" dirty="0">
                        <a:ln>
                          <a:noFill/>
                        </a:ln>
                        <a:solidFill>
                          <a:schemeClr val="tx1"/>
                        </a:solidFill>
                        <a:effectLst/>
                        <a:latin typeface="+mn-lt"/>
                        <a:ea typeface="ヒラギノ角ゴ Pro W3" charset="0"/>
                        <a:cs typeface="ヒラギノ角ゴ Pro W3"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1500" b="0" i="0" u="none" strike="noStrike" cap="none" normalizeH="0" baseline="0" dirty="0">
                        <a:ln>
                          <a:noFill/>
                        </a:ln>
                        <a:solidFill>
                          <a:schemeClr val="tx1"/>
                        </a:solidFill>
                        <a:effectLst/>
                        <a:latin typeface="+mn-lt"/>
                        <a:ea typeface="ヒラギノ角ゴ Pro W3" charset="0"/>
                        <a:cs typeface="ヒラギノ角ゴ Pro W3" charset="0"/>
                      </a:endParaRPr>
                    </a:p>
                  </a:txBody>
                  <a:tcPr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7743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mn-lt"/>
                          <a:ea typeface="ヒラギノ角ゴ Pro W3" charset="0"/>
                          <a:cs typeface="ヒラギノ角ゴ Pro W3" charset="0"/>
                        </a:rPr>
                        <a:t>Differences</a:t>
                      </a:r>
                      <a:endParaRPr kumimoji="0" lang="en-GB" sz="1800" b="0" i="0" u="none" strike="noStrike" cap="none" normalizeH="0" baseline="0" dirty="0">
                        <a:ln>
                          <a:noFill/>
                        </a:ln>
                        <a:solidFill>
                          <a:schemeClr val="tx1"/>
                        </a:solidFill>
                        <a:effectLst/>
                        <a:latin typeface="+mn-lt"/>
                        <a:ea typeface="ヒラギノ角ゴ Pro W3" charset="0"/>
                        <a:cs typeface="ヒラギノ角ゴ Pro W3" charset="0"/>
                      </a:endParaRPr>
                    </a:p>
                  </a:txBody>
                  <a:tcPr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eriod"/>
                        <a:tabLst/>
                      </a:pPr>
                      <a:r>
                        <a:rPr kumimoji="0" lang="en-US" sz="1500" b="0" i="0" u="none" strike="noStrike" cap="none" normalizeH="0" baseline="0" dirty="0" err="1">
                          <a:ln>
                            <a:noFill/>
                          </a:ln>
                          <a:solidFill>
                            <a:schemeClr val="tx1"/>
                          </a:solidFill>
                          <a:effectLst/>
                          <a:latin typeface="+mn-lt"/>
                          <a:ea typeface="ヒラギノ角ゴ Pro W3" charset="0"/>
                          <a:cs typeface="ヒラギノ角ゴ Pro W3" charset="0"/>
                        </a:rPr>
                        <a:t>Commutator</a:t>
                      </a:r>
                      <a:r>
                        <a:rPr kumimoji="0" lang="en-US" sz="1500" b="0" i="0" u="none" strike="noStrike" cap="none" normalizeH="0" baseline="0" dirty="0">
                          <a:ln>
                            <a:noFill/>
                          </a:ln>
                          <a:solidFill>
                            <a:schemeClr val="tx1"/>
                          </a:solidFill>
                          <a:effectLst/>
                          <a:latin typeface="+mn-lt"/>
                          <a:ea typeface="ヒラギノ角ゴ Pro W3" charset="0"/>
                          <a:cs typeface="ヒラギノ角ゴ Pro W3" charset="0"/>
                        </a:rPr>
                        <a:t> present.</a:t>
                      </a:r>
                    </a:p>
                    <a:p>
                      <a:pPr marL="533400" marR="0" lvl="0" indent="-533400" algn="l" defTabSz="914400" rtl="0" eaLnBrk="0" fontAlgn="base" latinLnBrk="0" hangingPunct="0">
                        <a:lnSpc>
                          <a:spcPct val="100000"/>
                        </a:lnSpc>
                        <a:spcBef>
                          <a:spcPct val="20000"/>
                        </a:spcBef>
                        <a:spcAft>
                          <a:spcPct val="0"/>
                        </a:spcAft>
                        <a:buClrTx/>
                        <a:buSzTx/>
                        <a:buFontTx/>
                        <a:buAutoNum type="arabicPeriod"/>
                        <a:tabLst/>
                      </a:pPr>
                      <a:r>
                        <a:rPr kumimoji="0" lang="en-US" sz="1500" b="0" i="0" u="none" strike="noStrike" cap="none" normalizeH="0" baseline="0" dirty="0">
                          <a:ln>
                            <a:noFill/>
                          </a:ln>
                          <a:solidFill>
                            <a:schemeClr val="tx1"/>
                          </a:solidFill>
                          <a:effectLst/>
                          <a:latin typeface="+mn-lt"/>
                          <a:ea typeface="ヒラギノ角ゴ Pro W3" charset="0"/>
                          <a:cs typeface="ヒラギノ角ゴ Pro W3" charset="0"/>
                        </a:rPr>
                        <a:t>Cheap.</a:t>
                      </a:r>
                    </a:p>
                    <a:p>
                      <a:pPr marL="533400" marR="0" lvl="0" indent="-533400" algn="l" defTabSz="914400" rtl="0" eaLnBrk="0" fontAlgn="base" latinLnBrk="0" hangingPunct="0">
                        <a:lnSpc>
                          <a:spcPct val="100000"/>
                        </a:lnSpc>
                        <a:spcBef>
                          <a:spcPct val="20000"/>
                        </a:spcBef>
                        <a:spcAft>
                          <a:spcPct val="0"/>
                        </a:spcAft>
                        <a:buClrTx/>
                        <a:buSzTx/>
                        <a:buFontTx/>
                        <a:buAutoNum type="arabicPeriod"/>
                        <a:tabLst/>
                      </a:pPr>
                      <a:r>
                        <a:rPr kumimoji="0" lang="en-US" sz="1500" b="0" i="0" u="none" strike="noStrike" cap="none" normalizeH="0" baseline="0" dirty="0">
                          <a:ln>
                            <a:noFill/>
                          </a:ln>
                          <a:solidFill>
                            <a:schemeClr val="tx1"/>
                          </a:solidFill>
                          <a:effectLst/>
                          <a:latin typeface="+mn-lt"/>
                          <a:ea typeface="ヒラギノ角ゴ Pro W3" charset="0"/>
                          <a:cs typeface="ヒラギノ角ゴ Pro W3" charset="0"/>
                        </a:rPr>
                        <a:t>Fixed speed.</a:t>
                      </a:r>
                    </a:p>
                    <a:p>
                      <a:pPr marL="533400" marR="0" lvl="0" indent="-533400" algn="l" defTabSz="914400" rtl="0" eaLnBrk="0" fontAlgn="base" latinLnBrk="0" hangingPunct="0">
                        <a:lnSpc>
                          <a:spcPct val="100000"/>
                        </a:lnSpc>
                        <a:spcBef>
                          <a:spcPct val="20000"/>
                        </a:spcBef>
                        <a:spcAft>
                          <a:spcPct val="0"/>
                        </a:spcAft>
                        <a:buClrTx/>
                        <a:buSzTx/>
                        <a:buFontTx/>
                        <a:buAutoNum type="arabicPeriod"/>
                        <a:tabLst/>
                      </a:pPr>
                      <a:r>
                        <a:rPr kumimoji="0" lang="en-US" sz="1500" b="0" i="0" u="none" strike="noStrike" cap="none" normalizeH="0" baseline="0" dirty="0">
                          <a:ln>
                            <a:noFill/>
                          </a:ln>
                          <a:solidFill>
                            <a:schemeClr val="tx1"/>
                          </a:solidFill>
                          <a:effectLst/>
                          <a:latin typeface="+mn-lt"/>
                          <a:ea typeface="ヒラギノ角ゴ Pro W3" charset="0"/>
                          <a:cs typeface="ヒラギノ角ゴ Pro W3" charset="0"/>
                        </a:rPr>
                        <a:t>Requires direct current.</a:t>
                      </a:r>
                      <a:endParaRPr kumimoji="0" lang="en-GB" sz="1500" b="0" i="0" u="none" strike="noStrike" cap="none" normalizeH="0" baseline="0" dirty="0">
                        <a:ln>
                          <a:noFill/>
                        </a:ln>
                        <a:solidFill>
                          <a:schemeClr val="tx1"/>
                        </a:solidFill>
                        <a:effectLst/>
                        <a:latin typeface="+mn-lt"/>
                        <a:ea typeface="ヒラギノ角ゴ Pro W3" charset="0"/>
                        <a:cs typeface="ヒラギノ角ゴ Pro W3" charset="0"/>
                      </a:endParaRPr>
                    </a:p>
                  </a:txBody>
                  <a:tcPr marT="34292" marB="34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eriod"/>
                        <a:tabLst/>
                      </a:pPr>
                      <a:r>
                        <a:rPr kumimoji="0" lang="en-US" sz="1500" b="0" i="0" u="none" strike="noStrike" cap="none" normalizeH="0" baseline="0" dirty="0">
                          <a:ln>
                            <a:noFill/>
                          </a:ln>
                          <a:solidFill>
                            <a:schemeClr val="tx1"/>
                          </a:solidFill>
                          <a:effectLst/>
                          <a:latin typeface="+mn-lt"/>
                          <a:ea typeface="ヒラギノ角ゴ Pro W3" charset="0"/>
                          <a:cs typeface="ヒラギノ角ゴ Pro W3" charset="0"/>
                        </a:rPr>
                        <a:t>Absence of </a:t>
                      </a:r>
                      <a:r>
                        <a:rPr kumimoji="0" lang="en-US" sz="1500" b="0" i="0" u="none" strike="noStrike" cap="none" normalizeH="0" baseline="0" dirty="0" err="1">
                          <a:ln>
                            <a:noFill/>
                          </a:ln>
                          <a:solidFill>
                            <a:schemeClr val="tx1"/>
                          </a:solidFill>
                          <a:effectLst/>
                          <a:latin typeface="+mn-lt"/>
                          <a:ea typeface="ヒラギノ角ゴ Pro W3" charset="0"/>
                          <a:cs typeface="ヒラギノ角ゴ Pro W3" charset="0"/>
                        </a:rPr>
                        <a:t>commutator</a:t>
                      </a:r>
                      <a:r>
                        <a:rPr kumimoji="0" lang="en-US" sz="1500" b="0" i="0" u="none" strike="noStrike" cap="none" normalizeH="0" baseline="0" dirty="0">
                          <a:ln>
                            <a:noFill/>
                          </a:ln>
                          <a:solidFill>
                            <a:schemeClr val="tx1"/>
                          </a:solidFill>
                          <a:effectLst/>
                          <a:latin typeface="+mn-lt"/>
                          <a:ea typeface="ヒラギノ角ゴ Pro W3" charset="0"/>
                          <a:cs typeface="ヒラギノ角ゴ Pro W3" charset="0"/>
                        </a:rPr>
                        <a:t> (use slip rings).</a:t>
                      </a:r>
                    </a:p>
                    <a:p>
                      <a:pPr marL="533400" marR="0" lvl="0" indent="-533400" algn="l" defTabSz="914400" rtl="0" eaLnBrk="0" fontAlgn="base" latinLnBrk="0" hangingPunct="0">
                        <a:lnSpc>
                          <a:spcPct val="100000"/>
                        </a:lnSpc>
                        <a:spcBef>
                          <a:spcPct val="20000"/>
                        </a:spcBef>
                        <a:spcAft>
                          <a:spcPct val="0"/>
                        </a:spcAft>
                        <a:buClrTx/>
                        <a:buSzTx/>
                        <a:buFontTx/>
                        <a:buAutoNum type="arabicPeriod"/>
                        <a:tabLst/>
                      </a:pPr>
                      <a:r>
                        <a:rPr kumimoji="0" lang="en-US" sz="1500" b="0" i="0" u="none" strike="noStrike" cap="none" normalizeH="0" baseline="0" dirty="0">
                          <a:ln>
                            <a:noFill/>
                          </a:ln>
                          <a:solidFill>
                            <a:schemeClr val="tx1"/>
                          </a:solidFill>
                          <a:effectLst/>
                          <a:latin typeface="+mn-lt"/>
                          <a:ea typeface="ヒラギノ角ゴ Pro W3" charset="0"/>
                          <a:cs typeface="ヒラギノ角ゴ Pro W3" charset="0"/>
                        </a:rPr>
                        <a:t>Expensive.</a:t>
                      </a:r>
                    </a:p>
                    <a:p>
                      <a:pPr marL="533400" marR="0" lvl="0" indent="-533400" algn="l" defTabSz="914400" rtl="0" eaLnBrk="0" fontAlgn="base" latinLnBrk="0" hangingPunct="0">
                        <a:lnSpc>
                          <a:spcPct val="100000"/>
                        </a:lnSpc>
                        <a:spcBef>
                          <a:spcPct val="20000"/>
                        </a:spcBef>
                        <a:spcAft>
                          <a:spcPct val="0"/>
                        </a:spcAft>
                        <a:buClrTx/>
                        <a:buSzTx/>
                        <a:buFontTx/>
                        <a:buAutoNum type="arabicPeriod"/>
                        <a:tabLst/>
                      </a:pPr>
                      <a:r>
                        <a:rPr kumimoji="0" lang="en-US" sz="1500" b="0" i="0" u="none" strike="noStrike" cap="none" normalizeH="0" baseline="0" dirty="0">
                          <a:ln>
                            <a:noFill/>
                          </a:ln>
                          <a:solidFill>
                            <a:schemeClr val="tx1"/>
                          </a:solidFill>
                          <a:effectLst/>
                          <a:latin typeface="+mn-lt"/>
                          <a:ea typeface="ヒラギノ角ゴ Pro W3" charset="0"/>
                          <a:cs typeface="ヒラギノ角ゴ Pro W3" charset="0"/>
                        </a:rPr>
                        <a:t>Variable speed.</a:t>
                      </a:r>
                    </a:p>
                    <a:p>
                      <a:pPr marL="533400" marR="0" lvl="0" indent="-533400" algn="l" defTabSz="914400" rtl="0" eaLnBrk="0" fontAlgn="base" latinLnBrk="0" hangingPunct="0">
                        <a:lnSpc>
                          <a:spcPct val="100000"/>
                        </a:lnSpc>
                        <a:spcBef>
                          <a:spcPct val="20000"/>
                        </a:spcBef>
                        <a:spcAft>
                          <a:spcPct val="0"/>
                        </a:spcAft>
                        <a:buClrTx/>
                        <a:buSzTx/>
                        <a:buFontTx/>
                        <a:buAutoNum type="arabicPeriod"/>
                        <a:tabLst/>
                      </a:pPr>
                      <a:r>
                        <a:rPr kumimoji="0" lang="en-US" sz="1500" b="0" i="0" u="none" strike="noStrike" cap="none" normalizeH="0" baseline="0" dirty="0">
                          <a:ln>
                            <a:noFill/>
                          </a:ln>
                          <a:solidFill>
                            <a:schemeClr val="tx1"/>
                          </a:solidFill>
                          <a:effectLst/>
                          <a:latin typeface="+mn-lt"/>
                          <a:ea typeface="ヒラギノ角ゴ Pro W3" charset="0"/>
                          <a:cs typeface="ヒラギノ角ゴ Pro W3" charset="0"/>
                        </a:rPr>
                        <a:t>Requires alternating current.</a:t>
                      </a:r>
                      <a:endParaRPr kumimoji="0" lang="en-GB" sz="1500" b="0" i="0" u="none" strike="noStrike" cap="none" normalizeH="0" baseline="0" dirty="0">
                        <a:ln>
                          <a:noFill/>
                        </a:ln>
                        <a:solidFill>
                          <a:schemeClr val="tx1"/>
                        </a:solidFill>
                        <a:effectLst/>
                        <a:latin typeface="+mn-lt"/>
                        <a:ea typeface="ヒラギノ角ゴ Pro W3" charset="0"/>
                        <a:cs typeface="ヒラギノ角ゴ Pro W3" charset="0"/>
                      </a:endParaRPr>
                    </a:p>
                  </a:txBody>
                  <a:tcPr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 name="Rectangle 2"/>
          <p:cNvSpPr txBox="1">
            <a:spLocks noChangeArrowheads="1"/>
          </p:cNvSpPr>
          <p:nvPr/>
        </p:nvSpPr>
        <p:spPr bwMode="auto">
          <a:xfrm>
            <a:off x="466192" y="725337"/>
            <a:ext cx="7935743" cy="85820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ct val="0"/>
              </a:spcAft>
              <a:defRPr/>
            </a:pPr>
            <a:r>
              <a:rPr lang="en-US" sz="4200" dirty="0">
                <a:solidFill>
                  <a:schemeClr val="tx2"/>
                </a:solidFill>
              </a:rPr>
              <a:t>DC/AC Motor Comparison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66192" y="1555323"/>
            <a:ext cx="8677808" cy="3303468"/>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square">
            <a:spAutoFit/>
          </a:bodyPr>
          <a:lstStyle/>
          <a:p>
            <a:pPr>
              <a:lnSpc>
                <a:spcPts val="1200"/>
              </a:lnSpc>
              <a:spcBef>
                <a:spcPts val="500"/>
              </a:spcBef>
              <a:defRPr/>
            </a:pPr>
            <a:r>
              <a:rPr lang="en-US" sz="1200" dirty="0"/>
              <a:t>http://electronics.howstuffworks.com/circuit-breaker2.htm</a:t>
            </a:r>
          </a:p>
          <a:p>
            <a:pPr>
              <a:lnSpc>
                <a:spcPts val="1200"/>
              </a:lnSpc>
              <a:spcBef>
                <a:spcPts val="500"/>
              </a:spcBef>
              <a:defRPr/>
            </a:pPr>
            <a:r>
              <a:rPr lang="en-US" sz="1200" dirty="0"/>
              <a:t>http://sciencecity.oupchina.com.hk/npaw/student/glossary/img/flemings_left_rule_1.jpg</a:t>
            </a:r>
          </a:p>
          <a:p>
            <a:pPr>
              <a:lnSpc>
                <a:spcPts val="1200"/>
              </a:lnSpc>
              <a:spcBef>
                <a:spcPts val="500"/>
              </a:spcBef>
              <a:defRPr/>
            </a:pPr>
            <a:r>
              <a:rPr lang="en-US" sz="1200" dirty="0"/>
              <a:t>http://3.bp.blogspot.com/_PyvjcvYfRLk/SGNJZMpFH-I/AAAAAAAAAIc/iHWx7ovRjww/s400/catapult-field.png</a:t>
            </a:r>
          </a:p>
          <a:p>
            <a:pPr>
              <a:lnSpc>
                <a:spcPts val="1200"/>
              </a:lnSpc>
              <a:spcBef>
                <a:spcPts val="500"/>
              </a:spcBef>
              <a:defRPr/>
            </a:pPr>
            <a:r>
              <a:rPr lang="en-US" sz="1200" dirty="0"/>
              <a:t>http://www.gonefcon.com/trucktcom/m_wire_force.jpg</a:t>
            </a:r>
          </a:p>
          <a:p>
            <a:pPr>
              <a:lnSpc>
                <a:spcPts val="1200"/>
              </a:lnSpc>
              <a:spcBef>
                <a:spcPts val="500"/>
              </a:spcBef>
              <a:defRPr/>
            </a:pPr>
            <a:r>
              <a:rPr lang="en-US" sz="1200" dirty="0"/>
              <a:t>http://www.aspexcorp.com/images/scan-coil-2.jpg</a:t>
            </a:r>
          </a:p>
          <a:p>
            <a:pPr>
              <a:lnSpc>
                <a:spcPts val="1200"/>
              </a:lnSpc>
              <a:spcBef>
                <a:spcPts val="500"/>
              </a:spcBef>
              <a:defRPr/>
            </a:pPr>
            <a:r>
              <a:rPr lang="en-US" sz="1200" dirty="0"/>
              <a:t>http://upload.wikimedia.org/wikipedia/commons/3/3d/Path_of_charged_particles_in_a_magnetic_field.png</a:t>
            </a:r>
          </a:p>
          <a:p>
            <a:pPr>
              <a:lnSpc>
                <a:spcPts val="1200"/>
              </a:lnSpc>
              <a:spcBef>
                <a:spcPts val="500"/>
              </a:spcBef>
              <a:defRPr/>
            </a:pPr>
            <a:r>
              <a:rPr lang="en-US" sz="1200" dirty="0"/>
              <a:t>http://www.analog.com/library/analogdialogue/archives/41-06/AD41-06_FIG-13.jpg</a:t>
            </a:r>
          </a:p>
          <a:p>
            <a:pPr>
              <a:lnSpc>
                <a:spcPts val="1200"/>
              </a:lnSpc>
              <a:spcBef>
                <a:spcPts val="500"/>
              </a:spcBef>
              <a:defRPr/>
            </a:pPr>
            <a:r>
              <a:rPr lang="en-US" sz="1200" dirty="0"/>
              <a:t>http://www.analog.com/library/analogdialogue/archives/41-06/AD41-06_FIG-14.jpg</a:t>
            </a:r>
          </a:p>
          <a:p>
            <a:pPr>
              <a:lnSpc>
                <a:spcPts val="1200"/>
              </a:lnSpc>
              <a:spcBef>
                <a:spcPts val="500"/>
              </a:spcBef>
              <a:defRPr/>
            </a:pPr>
            <a:r>
              <a:rPr lang="en-US" sz="1200" dirty="0"/>
              <a:t>http://h2physics.org/wp-content/uploads/2010/05/forcebetweenwires.jpg</a:t>
            </a:r>
          </a:p>
          <a:p>
            <a:pPr>
              <a:lnSpc>
                <a:spcPts val="1200"/>
              </a:lnSpc>
              <a:spcBef>
                <a:spcPts val="500"/>
              </a:spcBef>
              <a:defRPr/>
            </a:pPr>
            <a:r>
              <a:rPr lang="en-US" sz="1200" dirty="0"/>
              <a:t>http://www.one-school.net/Malaysia/UniversityandCollege/SPM/revisioncard/physics/electromagnetism/images/turning-effect-field.png</a:t>
            </a:r>
          </a:p>
          <a:p>
            <a:pPr>
              <a:lnSpc>
                <a:spcPts val="1200"/>
              </a:lnSpc>
              <a:spcBef>
                <a:spcPts val="500"/>
              </a:spcBef>
              <a:defRPr/>
            </a:pPr>
            <a:r>
              <a:rPr lang="en-US" sz="1200" dirty="0"/>
              <a:t>http://www.gcsescience.com/pme10.htm</a:t>
            </a:r>
          </a:p>
          <a:p>
            <a:pPr>
              <a:lnSpc>
                <a:spcPts val="1200"/>
              </a:lnSpc>
              <a:spcBef>
                <a:spcPts val="500"/>
              </a:spcBef>
              <a:defRPr/>
            </a:pPr>
            <a:r>
              <a:rPr lang="en-US" sz="1200" dirty="0"/>
              <a:t>http://keterehsky.wordpress.com/2010/03/10/8-2-force-in-electromagnet/</a:t>
            </a:r>
          </a:p>
          <a:p>
            <a:pPr>
              <a:lnSpc>
                <a:spcPts val="1200"/>
              </a:lnSpc>
              <a:spcBef>
                <a:spcPts val="500"/>
              </a:spcBef>
              <a:defRPr/>
            </a:pPr>
            <a:r>
              <a:rPr lang="en-GB" sz="1200" dirty="0"/>
              <a:t>http://image.wistatutor.com/content/magnetic-effects-electric-current/dc-motor-parts.jpeg</a:t>
            </a:r>
          </a:p>
          <a:p>
            <a:pPr>
              <a:lnSpc>
                <a:spcPts val="1200"/>
              </a:lnSpc>
              <a:spcBef>
                <a:spcPts val="500"/>
              </a:spcBef>
              <a:defRPr/>
            </a:pPr>
            <a:r>
              <a:rPr lang="en-GB" sz="1200" dirty="0"/>
              <a:t>http://</a:t>
            </a:r>
            <a:r>
              <a:rPr lang="en-GB" sz="1200" dirty="0" err="1"/>
              <a:t>hyperphysics.phy-astr.gsu.edu</a:t>
            </a:r>
            <a:r>
              <a:rPr lang="en-GB" sz="1200" dirty="0"/>
              <a:t>/</a:t>
            </a:r>
            <a:r>
              <a:rPr lang="en-GB" sz="1200" dirty="0" err="1"/>
              <a:t>hbase</a:t>
            </a:r>
            <a:r>
              <a:rPr lang="en-GB" sz="1200" dirty="0"/>
              <a:t>/</a:t>
            </a:r>
            <a:r>
              <a:rPr lang="en-GB" sz="1200" dirty="0" err="1"/>
              <a:t>hph.html</a:t>
            </a:r>
            <a:endParaRPr lang="en-US" sz="1200" dirty="0"/>
          </a:p>
          <a:p>
            <a:pPr>
              <a:lnSpc>
                <a:spcPts val="1200"/>
              </a:lnSpc>
              <a:spcBef>
                <a:spcPts val="500"/>
              </a:spcBef>
              <a:defRPr/>
            </a:pPr>
            <a:endParaRPr lang="en-GB" sz="1200" dirty="0"/>
          </a:p>
        </p:txBody>
      </p:sp>
      <p:sp>
        <p:nvSpPr>
          <p:cNvPr id="3" name="Rectangle 2"/>
          <p:cNvSpPr txBox="1">
            <a:spLocks noChangeArrowheads="1"/>
          </p:cNvSpPr>
          <p:nvPr/>
        </p:nvSpPr>
        <p:spPr bwMode="auto">
          <a:xfrm>
            <a:off x="466192" y="725337"/>
            <a:ext cx="7935743" cy="85820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ct val="0"/>
              </a:spcAft>
              <a:defRPr/>
            </a:pPr>
            <a:r>
              <a:rPr lang="en-US" sz="4200" dirty="0">
                <a:solidFill>
                  <a:schemeClr val="tx2"/>
                </a:solidFill>
              </a:rPr>
              <a:t>Reference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414867" y="1555673"/>
            <a:ext cx="4953000" cy="2423279"/>
          </a:xfrm>
          <a:prstGeom prst="rect">
            <a:avLst/>
          </a:prstGeom>
        </p:spPr>
        <p:txBody>
          <a:bodyPr/>
          <a:lstStyle/>
          <a:p>
            <a:pPr marL="320040" marR="0" lvl="0" indent="-320040" algn="l" defTabSz="914400" rtl="0" eaLnBrk="1" fontAlgn="auto" latinLnBrk="0" hangingPunct="1">
              <a:lnSpc>
                <a:spcPts val="2800"/>
              </a:lnSpc>
              <a:spcBef>
                <a:spcPts val="2500"/>
              </a:spcBef>
              <a:spcAft>
                <a:spcPts val="0"/>
              </a:spcAft>
              <a:buClr>
                <a:schemeClr val="accent2"/>
              </a:buClr>
              <a:buSzPct val="60000"/>
              <a:buFont typeface="Wingdings"/>
              <a:buChar char=""/>
              <a:tabLst/>
              <a:defRPr/>
            </a:pPr>
            <a:r>
              <a:rPr kumimoji="0" lang="en-US" sz="2800" b="0" i="0" u="none" strike="noStrike" kern="1200" cap="none" spc="0" normalizeH="0" baseline="0" noProof="0" dirty="0">
                <a:ln>
                  <a:noFill/>
                </a:ln>
                <a:solidFill>
                  <a:schemeClr val="tx1"/>
                </a:solidFill>
                <a:effectLst/>
                <a:uLnTx/>
                <a:uFillTx/>
                <a:latin typeface="+mn-lt"/>
                <a:ea typeface="ヒラギノ角ゴ Pro W3" charset="0"/>
                <a:cs typeface="ヒラギノ角ゴ Pro W3" charset="0"/>
              </a:rPr>
              <a:t>Magnetic field pattern around a straight wire.</a:t>
            </a:r>
          </a:p>
          <a:p>
            <a:pPr marL="320040" marR="0" lvl="0" indent="-320040" algn="l" defTabSz="914400" rtl="0" eaLnBrk="1" fontAlgn="auto" latinLnBrk="0" hangingPunct="1">
              <a:lnSpc>
                <a:spcPts val="2800"/>
              </a:lnSpc>
              <a:spcBef>
                <a:spcPts val="2500"/>
              </a:spcBef>
              <a:spcAft>
                <a:spcPts val="0"/>
              </a:spcAft>
              <a:buClr>
                <a:schemeClr val="accent2"/>
              </a:buClr>
              <a:buSzPct val="60000"/>
              <a:buFont typeface="Wingdings"/>
              <a:buChar char=""/>
              <a:tabLst/>
              <a:defRPr/>
            </a:pPr>
            <a:r>
              <a:rPr kumimoji="0" lang="en-US" sz="2800" b="0" i="0" u="none" strike="noStrike" kern="1200" cap="none" spc="0" normalizeH="0" baseline="0" noProof="0" dirty="0">
                <a:ln>
                  <a:noFill/>
                </a:ln>
                <a:solidFill>
                  <a:schemeClr val="tx1"/>
                </a:solidFill>
                <a:effectLst/>
                <a:uLnTx/>
                <a:uFillTx/>
                <a:latin typeface="+mn-lt"/>
                <a:ea typeface="ヒラギノ角ゴ Pro W3" charset="0"/>
                <a:cs typeface="ヒラギノ角ゴ Pro W3" charset="0"/>
              </a:rPr>
              <a:t>The resulting magnetic field lines form concentric circles around the wire.</a:t>
            </a:r>
            <a:endParaRPr kumimoji="0" lang="en-US" sz="2800" b="0" i="0" u="none" strike="noStrike" kern="1200" cap="none" spc="0" normalizeH="0" baseline="0" noProof="0" dirty="0">
              <a:ln>
                <a:noFill/>
              </a:ln>
              <a:solidFill>
                <a:schemeClr val="tx1"/>
              </a:solidFill>
              <a:effectLst/>
              <a:uLnTx/>
              <a:uFillTx/>
              <a:latin typeface="Times New Roman" charset="0"/>
              <a:ea typeface="ヒラギノ角ゴ Pro W3" charset="0"/>
              <a:cs typeface="ヒラギノ角ゴ Pro W3" charset="0"/>
            </a:endParaRPr>
          </a:p>
        </p:txBody>
      </p:sp>
      <p:pic>
        <p:nvPicPr>
          <p:cNvPr id="9" name="Picture 4" descr="Magnetic-Field-Current-Wi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2665" y="1725184"/>
            <a:ext cx="2932289" cy="1950244"/>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458155" y="1543352"/>
            <a:ext cx="3343723" cy="157839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nSpc>
                <a:spcPts val="2800"/>
              </a:lnSpc>
              <a:spcBef>
                <a:spcPct val="50000"/>
              </a:spcBef>
            </a:pPr>
            <a:r>
              <a:rPr lang="en-US" sz="2800" dirty="0">
                <a:latin typeface="+mn-lt"/>
              </a:rPr>
              <a:t>The Right-Hand Grip rule can be used to predict the direction of the magnetic field</a:t>
            </a:r>
          </a:p>
        </p:txBody>
      </p:sp>
      <p:pic>
        <p:nvPicPr>
          <p:cNvPr id="9" name="Picture 7" descr="Phys_img0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6503" y="1271041"/>
            <a:ext cx="4619978" cy="3183634"/>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466192" y="723195"/>
            <a:ext cx="8677808" cy="857250"/>
          </a:xfrm>
          <a:prstGeom prst="rect">
            <a:avLst/>
          </a:prstGeom>
        </p:spPr>
        <p:txBody>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Tx/>
              <a:buNone/>
              <a:tabLst/>
              <a:defRPr/>
            </a:pPr>
            <a:r>
              <a:rPr kumimoji="0" lang="en-US" sz="3200" b="0" i="0" u="none" strike="noStrike" kern="1200" cap="none" spc="0" normalizeH="0" baseline="0" noProof="0" dirty="0">
                <a:ln>
                  <a:noFill/>
                </a:ln>
                <a:solidFill>
                  <a:schemeClr val="tx1"/>
                </a:solidFill>
                <a:effectLst/>
                <a:uLnTx/>
                <a:uFillTx/>
                <a:latin typeface="+mj-lt"/>
                <a:ea typeface="ヒラギノ角ゴ Pro W3" charset="0"/>
                <a:cs typeface="ヒラギノ角ゴ Pro W3" charset="0"/>
              </a:rPr>
              <a:t>Magnetic field around a wire carrying current</a:t>
            </a:r>
          </a:p>
        </p:txBody>
      </p:sp>
      <p:pic>
        <p:nvPicPr>
          <p:cNvPr id="11" name="Picture 4" descr="em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8580" y="1352550"/>
            <a:ext cx="6520894" cy="2401711"/>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2" name="Text Box 5"/>
          <p:cNvSpPr txBox="1">
            <a:spLocks noChangeArrowheads="1"/>
          </p:cNvSpPr>
          <p:nvPr/>
        </p:nvSpPr>
        <p:spPr bwMode="auto">
          <a:xfrm>
            <a:off x="466191" y="3867805"/>
            <a:ext cx="8339141" cy="94641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nSpc>
                <a:spcPts val="1800"/>
              </a:lnSpc>
              <a:spcBef>
                <a:spcPts val="600"/>
              </a:spcBef>
            </a:pPr>
            <a:r>
              <a:rPr lang="en-US" sz="1800" dirty="0">
                <a:latin typeface="+mn-lt"/>
              </a:rPr>
              <a:t>The magnetic field of a long, straight current-carrying wire is stronger:</a:t>
            </a:r>
          </a:p>
          <a:p>
            <a:pPr>
              <a:lnSpc>
                <a:spcPts val="1800"/>
              </a:lnSpc>
              <a:spcBef>
                <a:spcPts val="600"/>
              </a:spcBef>
            </a:pPr>
            <a:r>
              <a:rPr lang="en-US" sz="1800" dirty="0">
                <a:latin typeface="+mn-lt"/>
              </a:rPr>
              <a:t>1) when it is closer to the wire, or</a:t>
            </a:r>
          </a:p>
          <a:p>
            <a:pPr>
              <a:lnSpc>
                <a:spcPts val="1800"/>
              </a:lnSpc>
              <a:spcBef>
                <a:spcPts val="600"/>
              </a:spcBef>
            </a:pPr>
            <a:r>
              <a:rPr lang="en-US" sz="1800" dirty="0">
                <a:latin typeface="+mn-lt"/>
              </a:rPr>
              <a:t>2) when a larger current flows through the wire.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466192" y="720346"/>
            <a:ext cx="8677808" cy="571500"/>
          </a:xfrm>
          <a:prstGeom prst="rect">
            <a:avLst/>
          </a:prstGeom>
        </p:spPr>
        <p:txBody>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Tx/>
              <a:buNone/>
              <a:tabLst/>
              <a:defRPr/>
            </a:pPr>
            <a:r>
              <a:rPr kumimoji="0" lang="en-US" sz="4000" b="0" i="0" u="sng" strike="noStrike" kern="1200" cap="none" spc="0" normalizeH="0" baseline="0" noProof="0" dirty="0">
                <a:ln>
                  <a:noFill/>
                </a:ln>
                <a:solidFill>
                  <a:schemeClr val="tx1"/>
                </a:solidFill>
                <a:effectLst/>
                <a:uLnTx/>
                <a:uFillTx/>
                <a:latin typeface="+mj-lt"/>
                <a:ea typeface="ヒラギノ角ゴ Pro W3" charset="0"/>
                <a:cs typeface="ヒラギノ角ゴ Pro W3" charset="0"/>
              </a:rPr>
              <a:t>Magnetic field pattern around a flat coil</a:t>
            </a:r>
            <a:endParaRPr kumimoji="0" lang="en-US" sz="4000" b="0" i="0" u="none" strike="noStrike" kern="1200" cap="none" spc="0" normalizeH="0" baseline="0" noProof="0" dirty="0">
              <a:ln>
                <a:noFill/>
              </a:ln>
              <a:solidFill>
                <a:schemeClr val="tx1"/>
              </a:solidFill>
              <a:effectLst/>
              <a:uLnTx/>
              <a:uFillTx/>
              <a:latin typeface="+mj-lt"/>
              <a:ea typeface="ヒラギノ角ゴ Pro W3" charset="0"/>
              <a:cs typeface="ヒラギノ角ゴ Pro W3" charset="0"/>
            </a:endParaRPr>
          </a:p>
        </p:txBody>
      </p:sp>
      <p:pic>
        <p:nvPicPr>
          <p:cNvPr id="7" name="Picture 4" descr="coi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4193" y="1751668"/>
            <a:ext cx="3479798" cy="273815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8" name="Text Box 5"/>
          <p:cNvSpPr txBox="1">
            <a:spLocks noChangeArrowheads="1"/>
          </p:cNvSpPr>
          <p:nvPr/>
        </p:nvSpPr>
        <p:spPr bwMode="auto">
          <a:xfrm>
            <a:off x="466192" y="1562479"/>
            <a:ext cx="4348449" cy="2938411"/>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nSpc>
                <a:spcPts val="2800"/>
              </a:lnSpc>
              <a:spcBef>
                <a:spcPts val="2500"/>
              </a:spcBef>
            </a:pPr>
            <a:r>
              <a:rPr lang="en-US" sz="2800" dirty="0">
                <a:latin typeface="+mn-lt"/>
              </a:rPr>
              <a:t>The magnetic field of a straight wire wound into a flat coil.</a:t>
            </a:r>
          </a:p>
          <a:p>
            <a:pPr>
              <a:lnSpc>
                <a:spcPts val="2800"/>
              </a:lnSpc>
              <a:spcBef>
                <a:spcPts val="2500"/>
              </a:spcBef>
            </a:pPr>
            <a:r>
              <a:rPr lang="en-US" sz="2800" dirty="0">
                <a:latin typeface="+mn-lt"/>
              </a:rPr>
              <a:t>The magnetic field at the center of the coil is stronger as the magnetic field lines are closer.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466192" y="730350"/>
            <a:ext cx="8677808" cy="571500"/>
          </a:xfrm>
          <a:prstGeom prst="rect">
            <a:avLst/>
          </a:prstGeom>
        </p:spPr>
        <p:txBody>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Tx/>
              <a:buNone/>
              <a:tabLst/>
              <a:defRPr/>
            </a:pPr>
            <a:r>
              <a:rPr kumimoji="0" lang="en-US" sz="4000" b="0" i="0" u="sng" strike="noStrike" kern="1200" cap="none" spc="0" normalizeH="0" baseline="0" noProof="0" dirty="0">
                <a:ln>
                  <a:noFill/>
                </a:ln>
                <a:solidFill>
                  <a:schemeClr val="tx1"/>
                </a:solidFill>
                <a:effectLst/>
                <a:uLnTx/>
                <a:uFillTx/>
                <a:latin typeface="+mj-lt"/>
                <a:ea typeface="ヒラギノ角ゴ Pro W3" charset="0"/>
                <a:cs typeface="ヒラギノ角ゴ Pro W3" charset="0"/>
              </a:rPr>
              <a:t>Magnetic field pattern around a flat coil</a:t>
            </a:r>
          </a:p>
        </p:txBody>
      </p:sp>
      <p:pic>
        <p:nvPicPr>
          <p:cNvPr id="9" name="Picture 4" descr="coi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8631" y="1860874"/>
            <a:ext cx="3136414" cy="2793046"/>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0" name="Rectangle 9"/>
          <p:cNvSpPr/>
          <p:nvPr/>
        </p:nvSpPr>
        <p:spPr>
          <a:xfrm>
            <a:off x="466192" y="1543351"/>
            <a:ext cx="5080899" cy="3010223"/>
          </a:xfrm>
          <a:prstGeom prst="rect">
            <a:avLst/>
          </a:prstGeom>
        </p:spPr>
        <p:txBody>
          <a:bodyPr wrap="square">
            <a:spAutoFit/>
          </a:bodyPr>
          <a:lstStyle/>
          <a:p>
            <a:pPr>
              <a:lnSpc>
                <a:spcPts val="2800"/>
              </a:lnSpc>
              <a:spcBef>
                <a:spcPts val="2500"/>
              </a:spcBef>
            </a:pPr>
            <a:r>
              <a:rPr lang="en-US" sz="2800" dirty="0"/>
              <a:t>There are two ways to increase the magnetic field strength at the center of the flat coil:</a:t>
            </a:r>
          </a:p>
          <a:p>
            <a:pPr>
              <a:lnSpc>
                <a:spcPts val="2800"/>
              </a:lnSpc>
              <a:spcBef>
                <a:spcPts val="2500"/>
              </a:spcBef>
            </a:pPr>
            <a:r>
              <a:rPr lang="en-US" sz="2800" dirty="0"/>
              <a:t>1) Increase the current.</a:t>
            </a:r>
          </a:p>
          <a:p>
            <a:pPr>
              <a:lnSpc>
                <a:spcPts val="2800"/>
              </a:lnSpc>
              <a:spcBef>
                <a:spcPts val="2500"/>
              </a:spcBef>
            </a:pPr>
            <a:r>
              <a:rPr lang="en-US" sz="2800" dirty="0"/>
              <a:t>2) Increase the number </a:t>
            </a:r>
            <a:br>
              <a:rPr lang="en-US" sz="2800" dirty="0"/>
            </a:br>
            <a:r>
              <a:rPr lang="en-US" sz="2800" dirty="0"/>
              <a:t>    of turns of the coil.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txBox="1">
            <a:spLocks noChangeArrowheads="1"/>
          </p:cNvSpPr>
          <p:nvPr/>
        </p:nvSpPr>
        <p:spPr>
          <a:xfrm>
            <a:off x="458154" y="691444"/>
            <a:ext cx="8685846" cy="85725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sng" strike="noStrike" kern="1200" cap="none" spc="0" normalizeH="0" baseline="0" noProof="0" dirty="0">
                <a:ln>
                  <a:noFill/>
                </a:ln>
                <a:solidFill>
                  <a:schemeClr val="tx2"/>
                </a:solidFill>
                <a:effectLst/>
                <a:uLnTx/>
                <a:uFillTx/>
                <a:latin typeface="+mj-lt"/>
                <a:ea typeface="ヒラギノ角ゴ Pro W3" charset="0"/>
                <a:cs typeface="ヒラギノ角ゴ Pro W3" charset="0"/>
              </a:rPr>
              <a:t>Magnetic field pattern around a flat coil</a:t>
            </a:r>
            <a:endParaRPr kumimoji="0" lang="en-US" sz="4000" b="0" i="0" u="none" strike="noStrike" kern="1200" cap="none" spc="0" normalizeH="0" baseline="0" noProof="0" dirty="0">
              <a:ln>
                <a:noFill/>
              </a:ln>
              <a:solidFill>
                <a:schemeClr val="tx2"/>
              </a:solidFill>
              <a:effectLst/>
              <a:uLnTx/>
              <a:uFillTx/>
              <a:latin typeface="+mj-lt"/>
              <a:ea typeface="ヒラギノ角ゴ Pro W3" charset="0"/>
              <a:cs typeface="ヒラギノ角ゴ Pro W3" charset="0"/>
            </a:endParaRPr>
          </a:p>
        </p:txBody>
      </p:sp>
      <p:sp>
        <p:nvSpPr>
          <p:cNvPr id="17" name="Rectangle 3"/>
          <p:cNvSpPr txBox="1">
            <a:spLocks noChangeArrowheads="1"/>
          </p:cNvSpPr>
          <p:nvPr/>
        </p:nvSpPr>
        <p:spPr>
          <a:xfrm>
            <a:off x="466192" y="3786209"/>
            <a:ext cx="8677808" cy="1456973"/>
          </a:xfrm>
          <a:prstGeom prst="rect">
            <a:avLst/>
          </a:prstGeom>
        </p:spPr>
        <p:txBody>
          <a:bodyPr numCol="2"/>
          <a:lstStyle/>
          <a:p>
            <a:pPr marR="0" lvl="0" indent="-320040" algn="l" defTabSz="914400" rtl="0" eaLnBrk="1" fontAlgn="auto" latinLnBrk="0" hangingPunct="1">
              <a:lnSpc>
                <a:spcPts val="2400"/>
              </a:lnSpc>
              <a:spcAft>
                <a:spcPts val="0"/>
              </a:spcAft>
              <a:buClr>
                <a:schemeClr val="accent2"/>
              </a:buClr>
              <a:buSzPct val="60000"/>
              <a:buFontTx/>
              <a:buNone/>
              <a:tabLst/>
              <a:defRPr/>
            </a:pPr>
            <a:r>
              <a:rPr kumimoji="0" lang="en-US" sz="2400" b="0" i="0" u="none" strike="noStrike" kern="1200" cap="none" spc="0" normalizeH="0" baseline="0" noProof="0" dirty="0">
                <a:ln>
                  <a:noFill/>
                </a:ln>
                <a:solidFill>
                  <a:schemeClr val="tx1"/>
                </a:solidFill>
                <a:effectLst/>
                <a:uLnTx/>
                <a:uFillTx/>
                <a:latin typeface="+mn-lt"/>
                <a:ea typeface="ヒラギノ角ゴ Pro W3" charset="0"/>
                <a:cs typeface="ヒラギノ角ゴ Pro W3" charset="0"/>
              </a:rPr>
              <a:t>A solenoid is obtained by increasing the number</a:t>
            </a:r>
          </a:p>
          <a:p>
            <a:pPr marR="0" lvl="0" indent="-320040" algn="l" defTabSz="914400" rtl="0" eaLnBrk="1" fontAlgn="auto" latinLnBrk="0" hangingPunct="1">
              <a:lnSpc>
                <a:spcPts val="2400"/>
              </a:lnSpc>
              <a:spcAft>
                <a:spcPts val="0"/>
              </a:spcAft>
              <a:buClr>
                <a:schemeClr val="accent2"/>
              </a:buClr>
              <a:buSzPct val="60000"/>
              <a:buFontTx/>
              <a:buNone/>
              <a:tabLst/>
              <a:defRPr/>
            </a:pPr>
            <a:r>
              <a:rPr kumimoji="0" lang="en-US" sz="2400" b="0" i="0" u="none" strike="noStrike" kern="1200" cap="none" spc="0" normalizeH="0" baseline="0" noProof="0" dirty="0">
                <a:ln>
                  <a:noFill/>
                </a:ln>
                <a:solidFill>
                  <a:schemeClr val="tx1"/>
                </a:solidFill>
                <a:effectLst/>
                <a:uLnTx/>
                <a:uFillTx/>
                <a:latin typeface="+mn-lt"/>
                <a:ea typeface="ヒラギノ角ゴ Pro W3" charset="0"/>
                <a:cs typeface="ヒラギノ角ゴ Pro W3" charset="0"/>
              </a:rPr>
              <a:t>of turns of a flat coil.</a:t>
            </a:r>
          </a:p>
          <a:p>
            <a:pPr marR="0" lvl="0" indent="-320040" algn="l" defTabSz="914400" rtl="0" eaLnBrk="1" fontAlgn="auto" latinLnBrk="0" hangingPunct="1">
              <a:lnSpc>
                <a:spcPts val="2400"/>
              </a:lnSpc>
              <a:spcAft>
                <a:spcPts val="0"/>
              </a:spcAft>
              <a:buClr>
                <a:schemeClr val="accent2"/>
              </a:buClr>
              <a:buSzPct val="60000"/>
              <a:buFontTx/>
              <a:buNone/>
              <a:tabLst/>
              <a:defRPr/>
            </a:pPr>
            <a:br>
              <a:rPr kumimoji="0" lang="en-US" sz="2400" b="0" i="0" u="none" strike="noStrike" kern="1200" cap="none" spc="0" normalizeH="0" baseline="0" noProof="0" dirty="0">
                <a:ln>
                  <a:noFill/>
                </a:ln>
                <a:solidFill>
                  <a:schemeClr val="tx1"/>
                </a:solidFill>
                <a:effectLst/>
                <a:uLnTx/>
                <a:uFillTx/>
                <a:latin typeface="+mn-lt"/>
                <a:ea typeface="ヒラギノ角ゴ Pro W3" charset="0"/>
                <a:cs typeface="ヒラギノ角ゴ Pro W3" charset="0"/>
              </a:rPr>
            </a:br>
            <a:r>
              <a:rPr kumimoji="0" lang="en-US" sz="2400" b="0" i="0" u="none" strike="noStrike" kern="1200" cap="none" spc="0" normalizeH="0" baseline="0" noProof="0" dirty="0">
                <a:ln>
                  <a:noFill/>
                </a:ln>
                <a:solidFill>
                  <a:schemeClr val="tx1"/>
                </a:solidFill>
                <a:effectLst/>
                <a:uLnTx/>
                <a:uFillTx/>
                <a:latin typeface="+mn-lt"/>
                <a:ea typeface="ヒラギノ角ゴ Pro W3" charset="0"/>
                <a:cs typeface="ヒラギノ角ゴ Pro W3" charset="0"/>
              </a:rPr>
              <a:t>The resulting magnetic field pattern of a</a:t>
            </a:r>
            <a:r>
              <a:rPr kumimoji="0" lang="en-US" sz="2400" b="0" i="0" u="none" strike="noStrike" kern="1200" cap="none" spc="0" normalizeH="0" noProof="0" dirty="0">
                <a:ln>
                  <a:noFill/>
                </a:ln>
                <a:solidFill>
                  <a:schemeClr val="tx1"/>
                </a:solidFill>
                <a:effectLst/>
                <a:uLnTx/>
                <a:uFillTx/>
                <a:latin typeface="+mn-lt"/>
                <a:ea typeface="ヒラギノ角ゴ Pro W3" charset="0"/>
                <a:cs typeface="ヒラギノ角ゴ Pro W3" charset="0"/>
              </a:rPr>
              <a:t> </a:t>
            </a:r>
            <a:r>
              <a:rPr kumimoji="0" lang="en-US" sz="2400" b="0" i="0" u="none" strike="noStrike" kern="1200" cap="none" spc="0" normalizeH="0" baseline="0" noProof="0" dirty="0">
                <a:ln>
                  <a:noFill/>
                </a:ln>
                <a:solidFill>
                  <a:schemeClr val="tx1"/>
                </a:solidFill>
                <a:effectLst/>
                <a:uLnTx/>
                <a:uFillTx/>
                <a:latin typeface="+mn-lt"/>
                <a:ea typeface="ヒラギノ角ゴ Pro W3" charset="0"/>
                <a:cs typeface="ヒラギノ角ゴ Pro W3" charset="0"/>
              </a:rPr>
              <a:t>solenoid resembles that of a bar magnet.</a:t>
            </a:r>
          </a:p>
        </p:txBody>
      </p:sp>
      <p:pic>
        <p:nvPicPr>
          <p:cNvPr id="18" name="Picture 4"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7166" y="1486826"/>
            <a:ext cx="6172200" cy="2306241"/>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Tree>
    <p:extLst>
      <p:ext uri="{BB962C8B-B14F-4D97-AF65-F5344CB8AC3E}">
        <p14:creationId xmlns:p14="http://schemas.microsoft.com/office/powerpoint/2010/main" val="4909447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5C27AAA9-079D-4294-997F-43EEE46833FF"/>
  <p:tag name="ISPRING_SCORM_RATE_SLIDES" val="1"/>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Content List"/>
  <p:tag name="ISPRING_PLAYERS_CUSTOMIZATION" val="UEsDBBQAAgAIAAB0PUh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AAdD1IH2uS9JQDAAB/DgAAJwAAAHVuaXZlcnNhbC9mbGFzaF9wdWJsaXNoaW5nX3NldHRpbmdzLnhtbOVX3W4aORS+5yksV70sk7TpNo2AKAqDgkoAwaSbXiEzNowVjz1re6D0qk+zD7ZP0uMxJMMmm3VapapU5YLM8Xe+c3x+Z1qnn3OBVkwbrmQbHzYPMGIyVZTLZRtfJb1XxxgZSyQlQknWxlJhdNpptIpyLrjJpsxagBoENNKcFLaNM2uLkyhar9dNbgrtTpUoLfCbZqryqNDMMGmZjgpBNvBjNwUzuNNoINTyoktFS8EQp+CC5M47InqCmAxHHjYn6c1Sq1LScyWURno5b+MXx2fub4fxVF2eM+kuZzogdGJ7Qijlzh8ipvwLQxnjywwcPzw4wmjNqc3a+PWRowF4dJ+mIveXII7mXMFtpN3y58wSSizxj96gZgumIazMdKwuGZDuyWpIyz7bW4EX0Y0kOU8TOEEuVG3cTWaTuBdP4uF5PLuaDLyrwRpJPxnEQTrTQb8bz4ajJJ7OLpLLwZOVkvg6CVK6+DSOJ4P+8MMsGY0GSX98p1VFqxaXVrQf4hakQpW6HkhiLUkzyJjdBbwu2aEWSu7F2j2juRJQdQsiDINOyOeMDknOanU4veGyB8hDjBZwD7Fp4zPNicCIWyJ4eqtsyrmx3FaV36sjEXBBhzF0OcV35n1w0oxow+pu7U6MK7a0E0uKupqsoa2qwGzF/wUfMxkCu4AOEK4LmA6Bx5qYJyDRmRAh4MkukSHgS6JvmEaJUiIIP1Q2jPhPVQqKNqpEgt8wZBWCAitz+C9jqN73aKFVXklhNFlkBIecrjhbM3oaYugTmMhL0ISpWAhmvYW/Sv4FzdlCaeBlZAWJBjk3nr/5JOKCGHNHSnY+vvQt2h924+uX7oKErghMoqeRQ0uxvLDPwU/g7lKBCSEURLNGAZFJSQkl5fJDOa1gIdcMtp2RVZV0l8iKFNLNwR/PCQcpND+X2ykeQJgSiZQUG0RSKG3jSmjFVWlA4ovFU5vvctCrIi4rV5cwo8CYpmHNeXD4+s3R2z/eHb8/aUb/fP371aNK27k9FsRZ84P7/NG9Eqz5rx32P3qP7Ip7uj2lc1eotKb/2ILarpv7Y7gVufXw8LZwK+aXXBbjSfwxaDZCFILKL54G0Y1CUKMPgTvBzd5xbe4GuQCDc+mnNIxOwXMONfBsPfFTquyH3kl8iT5Plf26IfuRxvxdIuafbt+t916mW9GD3znuJOeS5xBHt39uP446b48O4PX8waNGA9j2Pxo7jW9QSwMEFAACAAgAAHQ9SErfsUa4AgAAUAoAACEAAAB1bml2ZXJzYWwvZmxhc2hfc2tpbl9zZXR0aW5ncy54bWyVVm1v4jAM/n6/AnHf6e6VndQhMcZJk3a36Tbte9qaNiJNqsRlx7+/JE3WBCj0sCYR+3lsx7HNUrWlfPFhMklzwYR8BkTKS2U0Xjehxc00axEFn+WCI3CccSFrwqaLjz/tJ00s8hJL7ECO5WxIDn2Yuf2MobgY3+ZGhgi5qBvC9w+iFLOM5NtSipYXF1Or9g1IRvlWI69+zFfrwQCMKrxHqKOc1tdGxlEaCUqBSen72shFFiMZMB/pyn5GcvpQ529/QNtRRdHSlp+MDNEaUkJc5OulkWE8197jV5kbOU9A+Isa+uWzkUEoI3uQsfO7r0YGGaJpm//pkUaK0hQ05px/xHcOE6TQ42eyujJykWAuZAJdfAVXHnvXuwDkvoZzn5pxlYI9mboeLATz6BmDBcoW0sSfOpuqxNtji3o+YLEhTGlAqOpBTzrpJ9Iq7ybW9bg/8EZ5EYCcoke8CtbWsOryDYCxvsevVrd2VYT5veuCBCXsnDLIsFf2yN+6rEfIQNkjnxkt4JGz/RH80NJx/BPfEveY56uvrcCJPvp6+ZO3mkgPZnBVENopPKYWBSyUSeeF1mBeLU2srkspOcop5WRHS4JU8F8Gl+3tZVSaHBhcp53uqxQpMjjVbjZHvaTD97Lny93Y/Sb0d+vOE9Qr/GZKEEle1fo3SU0njqdnRLuZJqcZZklqOMh7vhEBxyY2RKqJ3IJ8EYKNDcMFwlis6AZrKJk0CUqQJqdrnDonp4rP2zoDudZvRsE3TazrcBUtK6b/8JXCGxQxYcDYMbHS7jih7z0ZKFwDAJF55Tu2O3SWumVIGezAz32gsBceulmqdIcONdsSH2CDYbs5zah+dGuib5QQFxtOEF51XiJeOKEhbnnnOO55JJmyN4um3i/g3nO0kv0mM50X5tspXCtFnrX9uIRaaf6T/AdQSwMEFAACAAgAAHQ9SAjOe+xnAwAAkA0AACYAAAB1bml2ZXJzYWwvaHRtbF9wdWJsaXNoaW5nX3NldHRpbmdzLnhtbN1X3W4aORS+5ymsWfWyTNKm2zQCoihMFFQCCKa77RU6jA1jxWPP2h4overT9MH6JD3GkAybljqrbVVVXMAcn/Od/89D6/x9IciSacOVbEfHzaOIMJkpyuWiHb1Jr56eRsRYkBSEkqwdSRWR806jVVYzwU0+YdaiqiEII81ZadtRbm15Fser1arJTandqRKVRXzTzFQRl5oZJi3TcSlgjV92XTITdRoNQlpedKNoJRjhFEOQ3EUH4toWIoq91gyy24VWlaSXSihN9GLWjv44vXCfnY5H6vKCSZeb6aDQie0ZUMpdOCAm/AMjOeOLHOM+PjqJyIpTm7ejZycOBtXjhzAbcJ8DOJhLhclIu8UvmAUKFvyjd6jZnGmsKjMdqyuGoHuymqZl7+2dwIvoWkLBsxRPiKtUO+qm03FylYyTwWUyfTPu+1CDLdJe2k+CbCb9XjeZDoZpMplepzf9Rxulyds0yOj63SgZ93uD19N0OOynvdG91aZatbq04v0St7AVqtL1QoK1kOXYMbsreF2y05oruVdr90xmSuDQzUEYFpE5BirW7ehCcxAR4RYEz+5OLegFs1dcYArO9rg5lza6B/TpZjlow+qOdifGjU/WSSQlXQ0r3JNNqlvxt9RHTIaoXeNMCzfXTIeoJxrMIzTJhRAhyuNda0KUb0DfMk1SpUSQ/kDZMOC/VSUoWauKCH7LiFUER6Yq8FfOSH2TyVyrYiMVYCwxglNGlpytGD0PcfQOXRQVWiLNlYJZ7+Gfin8gMzZXGnEZLLHRKOfG4zcfBVyCMfegsIvxiV+63qCbvH3iEgS6BOSWx4HjkrCitD8CHzB3qdCFEAqrWYPAymRQ4Ui5/lBON2ohaQb7zmG5abpr5AYU280xHo+JBxkuL5dbXg4AzEASJcWaQIajbdwILbmqDEr8sHho858C9KaEy02oC7z80JmmYct5dPzs+cmLP1+evjprxp8/fnp60GjLxCMBzpun4suDN0Ww5b9upe/YHWD/B7ZXShduUGnN/tCVs71AHtJwK3ak/XX+d5fGT6L/0Tj5K4jtMK+ggUomQXDDEK3h60CWd2w6qjFpUAhIhQvPu0iGghccu/rDpvynzM3h9wY/Vf/T3Py6RTi4PL9tDfzT3Tvq3ktpK/7q/4UGyvf/RXUaXwBQSwMEFAACAAgAAHQ9SEyN/oadAQAAJQYAAB8AAAB1bml2ZXJzYWwvaHRtbF9za2luX3NldHRpbmdzLmpzjZRNb8IwDIbv/Ioqu06IfbLthgaTJnGYNG7TDqGYUpHGUZJ2MMR/Xx2+mjYdxBfy8vA6NrI3nag8LGbRS7Rxn939w787DUizOodrXxctekY6MyKdwSTNQKQSWA0pDj89ytsTETJm0plO159kayp+DOmbORemiquAhQ5oJqAVAe0noK1CiX+9yvZV7SqqtHmaW4uyG6O0IG1Xos64Y9jVmzvVAmswFqDPoHMeg2fad6eNPDk+9CmqXIyZ4nI9xgS7Ux4vE425nLXlX6wV6PIPX+6A3nP/deTZidTYdwtZPfHoiaKdVBqMgX3exxFFEBZ8CqLi23PnH9QzbhZUo4vUpPZAD24oqrTiCTS69DSg8DFZejW62adochZWdkfc3VJ4hOBr0A2r4T2FB6LK1QV/oNKYUEcaaLPnR1Qgn6Uy2afuUQQ5eizZtnXvVKh7/pB5I4S1EVoEJjJrWxwXTL0NDq6pZR2HZl6ERBkSMZBYhcDiKHrPsfU9QveviHFrebzIyvVQrsayD1wvQU8QhbtKtOXKjL7PPdnfytvO9g9QSwMEFAACAAgALmXLSJZRcFq6AAAAowEAABoAAAB1bml2ZXJzYWwvaTE4bl9wcmVzZXRzLnhtbJ2QsQrCMBCG9z5FuN3GbqUkcRPcHHSWmqYaaS8ll1gf35SKdJGCQyD/8X0/yYndq+/Y03iyDiUU+RaYQe0aizcJ59N+UwKjUGNTdw6NBHTAdioTtijx6A2ZQCxVIEm4hzBUnI/jmFsafGog18WQiinXrufp9A75ZPJhVmF2K/uX/ZmByjLGxDXaLhxQpXtKM8LIawmTc9GYW2wd8F+AWQNavwI8hhXAxwUg+PfFU9KRQvpmCoIvlquyN1BLAwQUAAIACAAuZctIlBOzImkAAABuAAAAHAAAAHVuaXZlcnNhbC9sb2NhbF9zZXR0aW5ncy54bWwNzDEOgzAMQNGdU1jeKe3WgcDGVpbSA1jERZEcG5GA4PZk+8PTb/szChy8pWDq8PV4IrDO5oMuDn/TUL8RUib1JKbsUA2h76pWbCb5cs4FJliFLt4mjiUyjxSLHHYRqOFTXv/AHpuuugFQSwMEFAACAAgAJJv0Rook4qj6AgAAsAgAABQAAAB1bml2ZXJzYWwvcGxheWVyLnhtbK1VTW/bMAw9p8D+g6F7paRd1zawW3QFgh3WoUDWbbdAtRlbi78myXXTXz/K8vecbgV2SGBTfI8U+Ui7189J7DyBVCJLPbKgc+JA6meBSEOPPHxdHV+Q66t3R24e8z1IRwQeKVJhADwmTgDKlyLXCL7nOvJIz0CRmTi5FJkUeo/cZ8jdRbok745m6JIqj0Ra50vGyrKkQiEiDVUWF4ZEUT9LWC5BQapBMpsGcRrsUv8djb8kS5ne56B6yFy/PXBN0nI8KzEgKU9pJkN2Mp8v2I+7z2s/goQfi1RpnvpAHKzkrCrlI/d3d1lQxKCMbebaJNegtUmiss1cvRSLi9RR0veIddgkoBQPQdE4DQmzWDYBdrcxV1HNowa0hlftRM1b+W3M+6ZxqzrHOue8eIyFivCoD+msk0CXDaO6SXXdSkEPjYJWhok4En4VQkJQvX5rJTJfEBuwVVyVJ1Wljwf4tOK+zuT+FmGoorqDtG0atU2jFajloG30dUdBmttugetCQlOqmfskAsi+cCm5kcWVlgW4bGSssWwIdpm9ct2kriFupJP47B96Y/xGrfmpXutMBfgfjfmERG1NRBrA80qgj4YEa6oBi21sVOcxNTG7nFTxmPR0PTDZHOum4EUczWUIOIYB15x1dnYICpIrdPELOcL2Dg6CIxFGMf70JMP49CBNwuVukqF3cBAcZ/5uAtqa2zKycR1HYmoV5LKJdeL6hdJZIl4qeQ72jF5WOnxt5Jqjm1y0B+fzP0ZxEKMZzC2ZWF3mqbevmsN7M6dadT6b3FoGasV5AF3k1quZhSIf+QSw5UWsb/s5NfuwBx3lPDUd01zfUe9ZuRYv4JQiMF+6xampSQRGMx75cHHaY8B+4nYZhK9MhyJus7SpA6WserP/VUWbLV+3znb9UIddrOGTgNJi7Ex9RHWEMivSYNRDmncfERXjTruRwJ0YtnijxQmKNMs98h4f6jtfnl12Vz7HTzjrfWvubWCbyxtWep1wpyBW67q9iFvvBnz8DVBLAwQUAAIACAAuZctINdvZrWgBAADzAgAAKQAAAHVuaXZlcnNhbC9za2luX2N1c3RvbWl6YXRpb25fc2V0dGluZ3MueG1sjVLbahsxEH3PV4j8gCWNbgtbg67FkIdCE/K89aphiaMtK4WEoo+vNq1x3Lq0mqeZc+YMMzp9fpySfc5lfpq+D2Wa0+dYypQe8vYKoX4/H+bl0xJzLHlzqtxPaZxfdunrvNZaNZchjcMy2hXNW4zC20NKauVUy5hhFEnmqVfIeW4b1oHrwDbMUWL7zW8SP3WXuI+pXFbtN2fonw27lONSdmmMr1s4Z7+Hzjf4uAzj1Hh5K9ga9Ti1OrYGYoRL7ivVACCQ5Y44XKXspCbIY8YxVKMoUECEc9KJSiTl0LLQiabCfCcQk4xRV6mnrRtpbRy1VUJHiG7TvOpsDcFIjBEhBJirXEAwGDU2NA0Naj0gODAgqjaaKEDBBhNY9c4Ly5GiXmBcmTGA8em4p+3en+tU/e91juf8h+DFL7iIrt7aXDBXv39elka+jU/fDkOJ6MuQ4278cB3ubm6uf3nyzb9HxmrUtvFfff0DUEsDBBQAAgAIAC5ly0joDowg8BQAAO81AAAXAAAAdW5pdmVyc2FsL3VuaXZlcnNhbC5wbmftm3lU09e2x7HSqq1IgbZMAaqotBVBJkk0JFcB0VbBDjIpIIZBmSFCCARSK4JeIAGpjCEo3mrvDYM0MoQhqUUTaCB5lCJCIBF+kAABYohkIAm5SXS9e9d674/31nr/vbAWi/U5/HLy/e2zz977rLXPrbOBASbv27xvZGRkcuqk3zdGRu+WGhkZf7/9Pe0I+cWlL7R/tiC/CThu1MICLWrBOP7YmWNGRm34D1TR72p5R9rJMKSR0a5+3e8WRurPMUZGXgWn/I59lx25Mj1cvJ75hJGu2a8x0hh1Xiu+bDHusifk488++rjx4G/Gx973O299wyrZ74cLP4Z+aLWn6+bVb7cfpzCLHlNE7KtYuEy2oaiv8TCNJwiHhNtc+UMixQyBAhYphimrR2sL2TDl8kJFEAyyIQfw+Dz5TJGR7gdUPfL96PXRG4J7I2CLkA+26sbSXvxRxEgDlcLVr0fnS/SPTe1afMoYkcM1CnbGe/qRlKrXs0qM87t6KI/E8AIc8h4Ttuvo15XbWk54R/+vzorLmK15KjEjoLVPOplhU/SsXTfBywdmpamf7hZL05q3aLHrSsteG933odDzd0IKHn3VhSurFr6eLXZ1eRirOjXKur1OlbCOMq9Y3smraYgiF68KyjIvrG8SGZkRQm8eRoIEkKvUAcQ23dRx3bcvYzRqmYPPxsJ9E7QpXPVqpP4oCtfMF1wdNzNHDs+qZTxaIobKlhdH9jjnjilhAcA2B8yrbB5dVlVKV77gSbpaEtX/4Wual4JhAS4cFkQarlPd5dPibJMKfDuLOH5u9QiRgewQ7rzFWagVBVTXM0QJPLMsY2DscXHXwRH5tW324JzZW06rNrRET5bik1Lda6bg+/yBkz+CrrmKwTNfSE78NlftOrqmrj5cNCRowFIBR5Qn/ooin7vapfTEW1DMB92DOurSHW/i0hETxasc6oWQk0OUafqv6Vy+GPIQkCOJdAgLFke9IGijYuyUROQdBSPAMYbbRrQSZLQTS6IGMQgleWqaGo5a3gDVjpfnTXBv9JmOo5sFiFICU5xHbYncag2nx26WHF1Zv53o8WB43F6r8/tcRiSMuMf8pXkpPf7Bfud9h0tj+XcJVxzXSvEBJ5t+/wUN5TMfNyELWtyi7Bkvsuyd0krRZKJZNx0Wk+uYFRHDo/cq0yJ2u3GqW7+m8rM98o1/g7IUVsx978RNuB3EW9QwNnHrfEIspW1VrA5ld9lDHpLWCTEfl5JXFZNxdojpHlgRX+Cb1K/Qvls7CzLgxgfFYHCpSUcBSW39w1JkZauEMtBLGmeCx4HaeCIGzte57ktu2k8j4HsHj7lkxAPbzzp67j9rguCeDiqo3fq87MM7Cn66ApZ+AM84wng8BD8e8tybX+zcGRFS2bdAXRnNLHx6oTM9PpXKf+GRjysoT6wRl8d6pECJov3DsrB4Fq9rszyxXIywcyM6acXuVXq1iKEpuOrysppM0QbIZgYiYSv7UrXGlYAFsQS8uBcHWWDc3EATkO5E04d9kRlc+rrDjJXevmydfUcu487WVKLNiR3uPteuFNDN6s3vmpM6rqXtCuWssCTxRPTEiqzfX5bcQyRdrd/tlp52gYQ589GQPF0FeW78PB2XsUsCHqVTbIUlmIb1vR1OT3HisCxjeRg/rFmwNywu184jJZdKx/RDD/Lic+zjexATy19JfYAO1OgqMzMASG9BJgG9z8AO/dWueIHEiy5QNp9mS+KhUWu11rQyI71F2zrZnoEYW5QnrsdC8KKWgagRZ5bYtn1ufoXhXp6JS9cqvXbILBF3Y0cYAlt4OgjaM0AtRctmun0v2Quge3/kK0sczA4Jkqbu2EJMa7BD3vamiL5ypNcqOKJeA3V1z2snViS1JsZMI+/ioBr3lHHBWSliOVF6QBKjEcxLZ7pbM0sQTMjvcpCoS9qvwgwoiPfTnnfm9A211hGYBM3QUdYBnVJZoXZvFTSWOKAS9/9lWJyCu7kjFHl2qHdHIMLOcfv+0FhuW3MTwvipWzKGVlocFvAgnipW37xkOdEpVsMuoE4OifnggJ1sudkOj2SYN5oQG/DpEOB2sENoJ5wgatL7MkpDhJDBL2xaW5KpbBhxHWSjrEM4KD2euxEdlK/9/QBCFYgDzc83icn5YQ3Mhngr8gm8ikjXGmImblwFloXxqi11S18n+rIx/Th3+5fkpw+Mf4KyXhc89PtbtW/Sg9KbHyPLvvz+yyHb0RMqW2bplTAYx3aUvInmnjS2FQ6qEA2u3anKDLvd6dQ4CEORbzxa4iC4CNskCNPPkLE1hxtfHWr1bjvEw9/MnlTwWgR7SUIbp+ajgbm7hpV1mXi0u6YXl0dZTfSJqZPIMT6LXmUCf/70fDt0Vlnd0R2sD/NJIeallHBtkKRYX0jUh3mbEfl75uappuM2evEnPKnXCp5y+v/7IO6H0Mf8Lz31OeLu/wiXqJ3cHKE+cRgd/9980IAGNKABDWhAAxrQgAY0oAENaEADGtCABjSgAQ1oQAMa0IAGNKABDWjA/6+4qnzVb4rXD336fzDt0vER+XVTGDhHMV+FJ6L5NfcZDljVAoe3KS2tUP++GQsn00iA7snvOZdSckjErNaBTcZXrn1XW1ar0OSh0Pz21Vx/KbZhWjI1Iu+TcY9urKJoPVMTdV8o69SRdqb6FrVuFC9PRueq0NaL+ZCOMTe2O7vvuSeqPLGbKW4Yp9wXf+Da+2jqSZ2Lsu8IkZkjfmaJb36QrGv+ChD1SlgCOk06mRgQBFe/bhM0YDeRoxMN3jwMWbB5JySSkjiJiXDnQZMrEw/zczVqmaj2MF2UExGUg7vw7DCrVnTLiQheB7smbibzz6kcM0do+x856DolDlNq1r7g5nK/Y/vIpta64mvi25d3D7T3LdnGse1KRWN7GrT62bF7qdNYjZqxO8UrT8iqP9pgW/WSIN7xo/jldVN77DSLkT835fSJgABXveo3YewgA+FPfU19rl56xc5Q1MZ68KorBf7Hkx6UMiS/HCAJBs4lAY8VGU1hWCKzBuaKOidVW74fJnOBg1Z0jW+dZ1Kcc9YGnapEDqaDSy/iSbG7TrWIz3H9slYv907+PffZUrbLF+UHxS5RFjPBkiFzUMgxV1Ql656LcDI270IkSwm6iKxKPp5un9qfkH+sLPEOY4caqC1dgPKZkugpNHH7Ud7Hql+3mjr3S9L+QM41cgbcShgPh6sQ9mxBnj8glH9wI2Kz9td8XQshZ871mxCRrenwGx1nWtaXXrge96TeFcerek5w/RgQVf3Tevq403hM7op5iCTTViLJnnqX8OhoY/KssNqJLtl9LCt3PI0KX5kkvgZRFg6vgdmjZL6tONseNSZFh6yUJTd1+JD1a7Ff0cQZy6X7Pj6yOZFQ41vxSdq5hlRnm6g/tmeTrpCnBiG8Rcrts5DVuFhN8HiKH5D8l2EgObvUTXPoOaVW0/RZrvZtfuG8yKSSpSL34FZGXmhybkd4nEMwh9hcOVE01rHFyKjLbu3rd4tUEPp5EvLQ+YPIm2tuH5MAuOuI/PaJX8+fqUu+P+1879Dou4CwvTsrKsYzshnuB0w3d/icP0g2JSWzg5kET9WsJS2URSt+O+EuBTz/fFj9dZ3m9T++cj3IfoK+Sa/yfIebMFmGB4GvEI0BTOXyEjlpohXz9CloScD2ZMnFZh+5YR+InSV4POqmGN1v7f3ciyCtoT/0CXDpKY0QKBvvi9n5UvJ9XVvNQitWLbzhu5jAIY+5Kx9NSpPahxK6Th/C6SWAMa20zY21vNnd5+uLdCqkdNtUZ3Z/C/XR5V67rPosaxJAaYpoTP/hlXznXHPBgNihzIRTrXVaqBMRl1iR6PZbWmNSy1eNm9uVjnsEwpskiXsYG4SwSBDEdsxkZT1Hzu3hDEjWoMo1f3/AQSNnBGA1Sp5GNLbJm/GmKYYzuOQmnYWQlRXSff0JGD2Q7VxydsWRkrfqOlG5uaK+RAXtakrtGKW6uRISg941R3l0xLLnw1LXz7ekPO2qSILbXLRy+Kot8/lG1xHIuEJeZFWeffqrn+1GM1AiK7gmINvxM7yCn+j9TipdILxy7PB4nhfMpbu0CVmwECGdf5yWF0YaR8xte6FrbtXk/uRgB4+cvqISRmk2ssPpDVJTnt54ToNZv7haB48G2TjoVzOpSGvZKMaxPC9RSzBHGxVfPpr3SA4RmaHKbas71qqeIHImn0APisaxaxUNmFW1EMp2FgkZR4KxEXWZseHUlIf1sZkucaRY1u28QTcWQIfxwWt5OEdea0wOK0q7o9x+4ZYEYaurJroHKFYuEgW90e0RSqu05LO63fDtIRI/WMcl+83XD+EHry9pFa6onAZN5/w4bkOjdBkg/F0vGjHQVrpbmRa+F85M4OhCaQumcmVJPdMSaHMCPKycryjsRcETfRaNamBcZCpPgqP52R+TQoMFiI5wvjOiuj954xk0JcWWs3t01NV9SCS2KPMokaRPpoW7Tjzzh/NCPd+TpqznDKXO0svOdtfGg6+82Hx5ITn3MLsnc/JRfepm9y86lztdKD7/XDE15zBUXAi88bzTqTS1dK1vBh1jtdvDvFiQ7mjDFjEsshlRZvgXddGR7Odd0QnUYm9m3IDyJZob0cwa1LpuGL0MsAUC/0pHbPweup9RL5M71qYCcjDtYX1P8QASkRkY6GizNbczxwfXUyS5Lnv82ZF85eFC1cVhU85Yql0Ih5gsaKg/XLJIaj3wZhU1zk60W0NtdH/4g0vtyVoT7RpFsn06ManZ9tYdTzKm1HUM0mUQTTktwjHwZbUzj19BVqn1W8Xb/+TIGD3h9RXabUMe6gfzi/0AK0H6EM2nqK31MkFAXyIQTryxDsh3MzrsjAMfnziQNpkKCtEFFetAW/rrsfE7Yx3a6Bi8hl/wv57e1GFiZPRrdHifK7R1J5pXn23t+J6g8MHphvtxjfFJAmthmAnyMzuUE17W5/iPVWFrcgiTsM8X56WsBJgmSU7+wMojE5rjj/HVogvElQM2DL0C2LOozbWq+w1aR2EE3Qyjx04mWL+UaGOcW1M++TDztfieGBE6bKk3xs6HJoiNpbeu0/M7++6Y/M7b1SLJbggy/zi0adFp5hXwarisupa2n8hrxYlvNZAVLrNmdRIvZhxYCBwIIh9x0n46frBMbc+oB6Cf27AZ1py6OT7+p4HX6MlPbTStK4+Ej5mhduwvf0gjNvHkdG9cvrzfwd5n/c9vUejlNgaOKm1vtWM72vdP6HQmYW8SY1SI29FePsH/xXRZ5VioxHRIugpUrJ6ITLbVFhr9r+UA3pVnSwwoVAQCZieKzLwYJhcd76bwOPHgAxjc0VQJDIXxfHZz1LLtrdZDOIRq31Uq+xBrWJ4fmRK7Wc3aKRFATAFVZKYn661bpaq0EQy8wfemoUGFEj+fQTIblgsN4g+7kzK3aNq1LufwDyf1KfpzuccdTMQZvF5f4WjhCkbyVizLfXNm4FARgBmWcRSIt95GaqV2670t8INKzmUQoM5pXLCqiq56BeG19SY6gAeXCEPa3LGvH4xTBM7sFNyiA/Bedi/Smcc17viXp3EH6p/ioWsD7h+1xnCdyeGWr6JI44D8Wk30JiNuX2u7drktvN+EV/f8b48Uoifl+ZiIMH2es5RAmHAXRb7qenst9o2scQ82lIzBdpF2PnyXec7T3uFgeXTBnzvRtNrM5NL5S1PRhOhxmh9scAnzRlwvG9nw4gSgsCrymyE0EIoHAGcPXG4uYgrWmE60IEnSPxnJXuPXpdpjl5+CbqDEd1ox8wshtI2xkQaNKn7Vjaaad8XDCwsq5rdNLa1n2Gvj3BDta+jnIIHX4d8uU4nSa/I3OXQv/GdGVsh/RuHlhF0MyaNa1FvV2xwwaTOaky7mB4KKO68Y1ziJzgjEt+5aw7kcgfgUf978a4bc7DvXhEyYPvCqJ4l4zGl/Or6nwCMP1B/MH4QMAitn0hA+i/aIKTCtymTBl/gBOrCJxQjzA05tXu/BFIpBBY6WMhlNo26DcgM1T0zz0173ifJSrfdRFMH3fuxpjnQVtOX4nMi3wh2q202LZiYmWTXIPAp7ucFCa70DQ87kd/GL1hPCC8fk+kKDD81I6ehPoL7Za0n6yOgze+98fbEuJ8v0OfmZizYnq/y122ZZl5nE0zeQH7JSt3SUuwF8dEadrEprQfYwoy/641MUzhsLAmW8vTg2/MiVk6H2WGl6rd4HpdHtK9pZI5J9lVbBkhZ9yJnJ1ZbvVSIL04klqHY5Qb9YRmZHo+2z9tkErU5RkCE7cediSlYwURt/VFVK0iXNez5Hne+LZCHWcwjzOK7KPW6z6687FTDs7TZhw89N/1bxLM/+7SIh2kujzz1Tu4Jgirm1vtl74W9LHu0+jZIjPn9vJHuPDS+QdPL36eDWKklon73sjch/lWG69JqVLeqTuawr6LLaMYiuFPhORFWuroEIRZehYXlQf9jRq7bWHilEBuPbKU5w+ZuVSLfTnIy11YpZ1hfIp2CjWetE8YfNOKzW7B/2bW4ImboaLnvtz2+DDmoce7UHl06TEnRvPVGzXVQeYE854JchCvX/ZrUjp48QAAuIX6/t/bIHE4xX69qfOyg42V3vJ29K3OFzHd8jAwBhl2+KQxZFuGqKlfenf8o5MUPGrJOifDYUbCx15+2pJKw2jsAtT1I4ndT15nnhPFSqdnILQ3W0TUqH9KWz7XzrXIi2hPeH9aMyp8hD5HDp2TmbVpyykaU7WPACl8MnaZJ6EchH+gLBBPfe1h6kEiJ+1TAFi8uAw9+bJNCGMQRc14+dLM2T/GGZXLWKGkBdEAH8Nq2+XPGpLKKFrJOmXpGTS7VuLHJ1FL9aJrPt2RX6ifQ3gCzm3rvvu5PRk0XzNRFAHuRNQbVnCJCyW/tuLhnjEXvSYDwwtrKhlXNRdd9BvSBnSz3OHNK3hEemuXr1RRA6ldNSAI7/wB/gzI6FRPnorsLgdN5UVcJ8POauPz3K3Ees9GdDc/3lGKPP3mK36D4eFh6of+Zl1ilXqqgiCBYWaPwv1obe8//OC9htKFv93aWplMWn1rj76YW6QpNprZ8XnLTYj7jsyXq1+LDBXncViXlDPzfYefHJ4m8aOMhObcr+4uU86G+oZt34Kf9Av5bjF3/4J1BLAwQUAAIACAAuZctIWJvrBk0AAABsAAAAGwAAAHVuaXZlcnNhbC91bml2ZXJzYWwucG5nLnhtbLOxr8jNUShLLSrOzM+zVTLUM1Cyt+PlsikoSi3LTC1XqACKGekZQICSQqWtkgkStzwzpSQDqMLY0hwhmJGamZ5RAhQ1MLGAi+oDDQUAUEsBAgAAFAACAAgAAHQ9SFp/uZk6BAAA4Q4AAB0AAAAAAAAAAQAAAAAAAAAAAHVuaXZlcnNhbC9jb21tb25fbWVzc2FnZXMubG5nUEsBAgAAFAACAAgAAHQ9SB9rkvSUAwAAfw4AACcAAAAAAAAAAQAAAAAAdQQAAHVuaXZlcnNhbC9mbGFzaF9wdWJsaXNoaW5nX3NldHRpbmdzLnhtbFBLAQIAABQAAgAIAAB0PUhK37FGuAIAAFAKAAAhAAAAAAAAAAEAAAAAAE4IAAB1bml2ZXJzYWwvZmxhc2hfc2tpbl9zZXR0aW5ncy54bWxQSwECAAAUAAIACAAAdD1ICM577GcDAACQDQAAJgAAAAAAAAABAAAAAABFCwAAdW5pdmVyc2FsL2h0bWxfcHVibGlzaGluZ19zZXR0aW5ncy54bWxQSwECAAAUAAIACAAAdD1ITI3+hp0BAAAlBgAAHwAAAAAAAAABAAAAAADwDgAAdW5pdmVyc2FsL2h0bWxfc2tpbl9zZXR0aW5ncy5qc1BLAQIAABQAAgAIAC5ly0iWUXBaugAAAKMBAAAaAAAAAAAAAAEAAAAAAMoQAAB1bml2ZXJzYWwvaTE4bl9wcmVzZXRzLnhtbFBLAQIAABQAAgAIAC5ly0iUE7MiaQAAAG4AAAAcAAAAAAAAAAEAAAAAALwRAAB1bml2ZXJzYWwvbG9jYWxfc2V0dGluZ3MueG1sUEsBAgAAFAACAAgAJJv0Rook4qj6AgAAsAgAABQAAAAAAAAAAQAAAAAAXxIAAHVuaXZlcnNhbC9wbGF5ZXIueG1sUEsBAgAAFAACAAgALmXLSDXb2a1oAQAA8wIAACkAAAAAAAAAAQAAAAAAixUAAHVuaXZlcnNhbC9za2luX2N1c3RvbWl6YXRpb25fc2V0dGluZ3MueG1sUEsBAgAAFAACAAgALmXLSOgOjCDwFAAA7zUAABcAAAAAAAAAAAAAAAAAOhcAAHVuaXZlcnNhbC91bml2ZXJzYWwucG5nUEsBAgAAFAACAAgALmXLSFib6wZNAAAAbAAAABsAAAAAAAAAAQAAAAAAXywAAHVuaXZlcnNhbC91bml2ZXJzYWwucG5nLnhtbFBLBQYAAAAACwALAEkDAADlLAAAAAA="/>
  <p:tag name="ISPRING_PRESENTATION_TITLE" val="Electromagnetism_v17"/>
  <p:tag name="ISPRING_RESOURCE_PATHS_HASH_PRESENTER" val="ddc324dc21fba46a6da483c4affdb9f06fb0f07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S_Yellow">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extLst>
    <a:ext uri="{05A4C25C-085E-4340-85A3-A5531E510DB2}">
      <thm15:themeFamily xmlns:thm15="http://schemas.microsoft.com/office/thememl/2012/main" name="MS_Yellow" id="{D98D778E-803A-4925-962B-C919C08277D0}" vid="{D2E614B3-B53F-4F1F-84A7-4A6B5F10BE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527443B7F650468EB70DBA5F662911" ma:contentTypeVersion="19" ma:contentTypeDescription="Create a new document." ma:contentTypeScope="" ma:versionID="20d560753c32449d56560481d1f39525">
  <xsd:schema xmlns:xsd="http://www.w3.org/2001/XMLSchema" xmlns:xs="http://www.w3.org/2001/XMLSchema" xmlns:p="http://schemas.microsoft.com/office/2006/metadata/properties" xmlns:ns2="5796801b-3a89-4506-aaa3-b2b080dc6fff" xmlns:ns3="352a001b-fdfe-49a0-8a03-de813b89e960" targetNamespace="http://schemas.microsoft.com/office/2006/metadata/properties" ma:root="true" ma:fieldsID="a8e68f3222a5a5f759252af3be706dfd" ns2:_="" ns3:_="">
    <xsd:import namespace="5796801b-3a89-4506-aaa3-b2b080dc6fff"/>
    <xsd:import namespace="352a001b-fdfe-49a0-8a03-de813b89e9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Dateuploadedtocours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96801b-3a89-4506-aaa3-b2b080dc6f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9b8d16d-ae89-43c7-a374-a853dcb0227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Dateuploadedtocourse" ma:index="25" nillable="true" ma:displayName="Date uploaded to course" ma:format="Dropdown" ma:internalName="Dateuploadedtocourse">
      <xsd:simpleType>
        <xsd:restriction base="dms:Text">
          <xsd:maxLength value="255"/>
        </xsd:restriction>
      </xsd:simpleType>
    </xsd:element>
    <xsd:element name="MediaServiceLocation" ma:index="26"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2a001b-fdfe-49a0-8a03-de813b89e96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a98a70c-eb8b-4cde-922a-1396e9e365c9}" ma:internalName="TaxCatchAll" ma:showField="CatchAllData" ma:web="352a001b-fdfe-49a0-8a03-de813b89e9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796801b-3a89-4506-aaa3-b2b080dc6fff">
      <Terms xmlns="http://schemas.microsoft.com/office/infopath/2007/PartnerControls"/>
    </lcf76f155ced4ddcb4097134ff3c332f>
    <TaxCatchAll xmlns="352a001b-fdfe-49a0-8a03-de813b89e960" xsi:nil="true"/>
    <Dateuploadedtocourse xmlns="5796801b-3a89-4506-aaa3-b2b080dc6fff" xsi:nil="true"/>
  </documentManagement>
</p:properties>
</file>

<file path=customXml/itemProps1.xml><?xml version="1.0" encoding="utf-8"?>
<ds:datastoreItem xmlns:ds="http://schemas.openxmlformats.org/officeDocument/2006/customXml" ds:itemID="{8DF2E4A9-CEA2-4B2C-9B5A-E11FC0DFD1BE}"/>
</file>

<file path=customXml/itemProps2.xml><?xml version="1.0" encoding="utf-8"?>
<ds:datastoreItem xmlns:ds="http://schemas.openxmlformats.org/officeDocument/2006/customXml" ds:itemID="{E0B3C9CE-5EFA-4623-8A06-089EA1B958E7}"/>
</file>

<file path=customXml/itemProps3.xml><?xml version="1.0" encoding="utf-8"?>
<ds:datastoreItem xmlns:ds="http://schemas.openxmlformats.org/officeDocument/2006/customXml" ds:itemID="{DF773B75-777F-4991-BD4F-07D9F1C2E91E}"/>
</file>

<file path=docProps/app.xml><?xml version="1.0" encoding="utf-8"?>
<Properties xmlns="http://schemas.openxmlformats.org/officeDocument/2006/extended-properties" xmlns:vt="http://schemas.openxmlformats.org/officeDocument/2006/docPropsVTypes">
  <Template>MS_Yellow</Template>
  <TotalTime>0</TotalTime>
  <Words>1971</Words>
  <Application>Microsoft Office PowerPoint</Application>
  <PresentationFormat>On-screen Show (16:9)</PresentationFormat>
  <Paragraphs>170</Paragraphs>
  <Slides>34</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Arial Narrow</vt:lpstr>
      <vt:lpstr>Calibri</vt:lpstr>
      <vt:lpstr>Times New Roman</vt:lpstr>
      <vt:lpstr>Tw Cen MT</vt:lpstr>
      <vt:lpstr>Wingdings</vt:lpstr>
      <vt:lpstr>Wingdings 2</vt:lpstr>
      <vt:lpstr>ヒラギノ角ゴ Pro W3</vt:lpstr>
      <vt:lpstr>MS_Yellow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Electromagnetism_v17</dc:title>
  <dc:subject/>
  <dc:creator/>
  <cp:keywords/>
  <dc:description/>
  <cp:lastModifiedBy/>
  <cp:revision>1</cp:revision>
  <dcterms:created xsi:type="dcterms:W3CDTF">2016-11-15T17:14:05Z</dcterms:created>
  <dcterms:modified xsi:type="dcterms:W3CDTF">2016-11-26T21:34:00Z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0x0101006F527443B7F650468EB70DBA5F662911</vt:lpwstr>
  </property>
</Properties>
</file>