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6.xml" ContentType="application/vnd.openxmlformats-officedocument.presentationml.slide+xml"/>
  <Override PartName="/ppt/slides/slide85.xml" ContentType="application/vnd.openxmlformats-officedocument.presentationml.slide+xml"/>
  <Override PartName="/ppt/slides/slide84.xml" ContentType="application/vnd.openxmlformats-officedocument.presentationml.slide+xml"/>
  <Override PartName="/ppt/slides/slide83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82.xml" ContentType="application/vnd.openxmlformats-officedocument.presentationml.slide+xml"/>
  <Override PartName="/ppt/slides/slide81.xml" ContentType="application/vnd.openxmlformats-officedocument.presentationml.slide+xml"/>
  <Override PartName="/ppt/slides/slide80.xml" ContentType="application/vnd.openxmlformats-officedocument.presentationml.slide+xml"/>
  <Override PartName="/ppt/slides/slide73.xml" ContentType="application/vnd.openxmlformats-officedocument.presentationml.slide+xml"/>
  <Override PartName="/ppt/slides/slide72.xml" ContentType="application/vnd.openxmlformats-officedocument.presentationml.slide+xml"/>
  <Override PartName="/ppt/slides/slide71.xml" ContentType="application/vnd.openxmlformats-officedocument.presentationml.slide+xml"/>
  <Override PartName="/ppt/slides/slide70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69.xml" ContentType="application/vnd.openxmlformats-officedocument.presentationml.slide+xml"/>
  <Override PartName="/ppt/slides/slide68.xml" ContentType="application/vnd.openxmlformats-officedocument.presentationml.slide+xml"/>
  <Override PartName="/ppt/slides/slide67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42.xml" ContentType="application/vnd.openxmlformats-officedocument.presentationml.slide+xml"/>
  <Override PartName="/ppt/slides/slide44.xml" ContentType="application/vnd.openxmlformats-officedocument.presentationml.slide+xml"/>
  <Override PartName="/ppt/slides/slide60.xml" ContentType="application/vnd.openxmlformats-officedocument.presentationml.slide+xml"/>
  <Override PartName="/ppt/slides/slide59.xml" ContentType="application/vnd.openxmlformats-officedocument.presentationml.slide+xml"/>
  <Override PartName="/ppt/slides/slide58.xml" ContentType="application/vnd.openxmlformats-officedocument.presentationml.slide+xml"/>
  <Override PartName="/ppt/slides/slide57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43.xml" ContentType="application/vnd.openxmlformats-officedocument.presentationml.slide+xml"/>
  <Override PartName="/ppt/slides/slide56.xml" ContentType="application/vnd.openxmlformats-officedocument.presentationml.slide+xml"/>
  <Override PartName="/ppt/slides/slide5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7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3"/>
  </p:notesMasterIdLst>
  <p:sldIdLst>
    <p:sldId id="256" r:id="rId2"/>
    <p:sldId id="274" r:id="rId3"/>
    <p:sldId id="257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303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01" r:id="rId31"/>
    <p:sldId id="302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337" r:id="rId66"/>
    <p:sldId id="338" r:id="rId67"/>
    <p:sldId id="339" r:id="rId68"/>
    <p:sldId id="340" r:id="rId69"/>
    <p:sldId id="341" r:id="rId70"/>
    <p:sldId id="342" r:id="rId71"/>
    <p:sldId id="343" r:id="rId72"/>
    <p:sldId id="344" r:id="rId73"/>
    <p:sldId id="345" r:id="rId74"/>
    <p:sldId id="346" r:id="rId75"/>
    <p:sldId id="347" r:id="rId76"/>
    <p:sldId id="348" r:id="rId77"/>
    <p:sldId id="349" r:id="rId78"/>
    <p:sldId id="350" r:id="rId79"/>
    <p:sldId id="351" r:id="rId80"/>
    <p:sldId id="352" r:id="rId81"/>
    <p:sldId id="353" r:id="rId82"/>
    <p:sldId id="354" r:id="rId83"/>
    <p:sldId id="355" r:id="rId84"/>
    <p:sldId id="356" r:id="rId85"/>
    <p:sldId id="357" r:id="rId86"/>
    <p:sldId id="358" r:id="rId87"/>
    <p:sldId id="359" r:id="rId88"/>
    <p:sldId id="360" r:id="rId89"/>
    <p:sldId id="361" r:id="rId90"/>
    <p:sldId id="362" r:id="rId91"/>
    <p:sldId id="363" r:id="rId92"/>
    <p:sldId id="364" r:id="rId93"/>
    <p:sldId id="365" r:id="rId94"/>
    <p:sldId id="366" r:id="rId95"/>
    <p:sldId id="368" r:id="rId96"/>
    <p:sldId id="367" r:id="rId97"/>
    <p:sldId id="369" r:id="rId98"/>
    <p:sldId id="370" r:id="rId99"/>
    <p:sldId id="371" r:id="rId100"/>
    <p:sldId id="372" r:id="rId101"/>
    <p:sldId id="373" r:id="rId102"/>
  </p:sldIdLst>
  <p:sldSz cx="9144000" cy="5143500" type="screen16x9"/>
  <p:notesSz cx="6858000" cy="9144000"/>
  <p:custDataLst>
    <p:tags r:id="rId104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CE5D"/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07" Type="http://schemas.openxmlformats.org/officeDocument/2006/relationships/theme" Target="theme/theme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notesMaster" Target="notesMasters/notesMaster1.xml"/><Relationship Id="rId108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customXml" Target="../customXml/item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gs" Target="tags/tag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customXml" Target="../customXml/item2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67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37398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6813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03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699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243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72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117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97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0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718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910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3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58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786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624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557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382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922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210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222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99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5872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58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3396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313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8009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04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21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46227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933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575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13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8496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13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5257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568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8691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390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031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934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624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7228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758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468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2947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108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8462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865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0118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9161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062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573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98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747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1917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9221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3383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6006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632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243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0068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8529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1428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20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525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35120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2811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987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3424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5926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0562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90363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0023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65789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60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4395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7255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0993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8124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42249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2060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4887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3559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5422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58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7905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3019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8593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101164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04176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0603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4409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80788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1304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88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8.xml"/><Relationship Id="rId1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7.xml"/><Relationship Id="rId17" Type="http://schemas.openxmlformats.org/officeDocument/2006/relationships/slide" Target="slide17.xml"/><Relationship Id="rId2" Type="http://schemas.openxmlformats.org/officeDocument/2006/relationships/notesSlide" Target="../notesSlides/notesSlide100.xml"/><Relationship Id="rId16" Type="http://schemas.openxmlformats.org/officeDocument/2006/relationships/slide" Target="slide11.xml"/><Relationship Id="rId20" Type="http://schemas.openxmlformats.org/officeDocument/2006/relationships/slide" Target="slide2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6.xml"/><Relationship Id="rId5" Type="http://schemas.openxmlformats.org/officeDocument/2006/relationships/slide" Target="slide5.xml"/><Relationship Id="rId15" Type="http://schemas.openxmlformats.org/officeDocument/2006/relationships/slide" Target="slide10.xml"/><Relationship Id="rId10" Type="http://schemas.openxmlformats.org/officeDocument/2006/relationships/slide" Target="slide15.xml"/><Relationship Id="rId19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4.xml"/><Relationship Id="rId14" Type="http://schemas.openxmlformats.org/officeDocument/2006/relationships/slide" Target="slide9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hyperlink" Target="presentation%204_3_06/AutomaticFMEA.xls" TargetMode="Externa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49702" y="2106271"/>
            <a:ext cx="8534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</a:t>
            </a:r>
            <a:b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Failure Mode Effects Analysis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1528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Other Guidelines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36954"/>
            <a:ext cx="7772400" cy="3568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2588" marR="0" lvl="0" indent="-382588" algn="l" defTabSz="1019175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 industry and company-specific guidelines exist.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example:</a:t>
            </a:r>
          </a:p>
          <a:p>
            <a:pPr marL="827088" marR="0" lvl="1" indent="-317500" algn="l" defTabSz="1019175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EIA/JEP131 provides guidelines for the electronics industry, from the JEDEC/EIA.</a:t>
            </a:r>
          </a:p>
          <a:p>
            <a:pPr marL="827088" marR="0" lvl="1" indent="-317500" algn="l" defTabSz="1019175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P-302-720 provides guidelines for NASA’s GSFC spacecraft and instruments.</a:t>
            </a:r>
          </a:p>
          <a:p>
            <a:pPr marL="827088" marR="0" lvl="1" indent="-317500" algn="l" defTabSz="1019175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SEMATECH 92020963A-ENG for the semiconductor equipment industry.</a:t>
            </a:r>
          </a:p>
          <a:p>
            <a:pPr marL="827088" marR="0" lvl="1" indent="-317500" algn="l" defTabSz="1019175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Etc…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WordArt 26"/>
          <p:cNvSpPr>
            <a:spLocks noChangeArrowheads="1" noChangeShapeType="1" noTextEdit="1"/>
          </p:cNvSpPr>
          <p:nvPr/>
        </p:nvSpPr>
        <p:spPr bwMode="auto">
          <a:xfrm>
            <a:off x="1831369" y="898511"/>
            <a:ext cx="5481262" cy="101504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192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FF66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99"/>
                    </a:gs>
                    <a:gs pos="50000">
                      <a:srgbClr val="FF6600"/>
                    </a:gs>
                    <a:gs pos="100000">
                      <a:srgbClr val="FFFF99"/>
                    </a:gs>
                  </a:gsLst>
                  <a:lin ang="5400000" scaled="1"/>
                </a:gradFill>
                <a:effectLst>
                  <a:outerShdw blurRad="63500" dist="125724" dir="18900000" algn="ctr" rotWithShape="0">
                    <a:srgbClr val="000099">
                      <a:alpha val="74998"/>
                    </a:srgbClr>
                  </a:outerShdw>
                </a:effectLst>
                <a:latin typeface="Impact"/>
                <a:ea typeface="Impact"/>
                <a:cs typeface="Impact"/>
              </a:rPr>
              <a:t>FMEA Jeopardy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0600" y="2146863"/>
            <a:ext cx="1676400" cy="2548311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74510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Ctr="1">
            <a:prstTxWarp prst="textNoShape">
              <a:avLst/>
            </a:prstTxWarp>
            <a:flatTx/>
          </a:bodyPr>
          <a:lstStyle/>
          <a:p>
            <a:pPr algn="ctr"/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Potpourri</a:t>
            </a:r>
          </a:p>
          <a:p>
            <a:pPr algn="ctr">
              <a:lnSpc>
                <a:spcPct val="170000"/>
              </a:lnSpc>
            </a:pP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lnSpc>
                <a:spcPct val="170000"/>
              </a:lnSpc>
            </a:pPr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48000" y="2146863"/>
            <a:ext cx="1676400" cy="2548311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74510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Ctr="1">
            <a:prstTxWarp prst="textNoShape">
              <a:avLst/>
            </a:prstTxWarp>
            <a:flatTx/>
          </a:bodyPr>
          <a:lstStyle/>
          <a:p>
            <a:pPr algn="ctr"/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Methods</a:t>
            </a:r>
          </a:p>
          <a:p>
            <a:pPr algn="ctr"/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400" b="1" dirty="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162800" y="2146863"/>
            <a:ext cx="1600200" cy="2548311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74510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>
            <a:prstTxWarp prst="textNoShape">
              <a:avLst/>
            </a:prstTxWarp>
            <a:flatTx/>
          </a:bodyPr>
          <a:lstStyle/>
          <a:p>
            <a:pPr algn="ctr"/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Rankings</a:t>
            </a:r>
          </a:p>
          <a:p>
            <a:pPr algn="ctr"/>
            <a:endParaRPr lang="en-US" sz="24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4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4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029200" y="2146863"/>
            <a:ext cx="1752600" cy="2548311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74510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Ctr="1">
            <a:prstTxWarp prst="textNoShape">
              <a:avLst/>
            </a:prstTxWarp>
            <a:flatTx/>
          </a:bodyPr>
          <a:lstStyle/>
          <a:p>
            <a:pPr algn="ctr"/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SOD</a:t>
            </a:r>
          </a:p>
          <a:p>
            <a:pPr algn="ctr"/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/>
            <a:endParaRPr lang="en-US" sz="24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4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endParaRPr lang="en-US" sz="2400" b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Text Box 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430338" y="3042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$200</a:t>
            </a:r>
          </a:p>
        </p:txBody>
      </p:sp>
      <p:sp>
        <p:nvSpPr>
          <p:cNvPr id="7" name="Text Box 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430338" y="3423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$300</a:t>
            </a:r>
          </a:p>
        </p:txBody>
      </p:sp>
      <p:sp>
        <p:nvSpPr>
          <p:cNvPr id="8" name="Text Box 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1430338" y="3804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$400</a:t>
            </a:r>
          </a:p>
        </p:txBody>
      </p:sp>
      <p:sp>
        <p:nvSpPr>
          <p:cNvPr id="9" name="Text Box 9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1430338" y="4185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$500</a:t>
            </a:r>
          </a:p>
        </p:txBody>
      </p:sp>
      <p:sp>
        <p:nvSpPr>
          <p:cNvPr id="10" name="Text Box 10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5472068" y="2661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$100</a:t>
            </a:r>
          </a:p>
        </p:txBody>
      </p:sp>
      <p:sp>
        <p:nvSpPr>
          <p:cNvPr id="11" name="Text Box 11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5472068" y="3042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$200</a:t>
            </a:r>
          </a:p>
        </p:txBody>
      </p:sp>
      <p:sp>
        <p:nvSpPr>
          <p:cNvPr id="12" name="Text Box 12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5472068" y="3423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$300</a:t>
            </a:r>
          </a:p>
        </p:txBody>
      </p:sp>
      <p:sp>
        <p:nvSpPr>
          <p:cNvPr id="13" name="Text Box 13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5472068" y="3804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$400</a:t>
            </a:r>
          </a:p>
        </p:txBody>
      </p:sp>
      <p:sp>
        <p:nvSpPr>
          <p:cNvPr id="14" name="Text Box 14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5472068" y="4185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$500</a:t>
            </a:r>
          </a:p>
        </p:txBody>
      </p:sp>
      <p:sp>
        <p:nvSpPr>
          <p:cNvPr id="15" name="Text Box 1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3448604" y="2661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$100</a:t>
            </a:r>
          </a:p>
        </p:txBody>
      </p:sp>
      <p:sp>
        <p:nvSpPr>
          <p:cNvPr id="16" name="Text Box 16">
            <a:hlinkClick r:id="rId13" action="ppaction://hlinksldjump"/>
          </p:cNvPr>
          <p:cNvSpPr txBox="1">
            <a:spLocks noChangeArrowheads="1"/>
          </p:cNvSpPr>
          <p:nvPr/>
        </p:nvSpPr>
        <p:spPr bwMode="auto">
          <a:xfrm>
            <a:off x="3448604" y="3042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$200</a:t>
            </a:r>
          </a:p>
        </p:txBody>
      </p:sp>
      <p:sp>
        <p:nvSpPr>
          <p:cNvPr id="17" name="Text Box 17">
            <a:hlinkClick r:id="rId14" action="ppaction://hlinksldjump"/>
          </p:cNvPr>
          <p:cNvSpPr txBox="1">
            <a:spLocks noChangeArrowheads="1"/>
          </p:cNvSpPr>
          <p:nvPr/>
        </p:nvSpPr>
        <p:spPr bwMode="auto">
          <a:xfrm>
            <a:off x="3448604" y="3423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$300</a:t>
            </a:r>
          </a:p>
        </p:txBody>
      </p:sp>
      <p:sp>
        <p:nvSpPr>
          <p:cNvPr id="18" name="Text Box 18">
            <a:hlinkClick r:id="rId15" action="ppaction://hlinksldjump"/>
          </p:cNvPr>
          <p:cNvSpPr txBox="1">
            <a:spLocks noChangeArrowheads="1"/>
          </p:cNvSpPr>
          <p:nvPr/>
        </p:nvSpPr>
        <p:spPr bwMode="auto">
          <a:xfrm>
            <a:off x="3448604" y="3804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$400</a:t>
            </a:r>
          </a:p>
        </p:txBody>
      </p:sp>
      <p:sp>
        <p:nvSpPr>
          <p:cNvPr id="19" name="Text Box 19">
            <a:hlinkClick r:id="rId16" action="ppaction://hlinksldjump"/>
          </p:cNvPr>
          <p:cNvSpPr txBox="1">
            <a:spLocks noChangeArrowheads="1"/>
          </p:cNvSpPr>
          <p:nvPr/>
        </p:nvSpPr>
        <p:spPr bwMode="auto">
          <a:xfrm>
            <a:off x="3448604" y="4185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$500</a:t>
            </a:r>
          </a:p>
        </p:txBody>
      </p:sp>
      <p:sp>
        <p:nvSpPr>
          <p:cNvPr id="20" name="Text Box 20">
            <a:hlinkClick r:id="rId17" action="ppaction://hlinksldjump"/>
          </p:cNvPr>
          <p:cNvSpPr txBox="1">
            <a:spLocks noChangeArrowheads="1"/>
          </p:cNvSpPr>
          <p:nvPr/>
        </p:nvSpPr>
        <p:spPr bwMode="auto">
          <a:xfrm>
            <a:off x="7519988" y="2661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$100</a:t>
            </a:r>
          </a:p>
        </p:txBody>
      </p:sp>
      <p:sp>
        <p:nvSpPr>
          <p:cNvPr id="21" name="Text Box 21">
            <a:hlinkClick r:id="rId18" action="ppaction://hlinksldjump"/>
          </p:cNvPr>
          <p:cNvSpPr txBox="1">
            <a:spLocks noChangeArrowheads="1"/>
          </p:cNvSpPr>
          <p:nvPr/>
        </p:nvSpPr>
        <p:spPr bwMode="auto">
          <a:xfrm>
            <a:off x="7519988" y="3042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$200</a:t>
            </a:r>
          </a:p>
        </p:txBody>
      </p:sp>
      <p:sp>
        <p:nvSpPr>
          <p:cNvPr id="22" name="Text Box 22">
            <a:hlinkClick r:id="rId19" action="ppaction://hlinksldjump"/>
          </p:cNvPr>
          <p:cNvSpPr txBox="1">
            <a:spLocks noChangeArrowheads="1"/>
          </p:cNvSpPr>
          <p:nvPr/>
        </p:nvSpPr>
        <p:spPr bwMode="auto">
          <a:xfrm>
            <a:off x="7519988" y="3423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$300</a:t>
            </a:r>
          </a:p>
        </p:txBody>
      </p:sp>
      <p:sp>
        <p:nvSpPr>
          <p:cNvPr id="23" name="Text Box 2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7519988" y="3804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ahoma" charset="0"/>
              </a:rPr>
              <a:t>$400</a:t>
            </a:r>
          </a:p>
        </p:txBody>
      </p:sp>
      <p:sp>
        <p:nvSpPr>
          <p:cNvPr id="24" name="Text Box 24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7519988" y="4185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$500</a:t>
            </a:r>
          </a:p>
        </p:txBody>
      </p:sp>
      <p:sp>
        <p:nvSpPr>
          <p:cNvPr id="25" name="Text Box 25">
            <a:hlinkClick r:id="rId18" action="ppaction://hlinksldjump" highlightClick="1"/>
          </p:cNvPr>
          <p:cNvSpPr txBox="1">
            <a:spLocks noChangeArrowheads="1"/>
          </p:cNvSpPr>
          <p:nvPr/>
        </p:nvSpPr>
        <p:spPr bwMode="auto">
          <a:xfrm>
            <a:off x="1430338" y="2661213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chemeClr val="bg2"/>
                </a:solidFill>
                <a:latin typeface="Tahoma" charset="0"/>
              </a:rPr>
              <a:t>$100</a:t>
            </a:r>
          </a:p>
        </p:txBody>
      </p:sp>
      <p:sp>
        <p:nvSpPr>
          <p:cNvPr id="27" name="AutoShape 27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2061091" y="5306978"/>
            <a:ext cx="16764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2857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Sample 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787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2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MIL-STD-1629A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Procedures for Performing a Failure Mode, Effects and Criticality Analysis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Nov. 1980.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Sittsamer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Risk Based Error-Proofing,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Luminous Group, 2000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MIL-STD-882B, 1984.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O’Conner,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Practical Reliability Engineering, 3rd edition, Revised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John Wiley &amp;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Sons,Chichester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England, 1996.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QS9000 FMEA reference manual (SAE J 1739)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McDerrmot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Mikulak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and Beauregard,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Basics of FMEA,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Productivity Inc., 1996. </a:t>
            </a: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741016" y="745467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 is a Tool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41016" y="1536953"/>
            <a:ext cx="8229600" cy="337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 is a tool that allows you to: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Prevent System, Product and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Process problems before they occur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reduce costs by identifying system, product and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process improvements early in the development cycle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Create more robust processes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Prioritize actions that decrease risk of failure 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Evaluate the system, design and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processes from a new vantage point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04598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Systematic Process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14400" y="1524000"/>
            <a:ext cx="7467600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 provides a systematic process to: 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Identify and evaluate </a:t>
            </a:r>
          </a:p>
          <a:p>
            <a:pPr marL="1143000" marR="0" lvl="2" indent="-228600" algn="l" defTabSz="914400" rtl="0" eaLnBrk="1" fontAlgn="base" latinLnBrk="0" hangingPunct="1">
              <a:lnSpc>
                <a:spcPts val="2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potential failure modes</a:t>
            </a:r>
          </a:p>
          <a:p>
            <a:pPr marL="1143000" marR="0" lvl="2" indent="-228600" algn="l" defTabSz="914400" rtl="0" eaLnBrk="1" fontAlgn="base" latinLnBrk="0" hangingPunct="1">
              <a:lnSpc>
                <a:spcPts val="2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potential causes of the failure mode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Identify and quantify the impact of potential failures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Identify and prioritize actions to reduce or eliminate the potential failure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Implement action plan based on assigned responsibilities and completion dates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Document the associated activities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08655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Purpose/Benefit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14400" y="1566353"/>
            <a:ext cx="6934200" cy="2565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 effective tool for maximizing and documenting the collective knowledge, experience, and insights of the engineering and manufacturing community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 for communication across the disciplines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provides logical, sequential steps for specifying product and process areas of concern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13802"/>
            <a:ext cx="7772400" cy="795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Benefits of 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799" y="1358341"/>
            <a:ext cx="8296003" cy="349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Contributes to improved designs for products and processes.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Higher reliability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Better quality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Increased safety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Enhanced customer satisfaction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Contributes to cost savings.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Decreases development time and re-design costs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Decreases warranty costs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Decreases waste, non-value added operations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Contributes to continuous improvement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23005"/>
            <a:ext cx="7772400" cy="74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Benefits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9336" y="1395153"/>
            <a:ext cx="8674664" cy="374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 benefits associated with FMEA are usually expected to come from the ability to identify failure modes earlier in the process,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are less expensive to address.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“rule of ten” </a:t>
            </a:r>
          </a:p>
          <a:p>
            <a:pPr marL="1143000" marR="0" lvl="2" indent="-228600" algn="l" defTabSz="914400" rtl="0" eaLnBrk="1" fontAlgn="base" latinLnBrk="0" hangingPunct="1">
              <a:lnSpc>
                <a:spcPts val="23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If the issue costs $100 when it is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discovered in the field,</a:t>
            </a:r>
            <a:r>
              <a:rPr kumimoji="0" lang="en-US" sz="24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then…</a:t>
            </a:r>
          </a:p>
          <a:p>
            <a:pPr marL="1143000" marR="0" lvl="2" indent="-228600" algn="l" defTabSz="914400" rtl="0" eaLnBrk="1" fontAlgn="base" latinLnBrk="0" hangingPunct="1">
              <a:lnSpc>
                <a:spcPts val="23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It may cost $10 if discovered during the final test…</a:t>
            </a:r>
          </a:p>
          <a:p>
            <a:pPr marL="1143000" marR="0" lvl="2" indent="-228600" algn="l" defTabSz="914400" rtl="0" eaLnBrk="1" fontAlgn="base" latinLnBrk="0" hangingPunct="1">
              <a:lnSpc>
                <a:spcPts val="23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But it may cost $1 if discovered during an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incoming inspection.</a:t>
            </a:r>
          </a:p>
          <a:p>
            <a:pPr marL="1143000" marR="0" lvl="2" indent="-228600" algn="l" defTabSz="914400" rtl="0" eaLnBrk="1" fontAlgn="base" latinLnBrk="0" hangingPunct="1">
              <a:lnSpc>
                <a:spcPts val="23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Even better it may cost $0.10 if discovered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during the design or process engineering phase.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32209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 as Historical Record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946173" y="1528811"/>
            <a:ext cx="7251654" cy="1913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Communicate the logic of the engineers and related design and process considerations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indispensable resources for new engineers and future design and process decisions.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66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SFMEA, DFMEA, and PFMEA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13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8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it is applied to interaction of parts it is called System Failure Mode and Effects Analysis (SFMEA)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8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Applied to a product it is called a Design Failure Mode and Effects Analysis (DFMEA)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8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Applied to a process it is called a Process Failure Mode and Effects Analysis (PFMEA).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Line 26"/>
          <p:cNvSpPr>
            <a:spLocks noChangeShapeType="1"/>
          </p:cNvSpPr>
          <p:nvPr/>
        </p:nvSpPr>
        <p:spPr bwMode="auto">
          <a:xfrm>
            <a:off x="2101947" y="1223704"/>
            <a:ext cx="685800" cy="0"/>
          </a:xfrm>
          <a:prstGeom prst="line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27"/>
          <p:cNvSpPr>
            <a:spLocks noChangeShapeType="1"/>
          </p:cNvSpPr>
          <p:nvPr/>
        </p:nvSpPr>
        <p:spPr bwMode="auto">
          <a:xfrm flipV="1">
            <a:off x="4572000" y="1205296"/>
            <a:ext cx="2286000" cy="20765"/>
          </a:xfrm>
          <a:prstGeom prst="line">
            <a:avLst/>
          </a:prstGeom>
          <a:noFill/>
          <a:ln w="5715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2854737" y="895350"/>
            <a:ext cx="1828800" cy="623196"/>
          </a:xfrm>
          <a:prstGeom prst="rect">
            <a:avLst/>
          </a:prstGeom>
          <a:solidFill>
            <a:srgbClr val="1CCE5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ts val="3200"/>
              </a:lnSpc>
            </a:pPr>
            <a:r>
              <a:rPr lang="en-US" sz="3000" cap="all" dirty="0">
                <a:solidFill>
                  <a:srgbClr val="FFFFFF"/>
                </a:solidFill>
                <a:latin typeface="+mj-lt"/>
              </a:rPr>
              <a:t>Design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6978650" y="895350"/>
            <a:ext cx="1828800" cy="613993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ts val="3200"/>
              </a:lnSpc>
            </a:pPr>
            <a:r>
              <a:rPr lang="en-US" sz="3000" cap="all" dirty="0">
                <a:solidFill>
                  <a:schemeClr val="bg1"/>
                </a:solidFill>
                <a:latin typeface="+mj-lt"/>
              </a:rPr>
              <a:t>Process</a:t>
            </a: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52967" y="1733550"/>
            <a:ext cx="1828800" cy="838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dirty="0">
                <a:solidFill>
                  <a:srgbClr val="FFFFFF"/>
                </a:solidFill>
              </a:rPr>
              <a:t>Components</a:t>
            </a:r>
          </a:p>
          <a:p>
            <a:pPr algn="ctr">
              <a:lnSpc>
                <a:spcPts val="1600"/>
              </a:lnSpc>
            </a:pPr>
            <a:r>
              <a:rPr lang="en-US" dirty="0">
                <a:solidFill>
                  <a:srgbClr val="FFFFFF"/>
                </a:solidFill>
              </a:rPr>
              <a:t>Subsystems</a:t>
            </a:r>
          </a:p>
          <a:p>
            <a:pPr algn="ctr">
              <a:lnSpc>
                <a:spcPts val="1600"/>
              </a:lnSpc>
            </a:pPr>
            <a:r>
              <a:rPr lang="en-US" dirty="0">
                <a:solidFill>
                  <a:srgbClr val="FFFFFF"/>
                </a:solidFill>
              </a:rPr>
              <a:t>Main Systems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854737" y="1733550"/>
            <a:ext cx="1828800" cy="838200"/>
          </a:xfrm>
          <a:prstGeom prst="rect">
            <a:avLst/>
          </a:prstGeom>
          <a:solidFill>
            <a:srgbClr val="1CCE5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ts val="1600"/>
              </a:lnSpc>
            </a:pPr>
            <a:r>
              <a:rPr lang="en-US" dirty="0">
                <a:solidFill>
                  <a:srgbClr val="FFFFFF"/>
                </a:solidFill>
              </a:rPr>
              <a:t>Components</a:t>
            </a:r>
          </a:p>
          <a:p>
            <a:pPr algn="ctr">
              <a:lnSpc>
                <a:spcPts val="1600"/>
              </a:lnSpc>
            </a:pPr>
            <a:r>
              <a:rPr lang="en-US" dirty="0">
                <a:solidFill>
                  <a:srgbClr val="FFFFFF"/>
                </a:solidFill>
              </a:rPr>
              <a:t>Subsystems</a:t>
            </a:r>
          </a:p>
          <a:p>
            <a:pPr algn="ctr">
              <a:lnSpc>
                <a:spcPts val="1600"/>
              </a:lnSpc>
            </a:pPr>
            <a:r>
              <a:rPr lang="en-US" dirty="0">
                <a:solidFill>
                  <a:srgbClr val="FFFFFF"/>
                </a:solidFill>
              </a:rPr>
              <a:t>Main Systems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4829675" y="2864633"/>
            <a:ext cx="1828800" cy="62342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3000" cap="all" dirty="0">
                <a:latin typeface="+mj-lt"/>
              </a:rPr>
              <a:t>Machines</a:t>
            </a: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4835944" y="3619500"/>
            <a:ext cx="1808382" cy="114781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ts val="1400"/>
              </a:lnSpc>
            </a:pPr>
            <a:r>
              <a:rPr lang="en-US" sz="1400" dirty="0"/>
              <a:t>Tools, </a:t>
            </a:r>
          </a:p>
          <a:p>
            <a:pPr algn="ctr">
              <a:lnSpc>
                <a:spcPts val="1400"/>
              </a:lnSpc>
            </a:pPr>
            <a:r>
              <a:rPr lang="en-US" sz="1400" dirty="0"/>
              <a:t>Work Stations, </a:t>
            </a:r>
          </a:p>
          <a:p>
            <a:pPr algn="ctr">
              <a:lnSpc>
                <a:spcPts val="1400"/>
              </a:lnSpc>
            </a:pPr>
            <a:r>
              <a:rPr lang="en-US" sz="1400" dirty="0"/>
              <a:t>Production Lines,</a:t>
            </a:r>
          </a:p>
          <a:p>
            <a:pPr algn="ctr">
              <a:lnSpc>
                <a:spcPts val="1400"/>
              </a:lnSpc>
            </a:pPr>
            <a:r>
              <a:rPr lang="en-US" sz="1400" dirty="0"/>
              <a:t>Operator Training, </a:t>
            </a:r>
          </a:p>
          <a:p>
            <a:pPr algn="ctr">
              <a:lnSpc>
                <a:spcPts val="1400"/>
              </a:lnSpc>
            </a:pPr>
            <a:r>
              <a:rPr lang="en-US" sz="1400" dirty="0"/>
              <a:t>Processes, </a:t>
            </a:r>
          </a:p>
          <a:p>
            <a:pPr algn="ctr">
              <a:lnSpc>
                <a:spcPts val="1400"/>
              </a:lnSpc>
            </a:pPr>
            <a:r>
              <a:rPr lang="en-US" sz="1400" dirty="0"/>
              <a:t>Gauges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55900" y="2743200"/>
            <a:ext cx="1831331" cy="82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Focus: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Minimize failure 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effects on the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cap="all" dirty="0">
                <a:solidFill>
                  <a:srgbClr val="FF6600"/>
                </a:solidFill>
              </a:rPr>
              <a:t>System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0" y="3843295"/>
            <a:ext cx="2546134" cy="82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Objectives/Goal: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Maximize </a:t>
            </a:r>
            <a:r>
              <a:rPr lang="en-US" sz="1600" cap="all" dirty="0">
                <a:solidFill>
                  <a:srgbClr val="FF6600"/>
                </a:solidFill>
              </a:rPr>
              <a:t>System 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Quality, reliability,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Cost and maintenance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2927760" y="2743200"/>
            <a:ext cx="1719580" cy="82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Focus: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Minimize failure 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effects on the</a:t>
            </a:r>
          </a:p>
          <a:p>
            <a:pPr algn="ctr">
              <a:lnSpc>
                <a:spcPts val="1400"/>
              </a:lnSpc>
            </a:pPr>
            <a:r>
              <a:rPr lang="en-US" sz="1600" cap="all" dirty="0">
                <a:solidFill>
                  <a:srgbClr val="1CCE5D"/>
                </a:solidFill>
              </a:rPr>
              <a:t>Design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2507042" y="3837216"/>
            <a:ext cx="2561896" cy="82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Objectives/Goal: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Maximize </a:t>
            </a:r>
            <a:r>
              <a:rPr lang="en-US" sz="1600" cap="all" dirty="0">
                <a:solidFill>
                  <a:srgbClr val="1CCE5D"/>
                </a:solidFill>
              </a:rPr>
              <a:t>Design 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Quality, reliability,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Cost and maintenance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7235823" y="2736179"/>
            <a:ext cx="1485904" cy="82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Focus: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Minimize failure 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effects on the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cap="all" dirty="0">
                <a:solidFill>
                  <a:srgbClr val="673276"/>
                </a:solidFill>
              </a:rPr>
              <a:t>Processes</a:t>
            </a:r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6782367" y="3695939"/>
            <a:ext cx="2361634" cy="1001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Objectives/Goal: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Maximize </a:t>
            </a:r>
          </a:p>
          <a:p>
            <a:pPr algn="ctr">
              <a:lnSpc>
                <a:spcPts val="1400"/>
              </a:lnSpc>
            </a:pPr>
            <a:r>
              <a:rPr lang="en-US" sz="1600" cap="all" dirty="0">
                <a:solidFill>
                  <a:srgbClr val="673276"/>
                </a:solidFill>
              </a:rPr>
              <a:t>Total Process  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Quality, reliability,</a:t>
            </a:r>
          </a:p>
          <a:p>
            <a:pPr algn="ctr">
              <a:lnSpc>
                <a:spcPts val="1400"/>
              </a:lnSpc>
            </a:pPr>
            <a:r>
              <a:rPr lang="en-US" sz="1600" dirty="0">
                <a:solidFill>
                  <a:schemeClr val="tx2"/>
                </a:solidFill>
              </a:rPr>
              <a:t>Cost and maintenance</a:t>
            </a:r>
          </a:p>
        </p:txBody>
      </p:sp>
      <p:sp>
        <p:nvSpPr>
          <p:cNvPr id="18" name="Line 28"/>
          <p:cNvSpPr>
            <a:spLocks noChangeShapeType="1"/>
          </p:cNvSpPr>
          <p:nvPr/>
        </p:nvSpPr>
        <p:spPr bwMode="auto">
          <a:xfrm flipH="1">
            <a:off x="5770072" y="1905000"/>
            <a:ext cx="1164128" cy="920416"/>
          </a:xfrm>
          <a:prstGeom prst="line">
            <a:avLst/>
          </a:prstGeom>
          <a:noFill/>
          <a:ln w="57150">
            <a:solidFill>
              <a:srgbClr val="595959"/>
            </a:solidFill>
            <a:prstDash val="sysDot"/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6781800" y="1883543"/>
            <a:ext cx="2165350" cy="688207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numCol="2" anchor="ctr">
            <a:prstTxWarp prst="textNoShape">
              <a:avLst/>
            </a:prstTxWarp>
          </a:bodyPr>
          <a:lstStyle/>
          <a:p>
            <a:pPr algn="ctr">
              <a:lnSpc>
                <a:spcPts val="1400"/>
              </a:lnSpc>
            </a:pPr>
            <a:r>
              <a:rPr lang="en-US" sz="1400" dirty="0">
                <a:solidFill>
                  <a:srgbClr val="FFFFFF"/>
                </a:solidFill>
              </a:rPr>
              <a:t>Manpower</a:t>
            </a:r>
          </a:p>
          <a:p>
            <a:pPr algn="ctr">
              <a:lnSpc>
                <a:spcPts val="1400"/>
              </a:lnSpc>
            </a:pPr>
            <a:r>
              <a:rPr lang="en-US" sz="1400" dirty="0">
                <a:solidFill>
                  <a:srgbClr val="FFFFFF"/>
                </a:solidFill>
              </a:rPr>
              <a:t>Machine</a:t>
            </a:r>
          </a:p>
          <a:p>
            <a:pPr algn="ctr">
              <a:lnSpc>
                <a:spcPts val="1400"/>
              </a:lnSpc>
            </a:pPr>
            <a:r>
              <a:rPr lang="en-US" sz="1400" dirty="0">
                <a:solidFill>
                  <a:srgbClr val="FFFFFF"/>
                </a:solidFill>
              </a:rPr>
              <a:t>Method</a:t>
            </a:r>
          </a:p>
          <a:p>
            <a:pPr algn="ctr">
              <a:lnSpc>
                <a:spcPts val="1400"/>
              </a:lnSpc>
            </a:pPr>
            <a:r>
              <a:rPr lang="en-US" sz="1400" dirty="0">
                <a:solidFill>
                  <a:srgbClr val="FFFFFF"/>
                </a:solidFill>
              </a:rPr>
              <a:t>Material</a:t>
            </a:r>
          </a:p>
          <a:p>
            <a:pPr algn="ctr">
              <a:lnSpc>
                <a:spcPts val="1400"/>
              </a:lnSpc>
            </a:pPr>
            <a:r>
              <a:rPr lang="en-US" sz="1400" dirty="0">
                <a:solidFill>
                  <a:srgbClr val="FFFFFF"/>
                </a:solidFill>
              </a:rPr>
              <a:t>Measurement</a:t>
            </a:r>
          </a:p>
          <a:p>
            <a:pPr algn="ctr">
              <a:lnSpc>
                <a:spcPts val="1400"/>
              </a:lnSpc>
            </a:pPr>
            <a:r>
              <a:rPr lang="en-US" sz="1400" dirty="0">
                <a:solidFill>
                  <a:srgbClr val="FFFFFF"/>
                </a:solidFill>
              </a:rPr>
              <a:t>Environment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347566" y="892721"/>
            <a:ext cx="1828800" cy="623196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ts val="3200"/>
              </a:lnSpc>
            </a:pPr>
            <a:r>
              <a:rPr lang="en-US" sz="3000" cap="all" dirty="0">
                <a:solidFill>
                  <a:srgbClr val="FFFFFF"/>
                </a:solidFill>
                <a:latin typeface="+mj-lt"/>
              </a:rPr>
              <a:t>system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23005"/>
            <a:ext cx="7772400" cy="80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do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FMEA’s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1504950"/>
            <a:ext cx="7772400" cy="3199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Examine the system for failures.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Ensure the specs are clear and  assure </a:t>
            </a:r>
            <a:b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product works correctly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ISO requirement-Quality Planning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“ensuring the compatibility  of the design, the production process, installation, servicing, inspection and test procedures, and the applicable documentation”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685800" y="88866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	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1371600" y="2048589"/>
            <a:ext cx="7772400" cy="2599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Ice breaker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Opening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DFMEA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Break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DFMEA exercise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Lunch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PFMEA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Break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PFMEA Exercise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 Jeopardy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Closing and Survey</a:t>
            </a:r>
          </a:p>
        </p:txBody>
      </p:sp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32209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the objective of FMEA?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8084342" cy="348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Uncover problems with the product that will result in safety hazards, product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malfunctions, or shortened product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life,etc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..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 ourselves “how the product will fail”?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can we achieve our objective?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Respectful communication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Make the best of our time, it’s limited; Agree for ties to rank on side of caution as appropriate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141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Applications for FMEA</a:t>
            </a:r>
            <a:b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752600" y="1519441"/>
            <a:ext cx="5664749" cy="2980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Component Proving Process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Outsourcing / Resourcing of product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 Suppliers to achieve Quality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Renaissance / Scorecard Targets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Major Process / Equipment / Technology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 Reductions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Product / Design Analysis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Assist in analysis of a flat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pareto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chart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2300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37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tools are available </a:t>
            </a:r>
            <a:b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 meet our objective?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66640" y="2005593"/>
            <a:ext cx="8010720" cy="2568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Benchmarking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customer warranty reports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checklist or guidelines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field complaints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internal failure analysis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internal test standards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lessons learned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returned material reports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Expert knowledge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141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are possible outcomes? 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52846"/>
            <a:ext cx="7772400" cy="2985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Actual/potential failure modes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customer and legal design requirements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duty cycle requirements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 functions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key product characteristics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 Verification and Validation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0" y="74295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…The Pre-Team Meeting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333500" y="1667561"/>
            <a:ext cx="6477000" cy="2492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2544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Prior to assembling the entire team, it may be useful to arrange a meeting between two or three key engineers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2544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could include persons responsible for design, quality, and testing.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29243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FMEA.. (cont.)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48472" y="1540924"/>
            <a:ext cx="8647056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purpose of this meeting is to: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Determine scope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Gather background reference material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Create update block diagrams 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Identify team members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Prepare an agenda, schedule, milestones 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Identify item functions, failure modes and their effects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Block Diagram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57350"/>
            <a:ext cx="7772400" cy="2739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FMEA should begin with a block diagram for the system or subsystem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1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diagram should indicate the functional relationship of the parts or components appropriate to the level of analysis being conducted.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Assumptions of DFMEA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81150"/>
            <a:ext cx="7772400" cy="1841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systems/components are manufactured and assembled as specified by design	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Failure could, but will not necessarily, occur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75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Design FMEA Format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87888" y="2525713"/>
            <a:ext cx="38417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8729663" y="2525713"/>
            <a:ext cx="227012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8274050" y="2525713"/>
            <a:ext cx="22701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8034338" y="2525713"/>
            <a:ext cx="239712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6607175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646738" y="2525713"/>
            <a:ext cx="9604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303713" y="2525713"/>
            <a:ext cx="38417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3057525" y="2525713"/>
            <a:ext cx="95885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4812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1617663" y="2525713"/>
            <a:ext cx="863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1617663" y="1506538"/>
            <a:ext cx="8636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>
                <a:solidFill>
                  <a:srgbClr val="000000"/>
                </a:solidFill>
              </a:rPr>
              <a:t>Item</a:t>
            </a:r>
            <a:endParaRPr lang="en-US" sz="1000" dirty="0">
              <a:latin typeface="Book Antiqua" charset="0"/>
            </a:endParaRPr>
          </a:p>
        </p:txBody>
      </p:sp>
      <p:sp>
        <p:nvSpPr>
          <p:cNvPr id="101" name="Line 10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103"/>
          <p:cNvSpPr>
            <a:spLocks noChangeShapeType="1"/>
          </p:cNvSpPr>
          <p:nvPr/>
        </p:nvSpPr>
        <p:spPr bwMode="auto">
          <a:xfrm>
            <a:off x="227014" y="1506538"/>
            <a:ext cx="0" cy="3242370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Line 116"/>
          <p:cNvSpPr>
            <a:spLocks noChangeShapeType="1"/>
          </p:cNvSpPr>
          <p:nvPr/>
        </p:nvSpPr>
        <p:spPr bwMode="auto">
          <a:xfrm>
            <a:off x="8956675" y="1506538"/>
            <a:ext cx="0" cy="326077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Line 117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Line 122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 dirty="0">
                <a:solidFill>
                  <a:srgbClr val="000000"/>
                </a:solidFill>
              </a:rPr>
              <a:t>Detect</a:t>
            </a:r>
            <a:endParaRPr lang="en-US" sz="1000" dirty="0">
              <a:latin typeface="Book Antiqua" charset="0"/>
            </a:endParaRPr>
          </a:p>
        </p:txBody>
      </p:sp>
      <p:sp>
        <p:nvSpPr>
          <p:cNvPr id="128" name="Rectangle 12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Rectangle 13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8729663" y="2525713"/>
            <a:ext cx="227012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8274050" y="2525713"/>
            <a:ext cx="22701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5646738" y="2525713"/>
            <a:ext cx="9604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24812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1617663" y="2525713"/>
            <a:ext cx="863600" cy="2223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3"/>
          <p:cNvSpPr>
            <a:spLocks noChangeArrowheads="1"/>
          </p:cNvSpPr>
          <p:nvPr/>
        </p:nvSpPr>
        <p:spPr bwMode="auto">
          <a:xfrm>
            <a:off x="850900" y="2525713"/>
            <a:ext cx="766763" cy="2223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227013" y="2525714"/>
            <a:ext cx="623887" cy="2213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Rectangle 168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73" name="Rectangle 172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17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78" name="Rectangle 17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79" name="Rectangle 17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80" name="Rectangle 17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Rectangle 18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82" name="Rectangle 18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84" name="Rectangle 18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85" name="Rectangle 18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86" name="Rectangle 18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2" name="Rectangle 20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1617663" y="1506538"/>
            <a:ext cx="8636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" name="Line 218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" name="Line 219"/>
          <p:cNvSpPr>
            <a:spLocks noChangeShapeType="1"/>
          </p:cNvSpPr>
          <p:nvPr/>
        </p:nvSpPr>
        <p:spPr bwMode="auto">
          <a:xfrm>
            <a:off x="220864" y="2527300"/>
            <a:ext cx="8735811" cy="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6" name="Line 235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1" name="Line 240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47" name="Group 246"/>
          <p:cNvGrpSpPr/>
          <p:nvPr/>
        </p:nvGrpSpPr>
        <p:grpSpPr>
          <a:xfrm>
            <a:off x="227013" y="1506538"/>
            <a:ext cx="8729662" cy="3242370"/>
            <a:chOff x="227013" y="1506538"/>
            <a:chExt cx="8729662" cy="4870450"/>
          </a:xfrm>
        </p:grpSpPr>
        <p:sp>
          <p:nvSpPr>
            <p:cNvPr id="221" name="Line 220"/>
            <p:cNvSpPr>
              <a:spLocks noChangeShapeType="1"/>
            </p:cNvSpPr>
            <p:nvPr/>
          </p:nvSpPr>
          <p:spPr bwMode="auto">
            <a:xfrm>
              <a:off x="227013" y="6375400"/>
              <a:ext cx="8729662" cy="158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Line 222"/>
            <p:cNvSpPr>
              <a:spLocks noChangeShapeType="1"/>
            </p:cNvSpPr>
            <p:nvPr/>
          </p:nvSpPr>
          <p:spPr bwMode="auto">
            <a:xfrm>
              <a:off x="850900" y="1506538"/>
              <a:ext cx="1588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Line 223"/>
            <p:cNvSpPr>
              <a:spLocks noChangeShapeType="1"/>
            </p:cNvSpPr>
            <p:nvPr/>
          </p:nvSpPr>
          <p:spPr bwMode="auto">
            <a:xfrm>
              <a:off x="1617663" y="1506538"/>
              <a:ext cx="1587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Line 224"/>
            <p:cNvSpPr>
              <a:spLocks noChangeShapeType="1"/>
            </p:cNvSpPr>
            <p:nvPr/>
          </p:nvSpPr>
          <p:spPr bwMode="auto">
            <a:xfrm>
              <a:off x="2481263" y="1506538"/>
              <a:ext cx="1587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Line 225"/>
            <p:cNvSpPr>
              <a:spLocks noChangeShapeType="1"/>
            </p:cNvSpPr>
            <p:nvPr/>
          </p:nvSpPr>
          <p:spPr bwMode="auto">
            <a:xfrm>
              <a:off x="2768600" y="1506538"/>
              <a:ext cx="1588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Line 226"/>
            <p:cNvSpPr>
              <a:spLocks noChangeShapeType="1"/>
            </p:cNvSpPr>
            <p:nvPr/>
          </p:nvSpPr>
          <p:spPr bwMode="auto">
            <a:xfrm>
              <a:off x="3057525" y="1506538"/>
              <a:ext cx="1588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Line 227"/>
            <p:cNvSpPr>
              <a:spLocks noChangeShapeType="1"/>
            </p:cNvSpPr>
            <p:nvPr/>
          </p:nvSpPr>
          <p:spPr bwMode="auto">
            <a:xfrm>
              <a:off x="4016375" y="1506538"/>
              <a:ext cx="1588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Line 228"/>
            <p:cNvSpPr>
              <a:spLocks noChangeShapeType="1"/>
            </p:cNvSpPr>
            <p:nvPr/>
          </p:nvSpPr>
          <p:spPr bwMode="auto">
            <a:xfrm>
              <a:off x="4303713" y="1506538"/>
              <a:ext cx="1587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Line 229"/>
            <p:cNvSpPr>
              <a:spLocks noChangeShapeType="1"/>
            </p:cNvSpPr>
            <p:nvPr/>
          </p:nvSpPr>
          <p:spPr bwMode="auto">
            <a:xfrm>
              <a:off x="5072063" y="1506538"/>
              <a:ext cx="1587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Line 230"/>
            <p:cNvSpPr>
              <a:spLocks noChangeShapeType="1"/>
            </p:cNvSpPr>
            <p:nvPr/>
          </p:nvSpPr>
          <p:spPr bwMode="auto">
            <a:xfrm>
              <a:off x="5359400" y="1506538"/>
              <a:ext cx="1588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Line 231"/>
            <p:cNvSpPr>
              <a:spLocks noChangeShapeType="1"/>
            </p:cNvSpPr>
            <p:nvPr/>
          </p:nvSpPr>
          <p:spPr bwMode="auto">
            <a:xfrm>
              <a:off x="5646738" y="1506538"/>
              <a:ext cx="1587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Line 232"/>
            <p:cNvSpPr>
              <a:spLocks noChangeShapeType="1"/>
            </p:cNvSpPr>
            <p:nvPr/>
          </p:nvSpPr>
          <p:spPr bwMode="auto">
            <a:xfrm>
              <a:off x="6607175" y="1506538"/>
              <a:ext cx="1588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Line 233"/>
            <p:cNvSpPr>
              <a:spLocks noChangeShapeType="1"/>
            </p:cNvSpPr>
            <p:nvPr/>
          </p:nvSpPr>
          <p:spPr bwMode="auto">
            <a:xfrm>
              <a:off x="7373938" y="1506538"/>
              <a:ext cx="1587" cy="486886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Line 236"/>
            <p:cNvSpPr>
              <a:spLocks noChangeShapeType="1"/>
            </p:cNvSpPr>
            <p:nvPr/>
          </p:nvSpPr>
          <p:spPr bwMode="auto">
            <a:xfrm>
              <a:off x="8034338" y="1770063"/>
              <a:ext cx="1587" cy="460533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Line 237"/>
            <p:cNvSpPr>
              <a:spLocks noChangeShapeType="1"/>
            </p:cNvSpPr>
            <p:nvPr/>
          </p:nvSpPr>
          <p:spPr bwMode="auto">
            <a:xfrm>
              <a:off x="8261350" y="1770063"/>
              <a:ext cx="1588" cy="460533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Line 238"/>
            <p:cNvSpPr>
              <a:spLocks noChangeShapeType="1"/>
            </p:cNvSpPr>
            <p:nvPr/>
          </p:nvSpPr>
          <p:spPr bwMode="auto">
            <a:xfrm>
              <a:off x="8501063" y="1770063"/>
              <a:ext cx="1587" cy="460533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Line 239"/>
            <p:cNvSpPr>
              <a:spLocks noChangeShapeType="1"/>
            </p:cNvSpPr>
            <p:nvPr/>
          </p:nvSpPr>
          <p:spPr bwMode="auto">
            <a:xfrm>
              <a:off x="8729663" y="1770063"/>
              <a:ext cx="1587" cy="4605337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Line 241"/>
            <p:cNvSpPr>
              <a:spLocks noChangeShapeType="1"/>
            </p:cNvSpPr>
            <p:nvPr/>
          </p:nvSpPr>
          <p:spPr bwMode="auto">
            <a:xfrm>
              <a:off x="4687888" y="2274888"/>
              <a:ext cx="1587" cy="410051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3" name="Line 242"/>
          <p:cNvSpPr>
            <a:spLocks noChangeShapeType="1"/>
          </p:cNvSpPr>
          <p:nvPr/>
        </p:nvSpPr>
        <p:spPr bwMode="auto">
          <a:xfrm flipH="1">
            <a:off x="239713" y="1793875"/>
            <a:ext cx="598487" cy="660400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4" name="Rectangle 243"/>
          <p:cNvSpPr>
            <a:spLocks noChangeArrowheads="1"/>
          </p:cNvSpPr>
          <p:nvPr/>
        </p:nvSpPr>
        <p:spPr bwMode="auto">
          <a:xfrm>
            <a:off x="658813" y="1985963"/>
            <a:ext cx="2286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" name="Rectangle 244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" name="Rectangle 245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 dirty="0">
                <a:solidFill>
                  <a:srgbClr val="000000"/>
                </a:solidFill>
              </a:rPr>
              <a:t>Function</a:t>
            </a:r>
            <a:endParaRPr lang="en-US" sz="1000" dirty="0">
              <a:latin typeface="Book Antiqua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04599"/>
            <a:ext cx="7772400" cy="80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General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28600" y="2743200"/>
            <a:ext cx="8685213" cy="2180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FMEA should have an assumptions document attached (electronically if</a:t>
            </a:r>
            <a:r>
              <a:rPr kumimoji="0" lang="en-US" sz="20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possible) or the first line of the FMEA should detail the assumptions and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ratings used for the FMEA.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Product/part names and numbers must be detailed in the FMEA header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team members must be listed in the FMEA header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Revision date, as appropriate, must be documented in the 	FMEA header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-52"/>
                <a:ea typeface="+mn-ea"/>
                <a:cs typeface="+mn-cs"/>
              </a:rPr>
              <a:t> 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89" name="Line 89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3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73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86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8" name="Line 188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685800" y="805835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Quality and Reliability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457199" y="1582969"/>
            <a:ext cx="8515401" cy="338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Quality is a relative term often based on customer perception or the degree to which a product meets customer expectations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Manufacturers have long recognized that products can meet specifications and still fail to satisfy customer expectations due to:</a:t>
            </a:r>
          </a:p>
          <a:p>
            <a:pPr marL="742950" marR="0" lvl="1" indent="-28575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Errors in design</a:t>
            </a:r>
          </a:p>
          <a:p>
            <a:pPr marL="742950" marR="0" lvl="1" indent="-28575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Flaws induced by the manufacturing process</a:t>
            </a:r>
          </a:p>
          <a:p>
            <a:pPr marL="742950" marR="0" lvl="1" indent="-28575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Environment</a:t>
            </a:r>
          </a:p>
          <a:p>
            <a:pPr marL="742950" marR="0" lvl="1" indent="-28575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Product misuse</a:t>
            </a:r>
          </a:p>
          <a:p>
            <a:pPr marL="742950" marR="0" lvl="1" indent="-28575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Not understanding customer wants/needs</a:t>
            </a:r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Function-What is the part supposed to do in view of customer requirements?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230066" y="1962150"/>
            <a:ext cx="8683867" cy="260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Describe what the system or component is designed to do</a:t>
            </a:r>
          </a:p>
          <a:p>
            <a:pPr marL="742950" marR="0" lvl="1" indent="-285750" algn="l" defTabSz="914400" rtl="0" eaLnBrk="1" fontAlgn="base" latinLnBrk="0" hangingPunct="1">
              <a:lnSpc>
                <a:spcPts val="16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Include information regarding the environment in which the system operates</a:t>
            </a:r>
          </a:p>
          <a:p>
            <a:pPr marL="1143000" marR="0" lvl="2" indent="-228600" algn="l" defTabSz="914400" rtl="0" eaLnBrk="1" fontAlgn="base" latinLnBrk="0" hangingPunct="1">
              <a:lnSpc>
                <a:spcPts val="16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define temperature, pressure, and humidity ranges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 all functions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 to consider unintended functions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position/locate, support/reinforce, seal in/out, lubricate, or retain,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latch secure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39713" y="1516063"/>
            <a:ext cx="611187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73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Function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28600" y="2743200"/>
            <a:ext cx="8685213" cy="36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HVAC system must defog windows and heat or cool cabin to 70   	degrees in all operating conditions (-40 degrees to 100 degrees)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within 3 to 5 minutes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or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As specified in functional spec #_______; rev. date_________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4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7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7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5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9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2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3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7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1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5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8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6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60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6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3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4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91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Failure mode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76400"/>
            <a:ext cx="8314408" cy="3210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the manner in which a system, subsystem, or component could potentially fail to meet design intent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 yourself- ”How could this design fail to meet each customer requirement?”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 to consider: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ts val="11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absolute failure	</a:t>
            </a:r>
          </a:p>
          <a:p>
            <a:pPr marL="742950" marR="0" lvl="1" indent="-285750" algn="l" defTabSz="914400" rtl="0" eaLnBrk="1" fontAlgn="base" latinLnBrk="0" hangingPunct="1">
              <a:lnSpc>
                <a:spcPts val="11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partial failure</a:t>
            </a:r>
          </a:p>
          <a:p>
            <a:pPr marL="742950" marR="0" lvl="1" indent="-285750" algn="l" defTabSz="914400" rtl="0" eaLnBrk="1" fontAlgn="base" latinLnBrk="0" hangingPunct="1">
              <a:lnSpc>
                <a:spcPts val="11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intermittent failure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464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464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0" y="3686341"/>
            <a:ext cx="4572000" cy="9919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sz="2400" kern="0" dirty="0">
                <a:ea typeface="ＭＳ Ｐゴシック" charset="-128"/>
              </a:rPr>
              <a:t>over function</a:t>
            </a:r>
          </a:p>
          <a:p>
            <a:pPr marL="742950" lvl="1" indent="-28575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sz="2400" kern="0" dirty="0">
                <a:ea typeface="ＭＳ Ｐゴシック" charset="-128"/>
              </a:rPr>
              <a:t>degraded function</a:t>
            </a:r>
          </a:p>
          <a:p>
            <a:pPr marL="742950" lvl="1" indent="-285750" fontAlgn="base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sz="2400" kern="0" dirty="0">
                <a:ea typeface="ＭＳ Ｐゴシック" charset="-128"/>
              </a:rPr>
              <a:t>unintended function</a:t>
            </a:r>
            <a:endParaRPr lang="en-US" sz="2800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36613" y="1516063"/>
            <a:ext cx="781050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7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Failure Mode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687980"/>
            <a:ext cx="8707190" cy="2208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EXAMPLES: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HVAC system does not heat vehicle or defog windows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HVAC system takes more than 5 minutes to heat vehicle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HVAC system does not heat cabin to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70 degrees in below zero temperatures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HVAC system cools cabin to 50 degrees</a:t>
            </a:r>
          </a:p>
          <a:p>
            <a:pPr marL="114300" marR="0" lvl="0" indent="279400" algn="l" defTabSz="708025" rtl="0" eaLnBrk="1" fontAlgn="base" latinLnBrk="0" hangingPunct="1">
              <a:lnSpc>
                <a:spcPts val="23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HVAC system activates rear window defogger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0" y="742950"/>
            <a:ext cx="91440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Consider Potential failure modes under: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Operating Conditions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hot and cold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wet and dry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dusty and dirty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Usage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Above average life cycle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Harsh environment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below average life cycle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0" y="742950"/>
            <a:ext cx="91440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Consider Potential failure modes under: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service operations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 the wrong part be substituted inadvertently?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 the part be serviced wrong? E.g. upside down, backwards, end to end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 the part be omitted?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Is the part difficult to assemble?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Describe or record in physical or technical terms, not as symptoms noticeable by the customer.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32209"/>
            <a:ext cx="7772400" cy="80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Effect(s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of Failure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04205" y="1581150"/>
            <a:ext cx="8176368" cy="3221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effects of the failure mode on the function as perceived by the customer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 yourself- ”What would be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result of this failure?” or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“If the failure occurs then what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the consequences”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Describe the effects in terms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what the customer might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experience or notice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State clearly if the function could impact safety or noncompliance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regulations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Identify all potential customers. 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customer may be an internal customer, a distributor as well as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end user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Describe in terms of product performance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98613" y="1516063"/>
            <a:ext cx="822325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73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Effect(s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of Failure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676400" y="2743200"/>
            <a:ext cx="5808350" cy="2208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72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72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Cannot see out of front window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72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Air conditioner makes cab too cold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72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not get warm enough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72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Takes too long to heat up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73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86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8" name="Line 188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Examples of Potential Effects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04950"/>
            <a:ext cx="3810000" cy="336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Noise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loss of fluid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seizure of adjacent surfaces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loss of function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no/low output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loss of system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4648200" y="1504950"/>
            <a:ext cx="3810000" cy="338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Intermittent operations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rough surface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unpleasant odor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poor appearance 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potential safety hazard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Customer dissatisfied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91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Severity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36953"/>
            <a:ext cx="7772400" cy="3294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assessment of the seriousness of the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effect(s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of the potential failure mode on the next component, subsystem, or customer if it occurs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Severity applies to effects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failure modes with multiple effects, rate each effect and select the highest rating as severity for failure mode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0" y="742950"/>
            <a:ext cx="9144000" cy="87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Quality, Reliability and Failure Prevention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685800" y="1657350"/>
            <a:ext cx="7772400" cy="2865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Traditionally quality activities have focused on detecting manufacturing and material defects that cause failures early in the life cycle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Today, activities focus on failures that occur beyond the infant mortality stage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Emphasis on Failure Prevention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20938" y="1516063"/>
            <a:ext cx="347662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747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Severity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743200"/>
            <a:ext cx="8685213" cy="2217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Cannot see out of front window – severity 9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Air conditioner makes cab too cold – severity 5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not get warm enough – severity 5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Takes too long to heat up – severity 4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776538" y="1438275"/>
            <a:ext cx="280987" cy="1011238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" y="720879"/>
            <a:ext cx="7772400" cy="71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Classification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197100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268538"/>
            <a:ext cx="3302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197100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268538"/>
            <a:ext cx="3524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692275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83832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199390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14947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692275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83832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199390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149475"/>
            <a:ext cx="777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692275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838325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1993900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14947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692275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838325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199390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149475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692275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20875"/>
            <a:ext cx="3508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065338"/>
            <a:ext cx="3508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7373938" y="2571750"/>
            <a:ext cx="660400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5359400" y="2571750"/>
            <a:ext cx="287338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4016375" y="2571750"/>
            <a:ext cx="287338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768600" y="2571750"/>
            <a:ext cx="288925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7373938" y="1428750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7745413" y="1489075"/>
            <a:ext cx="8080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607175" y="1428750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6630988" y="1633538"/>
            <a:ext cx="6873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6797675" y="1778000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6715125" y="1933575"/>
            <a:ext cx="541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858000" y="2089150"/>
            <a:ext cx="266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5646738" y="1428750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5695950" y="1778000"/>
            <a:ext cx="8572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5911850" y="1933575"/>
            <a:ext cx="414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5359400" y="1428750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454650" y="170497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467350" y="1862138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454650" y="2017713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072063" y="1428750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167313" y="1549400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180013" y="1704975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191125" y="1862138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180013" y="2017713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80013" y="21605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4303713" y="1428750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4471988" y="1585913"/>
            <a:ext cx="422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4448175" y="1730375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4448175" y="1885950"/>
            <a:ext cx="4714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016375" y="1428750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111625" y="1549400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124325" y="1704975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124325" y="186213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124325" y="2017713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37025" y="2160588"/>
            <a:ext cx="42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3057525" y="1428750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3284538" y="1633538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3249613" y="1778000"/>
            <a:ext cx="549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3128963" y="1933575"/>
            <a:ext cx="796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249613" y="2089150"/>
            <a:ext cx="5556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2768600" y="1428750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2865438" y="1549400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2901950" y="1704975"/>
            <a:ext cx="285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2876550" y="1862138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876550" y="201771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76550" y="21605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481263" y="1428750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578100" y="1704975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589213" y="1862138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589213" y="201771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1798638" y="1704975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1725613" y="1862138"/>
            <a:ext cx="6111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1857375" y="2017713"/>
            <a:ext cx="387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850900" y="1428750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982663" y="1704975"/>
            <a:ext cx="5254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042988" y="1862138"/>
            <a:ext cx="387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077913" y="2017713"/>
            <a:ext cx="3159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227013" y="1428750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274638" y="1489075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Line 86"/>
          <p:cNvSpPr>
            <a:spLocks noChangeShapeType="1"/>
          </p:cNvSpPr>
          <p:nvPr/>
        </p:nvSpPr>
        <p:spPr bwMode="auto">
          <a:xfrm>
            <a:off x="227013" y="1428750"/>
            <a:ext cx="8729662" cy="158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7"/>
          <p:cNvSpPr>
            <a:spLocks noChangeShapeType="1"/>
          </p:cNvSpPr>
          <p:nvPr/>
        </p:nvSpPr>
        <p:spPr bwMode="auto">
          <a:xfrm>
            <a:off x="227013" y="2447925"/>
            <a:ext cx="872966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88"/>
          <p:cNvSpPr>
            <a:spLocks noChangeShapeType="1"/>
          </p:cNvSpPr>
          <p:nvPr/>
        </p:nvSpPr>
        <p:spPr bwMode="auto">
          <a:xfrm>
            <a:off x="1617663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89"/>
          <p:cNvSpPr>
            <a:spLocks noChangeShapeType="1"/>
          </p:cNvSpPr>
          <p:nvPr/>
        </p:nvSpPr>
        <p:spPr bwMode="auto">
          <a:xfrm>
            <a:off x="5359400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5646738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6570663" y="1447800"/>
            <a:ext cx="0" cy="9953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7373938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8956675" y="1428750"/>
            <a:ext cx="0" cy="102076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7373938" y="1692275"/>
            <a:ext cx="158273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8034338" y="1692275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8261350" y="1692275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501063" y="1692275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8729663" y="1692275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4303713" y="2197100"/>
            <a:ext cx="768350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00"/>
          <p:cNvSpPr>
            <a:spLocks noChangeArrowheads="1"/>
          </p:cNvSpPr>
          <p:nvPr/>
        </p:nvSpPr>
        <p:spPr bwMode="auto">
          <a:xfrm>
            <a:off x="4687888" y="2197100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101"/>
          <p:cNvSpPr>
            <a:spLocks noChangeArrowheads="1"/>
          </p:cNvSpPr>
          <p:nvPr/>
        </p:nvSpPr>
        <p:spPr bwMode="auto">
          <a:xfrm>
            <a:off x="4711700" y="2268538"/>
            <a:ext cx="3302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2" name="Rectangle 102"/>
          <p:cNvSpPr>
            <a:spLocks noChangeArrowheads="1"/>
          </p:cNvSpPr>
          <p:nvPr/>
        </p:nvSpPr>
        <p:spPr bwMode="auto">
          <a:xfrm>
            <a:off x="4303713" y="2197100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3"/>
          <p:cNvSpPr>
            <a:spLocks noChangeArrowheads="1"/>
          </p:cNvSpPr>
          <p:nvPr/>
        </p:nvSpPr>
        <p:spPr bwMode="auto">
          <a:xfrm>
            <a:off x="4327525" y="2268538"/>
            <a:ext cx="3524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8729663" y="1692275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8801100" y="183832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8801100" y="199390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8801100" y="214947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501063" y="1692275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572500" y="183832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572500" y="199390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572500" y="2149475"/>
            <a:ext cx="777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274050" y="1692275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332788" y="1838325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345488" y="1993900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345488" y="214947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034338" y="1692275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105775" y="1838325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105775" y="199390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093075" y="2149475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7373938" y="1692275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7518400" y="1920875"/>
            <a:ext cx="3508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7529513" y="2065338"/>
            <a:ext cx="3508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2768600" y="2571750"/>
            <a:ext cx="288925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428750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745413" y="1489075"/>
            <a:ext cx="8080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6630988" y="1633538"/>
            <a:ext cx="6873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6715125" y="1933575"/>
            <a:ext cx="541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6858000" y="2089150"/>
            <a:ext cx="266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5695950" y="1778000"/>
            <a:ext cx="8572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5911850" y="1933575"/>
            <a:ext cx="414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5359400" y="1428750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5454650" y="170497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467350" y="1862138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454650" y="2017713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072063" y="1428750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167313" y="1549400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180013" y="1704975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191125" y="1862138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180013" y="2017713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80013" y="21605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4303713" y="1428750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4471988" y="1585913"/>
            <a:ext cx="422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4448175" y="1885950"/>
            <a:ext cx="4714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4016375" y="1428750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111625" y="1549400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124325" y="1704975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124325" y="186213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124325" y="2017713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37025" y="2160588"/>
            <a:ext cx="42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3057525" y="1428750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3284538" y="1633538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3249613" y="1778000"/>
            <a:ext cx="549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3128963" y="1933575"/>
            <a:ext cx="796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249613" y="2089150"/>
            <a:ext cx="5556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2768600" y="1428750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2865438" y="1549400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2901950" y="1704975"/>
            <a:ext cx="285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2876550" y="1862138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876550" y="201771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76550" y="2160588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481263" y="1428750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578100" y="1704975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589213" y="1862138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589213" y="2017713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1798638" y="1704975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1725613" y="1862138"/>
            <a:ext cx="6111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1857375" y="2017713"/>
            <a:ext cx="387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850900" y="1428750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227013" y="1428750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Line 170"/>
          <p:cNvSpPr>
            <a:spLocks noChangeShapeType="1"/>
          </p:cNvSpPr>
          <p:nvPr/>
        </p:nvSpPr>
        <p:spPr bwMode="auto">
          <a:xfrm>
            <a:off x="227013" y="1428750"/>
            <a:ext cx="8729662" cy="158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Line 171"/>
          <p:cNvSpPr>
            <a:spLocks noChangeShapeType="1"/>
          </p:cNvSpPr>
          <p:nvPr/>
        </p:nvSpPr>
        <p:spPr bwMode="auto">
          <a:xfrm>
            <a:off x="227013" y="2447925"/>
            <a:ext cx="872966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172"/>
          <p:cNvSpPr>
            <a:spLocks noChangeShapeType="1"/>
          </p:cNvSpPr>
          <p:nvPr/>
        </p:nvSpPr>
        <p:spPr bwMode="auto">
          <a:xfrm>
            <a:off x="227013" y="1428750"/>
            <a:ext cx="0" cy="102076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73"/>
          <p:cNvSpPr>
            <a:spLocks noChangeShapeType="1"/>
          </p:cNvSpPr>
          <p:nvPr/>
        </p:nvSpPr>
        <p:spPr bwMode="auto">
          <a:xfrm>
            <a:off x="850900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768600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3057525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4016375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4303713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5072063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7373938" y="1692275"/>
            <a:ext cx="158273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303713" y="2197100"/>
            <a:ext cx="768350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687888" y="2197100"/>
            <a:ext cx="0" cy="2524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 flipH="1">
            <a:off x="239713" y="1489075"/>
            <a:ext cx="611187" cy="8874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Rectangle 183"/>
          <p:cNvSpPr>
            <a:spLocks noChangeArrowheads="1"/>
          </p:cNvSpPr>
          <p:nvPr/>
        </p:nvSpPr>
        <p:spPr bwMode="auto">
          <a:xfrm>
            <a:off x="274638" y="2184400"/>
            <a:ext cx="6604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Rectangle 184"/>
          <p:cNvSpPr>
            <a:spLocks noChangeArrowheads="1"/>
          </p:cNvSpPr>
          <p:nvPr/>
        </p:nvSpPr>
        <p:spPr bwMode="auto">
          <a:xfrm>
            <a:off x="395288" y="2257425"/>
            <a:ext cx="4381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2419350" y="1428750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4"/>
          <p:cNvSpPr txBox="1">
            <a:spLocks noChangeArrowheads="1"/>
          </p:cNvSpPr>
          <p:nvPr/>
        </p:nvSpPr>
        <p:spPr bwMode="auto">
          <a:xfrm>
            <a:off x="228600" y="2571750"/>
            <a:ext cx="8685213" cy="253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 should be used to define potential critical and significant characteristics </a:t>
            </a: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Critical characteristics (9 or 10 in severity with 2 or more in occurrence-suggested) </a:t>
            </a:r>
            <a:b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must have associated recommended actions</a:t>
            </a: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Significant characteristics (4 thru 8 in severity with 4 or more in occurrence -suggested) </a:t>
            </a:r>
            <a:b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should have associated recommended actions</a:t>
            </a: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 should have defined criteria for application</a:t>
            </a: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Cannot see out of front window – severity 9 – incorrect vent location – occurrence 2</a:t>
            </a:r>
          </a:p>
          <a:p>
            <a:pPr marL="114300" marR="0" lvl="0" indent="279400" algn="l" defTabSz="708025" rtl="0" eaLnBrk="1" fontAlgn="base" latinLnBrk="0" hangingPunct="1">
              <a:lnSpc>
                <a:spcPts val="16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Air conditioner makes cab too cold – severity 5 - Incorrect routing of vent hoses </a:t>
            </a:r>
            <a:b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(too close to heat source) – occurrence 6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0" y="819150"/>
            <a:ext cx="9144000" cy="80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3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Cause(s)/Mechanism(s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of failure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0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an indication of a design weakness,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consequence of which is the failure mode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conceivable failure cause or mechanism should be listed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cause or mechanism should be listed as concisely and completely as possible so efforts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aimed at pertinent causes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057525" y="1565642"/>
            <a:ext cx="958850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1"/>
            <a:ext cx="7772400" cy="80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Cause(s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 of Failure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687888" y="2324467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711700" y="2395904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303713" y="2324467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327525" y="2395904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8729663" y="1819642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8801100" y="196569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8801100" y="2121267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801100" y="227684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8501063" y="1819642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8572500" y="196569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8572500" y="2121267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8572500" y="227684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8274050" y="1819642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8332788" y="1965692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8345488" y="2121267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8345488" y="2276842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8034338" y="1819642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8105775" y="196569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8105775" y="2121267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8093075" y="227684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7373938" y="1819642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7518400" y="2048242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7529513" y="2192704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36"/>
          <p:cNvSpPr>
            <a:spLocks noChangeArrowheads="1"/>
          </p:cNvSpPr>
          <p:nvPr/>
        </p:nvSpPr>
        <p:spPr bwMode="auto">
          <a:xfrm>
            <a:off x="7373938" y="1556117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7745413" y="1616442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29" name="Rectangle 38"/>
          <p:cNvSpPr>
            <a:spLocks noChangeArrowheads="1"/>
          </p:cNvSpPr>
          <p:nvPr/>
        </p:nvSpPr>
        <p:spPr bwMode="auto">
          <a:xfrm>
            <a:off x="6607175" y="1556117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9"/>
          <p:cNvSpPr>
            <a:spLocks noChangeArrowheads="1"/>
          </p:cNvSpPr>
          <p:nvPr/>
        </p:nvSpPr>
        <p:spPr bwMode="auto">
          <a:xfrm>
            <a:off x="6630988" y="1760904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31" name="Rectangle 40"/>
          <p:cNvSpPr>
            <a:spLocks noChangeArrowheads="1"/>
          </p:cNvSpPr>
          <p:nvPr/>
        </p:nvSpPr>
        <p:spPr bwMode="auto">
          <a:xfrm>
            <a:off x="6797675" y="1905367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32" name="Rectangle 41"/>
          <p:cNvSpPr>
            <a:spLocks noChangeArrowheads="1"/>
          </p:cNvSpPr>
          <p:nvPr/>
        </p:nvSpPr>
        <p:spPr bwMode="auto">
          <a:xfrm>
            <a:off x="6715125" y="2060942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858000" y="2216517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5646738" y="1556117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44"/>
          <p:cNvSpPr>
            <a:spLocks noChangeArrowheads="1"/>
          </p:cNvSpPr>
          <p:nvPr/>
        </p:nvSpPr>
        <p:spPr bwMode="auto">
          <a:xfrm>
            <a:off x="5695950" y="1905367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36" name="Rectangle 45"/>
          <p:cNvSpPr>
            <a:spLocks noChangeArrowheads="1"/>
          </p:cNvSpPr>
          <p:nvPr/>
        </p:nvSpPr>
        <p:spPr bwMode="auto">
          <a:xfrm>
            <a:off x="5911850" y="2060942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37" name="Rectangle 46"/>
          <p:cNvSpPr>
            <a:spLocks noChangeArrowheads="1"/>
          </p:cNvSpPr>
          <p:nvPr/>
        </p:nvSpPr>
        <p:spPr bwMode="auto">
          <a:xfrm>
            <a:off x="5359400" y="1556117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5454650" y="183234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5467350" y="1989504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9"/>
          <p:cNvSpPr>
            <a:spLocks noChangeArrowheads="1"/>
          </p:cNvSpPr>
          <p:nvPr/>
        </p:nvSpPr>
        <p:spPr bwMode="auto">
          <a:xfrm>
            <a:off x="5454650" y="2145079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50"/>
          <p:cNvSpPr>
            <a:spLocks noChangeArrowheads="1"/>
          </p:cNvSpPr>
          <p:nvPr/>
        </p:nvSpPr>
        <p:spPr bwMode="auto">
          <a:xfrm>
            <a:off x="5072063" y="1556117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167313" y="1676767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5180013" y="1832342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44" name="Rectangle 53"/>
          <p:cNvSpPr>
            <a:spLocks noChangeArrowheads="1"/>
          </p:cNvSpPr>
          <p:nvPr/>
        </p:nvSpPr>
        <p:spPr bwMode="auto">
          <a:xfrm>
            <a:off x="5191125" y="1989504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54"/>
          <p:cNvSpPr>
            <a:spLocks noChangeArrowheads="1"/>
          </p:cNvSpPr>
          <p:nvPr/>
        </p:nvSpPr>
        <p:spPr bwMode="auto">
          <a:xfrm>
            <a:off x="5180013" y="2145079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55"/>
          <p:cNvSpPr>
            <a:spLocks noChangeArrowheads="1"/>
          </p:cNvSpPr>
          <p:nvPr/>
        </p:nvSpPr>
        <p:spPr bwMode="auto">
          <a:xfrm>
            <a:off x="5180013" y="2287954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47" name="Rectangle 56"/>
          <p:cNvSpPr>
            <a:spLocks noChangeArrowheads="1"/>
          </p:cNvSpPr>
          <p:nvPr/>
        </p:nvSpPr>
        <p:spPr bwMode="auto">
          <a:xfrm>
            <a:off x="4303713" y="1556117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Rectangle 57"/>
          <p:cNvSpPr>
            <a:spLocks noChangeArrowheads="1"/>
          </p:cNvSpPr>
          <p:nvPr/>
        </p:nvSpPr>
        <p:spPr bwMode="auto">
          <a:xfrm>
            <a:off x="4471988" y="1713279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58"/>
          <p:cNvSpPr>
            <a:spLocks noChangeArrowheads="1"/>
          </p:cNvSpPr>
          <p:nvPr/>
        </p:nvSpPr>
        <p:spPr bwMode="auto">
          <a:xfrm>
            <a:off x="4448175" y="1857742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4448175" y="2013317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60"/>
          <p:cNvSpPr>
            <a:spLocks noChangeArrowheads="1"/>
          </p:cNvSpPr>
          <p:nvPr/>
        </p:nvSpPr>
        <p:spPr bwMode="auto">
          <a:xfrm>
            <a:off x="4016375" y="1556117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61"/>
          <p:cNvSpPr>
            <a:spLocks noChangeArrowheads="1"/>
          </p:cNvSpPr>
          <p:nvPr/>
        </p:nvSpPr>
        <p:spPr bwMode="auto">
          <a:xfrm>
            <a:off x="4111625" y="1676767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62"/>
          <p:cNvSpPr>
            <a:spLocks noChangeArrowheads="1"/>
          </p:cNvSpPr>
          <p:nvPr/>
        </p:nvSpPr>
        <p:spPr bwMode="auto">
          <a:xfrm>
            <a:off x="4124325" y="1832342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63"/>
          <p:cNvSpPr>
            <a:spLocks noChangeArrowheads="1"/>
          </p:cNvSpPr>
          <p:nvPr/>
        </p:nvSpPr>
        <p:spPr bwMode="auto">
          <a:xfrm>
            <a:off x="4124325" y="1989504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64"/>
          <p:cNvSpPr>
            <a:spLocks noChangeArrowheads="1"/>
          </p:cNvSpPr>
          <p:nvPr/>
        </p:nvSpPr>
        <p:spPr bwMode="auto">
          <a:xfrm>
            <a:off x="4124325" y="2145079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65"/>
          <p:cNvSpPr>
            <a:spLocks noChangeArrowheads="1"/>
          </p:cNvSpPr>
          <p:nvPr/>
        </p:nvSpPr>
        <p:spPr bwMode="auto">
          <a:xfrm>
            <a:off x="4137025" y="2287954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57" name="Rectangle 66"/>
          <p:cNvSpPr>
            <a:spLocks noChangeArrowheads="1"/>
          </p:cNvSpPr>
          <p:nvPr/>
        </p:nvSpPr>
        <p:spPr bwMode="auto">
          <a:xfrm>
            <a:off x="3057525" y="1556117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Rectangle 67"/>
          <p:cNvSpPr>
            <a:spLocks noChangeArrowheads="1"/>
          </p:cNvSpPr>
          <p:nvPr/>
        </p:nvSpPr>
        <p:spPr bwMode="auto">
          <a:xfrm>
            <a:off x="3284538" y="1760904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68"/>
          <p:cNvSpPr>
            <a:spLocks noChangeArrowheads="1"/>
          </p:cNvSpPr>
          <p:nvPr/>
        </p:nvSpPr>
        <p:spPr bwMode="auto">
          <a:xfrm>
            <a:off x="3249613" y="1905367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9"/>
          <p:cNvSpPr>
            <a:spLocks noChangeArrowheads="1"/>
          </p:cNvSpPr>
          <p:nvPr/>
        </p:nvSpPr>
        <p:spPr bwMode="auto">
          <a:xfrm>
            <a:off x="3128963" y="2060942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61" name="Rectangle 70"/>
          <p:cNvSpPr>
            <a:spLocks noChangeArrowheads="1"/>
          </p:cNvSpPr>
          <p:nvPr/>
        </p:nvSpPr>
        <p:spPr bwMode="auto">
          <a:xfrm>
            <a:off x="3249613" y="2216517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71"/>
          <p:cNvSpPr>
            <a:spLocks noChangeArrowheads="1"/>
          </p:cNvSpPr>
          <p:nvPr/>
        </p:nvSpPr>
        <p:spPr bwMode="auto">
          <a:xfrm>
            <a:off x="2768600" y="1556117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Rectangle 72"/>
          <p:cNvSpPr>
            <a:spLocks noChangeArrowheads="1"/>
          </p:cNvSpPr>
          <p:nvPr/>
        </p:nvSpPr>
        <p:spPr bwMode="auto">
          <a:xfrm>
            <a:off x="2865438" y="1676767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73"/>
          <p:cNvSpPr>
            <a:spLocks noChangeArrowheads="1"/>
          </p:cNvSpPr>
          <p:nvPr/>
        </p:nvSpPr>
        <p:spPr bwMode="auto">
          <a:xfrm>
            <a:off x="2901950" y="1832342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74"/>
          <p:cNvSpPr>
            <a:spLocks noChangeArrowheads="1"/>
          </p:cNvSpPr>
          <p:nvPr/>
        </p:nvSpPr>
        <p:spPr bwMode="auto">
          <a:xfrm>
            <a:off x="2876550" y="1989504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75"/>
          <p:cNvSpPr>
            <a:spLocks noChangeArrowheads="1"/>
          </p:cNvSpPr>
          <p:nvPr/>
        </p:nvSpPr>
        <p:spPr bwMode="auto">
          <a:xfrm>
            <a:off x="2876550" y="2145079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67" name="Rectangle 76"/>
          <p:cNvSpPr>
            <a:spLocks noChangeArrowheads="1"/>
          </p:cNvSpPr>
          <p:nvPr/>
        </p:nvSpPr>
        <p:spPr bwMode="auto">
          <a:xfrm>
            <a:off x="2876550" y="2287954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77"/>
          <p:cNvSpPr>
            <a:spLocks noChangeArrowheads="1"/>
          </p:cNvSpPr>
          <p:nvPr/>
        </p:nvSpPr>
        <p:spPr bwMode="auto">
          <a:xfrm>
            <a:off x="2481263" y="1556117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78"/>
          <p:cNvSpPr>
            <a:spLocks noChangeArrowheads="1"/>
          </p:cNvSpPr>
          <p:nvPr/>
        </p:nvSpPr>
        <p:spPr bwMode="auto">
          <a:xfrm>
            <a:off x="2578100" y="183234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9"/>
          <p:cNvSpPr>
            <a:spLocks noChangeArrowheads="1"/>
          </p:cNvSpPr>
          <p:nvPr/>
        </p:nvSpPr>
        <p:spPr bwMode="auto">
          <a:xfrm>
            <a:off x="2589213" y="1989504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80"/>
          <p:cNvSpPr>
            <a:spLocks noChangeArrowheads="1"/>
          </p:cNvSpPr>
          <p:nvPr/>
        </p:nvSpPr>
        <p:spPr bwMode="auto">
          <a:xfrm>
            <a:off x="2589213" y="2145079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81"/>
          <p:cNvSpPr>
            <a:spLocks noChangeArrowheads="1"/>
          </p:cNvSpPr>
          <p:nvPr/>
        </p:nvSpPr>
        <p:spPr bwMode="auto">
          <a:xfrm>
            <a:off x="1798638" y="1832342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82"/>
          <p:cNvSpPr>
            <a:spLocks noChangeArrowheads="1"/>
          </p:cNvSpPr>
          <p:nvPr/>
        </p:nvSpPr>
        <p:spPr bwMode="auto">
          <a:xfrm>
            <a:off x="1725613" y="1989504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83"/>
          <p:cNvSpPr>
            <a:spLocks noChangeArrowheads="1"/>
          </p:cNvSpPr>
          <p:nvPr/>
        </p:nvSpPr>
        <p:spPr bwMode="auto">
          <a:xfrm>
            <a:off x="1857375" y="2145079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84"/>
          <p:cNvSpPr>
            <a:spLocks noChangeArrowheads="1"/>
          </p:cNvSpPr>
          <p:nvPr/>
        </p:nvSpPr>
        <p:spPr bwMode="auto">
          <a:xfrm>
            <a:off x="850900" y="1556117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85"/>
          <p:cNvSpPr>
            <a:spLocks noChangeArrowheads="1"/>
          </p:cNvSpPr>
          <p:nvPr/>
        </p:nvSpPr>
        <p:spPr bwMode="auto">
          <a:xfrm>
            <a:off x="982663" y="1832342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86"/>
          <p:cNvSpPr>
            <a:spLocks noChangeArrowheads="1"/>
          </p:cNvSpPr>
          <p:nvPr/>
        </p:nvSpPr>
        <p:spPr bwMode="auto">
          <a:xfrm>
            <a:off x="1042988" y="1989504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87"/>
          <p:cNvSpPr>
            <a:spLocks noChangeArrowheads="1"/>
          </p:cNvSpPr>
          <p:nvPr/>
        </p:nvSpPr>
        <p:spPr bwMode="auto">
          <a:xfrm>
            <a:off x="1077913" y="2145079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88"/>
          <p:cNvSpPr>
            <a:spLocks noChangeArrowheads="1"/>
          </p:cNvSpPr>
          <p:nvPr/>
        </p:nvSpPr>
        <p:spPr bwMode="auto">
          <a:xfrm>
            <a:off x="227013" y="1556117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Rectangle 89"/>
          <p:cNvSpPr>
            <a:spLocks noChangeArrowheads="1"/>
          </p:cNvSpPr>
          <p:nvPr/>
        </p:nvSpPr>
        <p:spPr bwMode="auto">
          <a:xfrm>
            <a:off x="274638" y="1616442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Line 90"/>
          <p:cNvSpPr>
            <a:spLocks noChangeShapeType="1"/>
          </p:cNvSpPr>
          <p:nvPr/>
        </p:nvSpPr>
        <p:spPr bwMode="auto">
          <a:xfrm>
            <a:off x="227013" y="1556117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Line 91"/>
          <p:cNvSpPr>
            <a:spLocks noChangeShapeType="1"/>
          </p:cNvSpPr>
          <p:nvPr/>
        </p:nvSpPr>
        <p:spPr bwMode="auto">
          <a:xfrm>
            <a:off x="227013" y="2575292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92"/>
          <p:cNvSpPr>
            <a:spLocks noChangeShapeType="1"/>
          </p:cNvSpPr>
          <p:nvPr/>
        </p:nvSpPr>
        <p:spPr bwMode="auto">
          <a:xfrm>
            <a:off x="1617663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93"/>
          <p:cNvSpPr>
            <a:spLocks noChangeShapeType="1"/>
          </p:cNvSpPr>
          <p:nvPr/>
        </p:nvSpPr>
        <p:spPr bwMode="auto">
          <a:xfrm>
            <a:off x="5359400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94"/>
          <p:cNvSpPr>
            <a:spLocks noChangeShapeType="1"/>
          </p:cNvSpPr>
          <p:nvPr/>
        </p:nvSpPr>
        <p:spPr bwMode="auto">
          <a:xfrm>
            <a:off x="5646738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95"/>
          <p:cNvSpPr>
            <a:spLocks noChangeShapeType="1"/>
          </p:cNvSpPr>
          <p:nvPr/>
        </p:nvSpPr>
        <p:spPr bwMode="auto">
          <a:xfrm>
            <a:off x="6570663" y="1575167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96"/>
          <p:cNvSpPr>
            <a:spLocks noChangeShapeType="1"/>
          </p:cNvSpPr>
          <p:nvPr/>
        </p:nvSpPr>
        <p:spPr bwMode="auto">
          <a:xfrm>
            <a:off x="7373938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97"/>
          <p:cNvSpPr>
            <a:spLocks noChangeShapeType="1"/>
          </p:cNvSpPr>
          <p:nvPr/>
        </p:nvSpPr>
        <p:spPr bwMode="auto">
          <a:xfrm>
            <a:off x="8956675" y="1556117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98"/>
          <p:cNvSpPr>
            <a:spLocks noChangeShapeType="1"/>
          </p:cNvSpPr>
          <p:nvPr/>
        </p:nvSpPr>
        <p:spPr bwMode="auto">
          <a:xfrm>
            <a:off x="7373938" y="1819642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9"/>
          <p:cNvSpPr>
            <a:spLocks noChangeShapeType="1"/>
          </p:cNvSpPr>
          <p:nvPr/>
        </p:nvSpPr>
        <p:spPr bwMode="auto">
          <a:xfrm>
            <a:off x="8034338" y="1819642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100"/>
          <p:cNvSpPr>
            <a:spLocks noChangeShapeType="1"/>
          </p:cNvSpPr>
          <p:nvPr/>
        </p:nvSpPr>
        <p:spPr bwMode="auto">
          <a:xfrm>
            <a:off x="8261350" y="1819642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101"/>
          <p:cNvSpPr>
            <a:spLocks noChangeShapeType="1"/>
          </p:cNvSpPr>
          <p:nvPr/>
        </p:nvSpPr>
        <p:spPr bwMode="auto">
          <a:xfrm>
            <a:off x="8501063" y="1819642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102"/>
          <p:cNvSpPr>
            <a:spLocks noChangeShapeType="1"/>
          </p:cNvSpPr>
          <p:nvPr/>
        </p:nvSpPr>
        <p:spPr bwMode="auto">
          <a:xfrm>
            <a:off x="8729663" y="1819642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103"/>
          <p:cNvSpPr>
            <a:spLocks noChangeShapeType="1"/>
          </p:cNvSpPr>
          <p:nvPr/>
        </p:nvSpPr>
        <p:spPr bwMode="auto">
          <a:xfrm>
            <a:off x="4303713" y="2324467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104"/>
          <p:cNvSpPr>
            <a:spLocks noChangeArrowheads="1"/>
          </p:cNvSpPr>
          <p:nvPr/>
        </p:nvSpPr>
        <p:spPr bwMode="auto">
          <a:xfrm>
            <a:off x="4687888" y="2324467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105"/>
          <p:cNvSpPr>
            <a:spLocks noChangeArrowheads="1"/>
          </p:cNvSpPr>
          <p:nvPr/>
        </p:nvSpPr>
        <p:spPr bwMode="auto">
          <a:xfrm>
            <a:off x="4711700" y="2395904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97" name="Rectangle 106"/>
          <p:cNvSpPr>
            <a:spLocks noChangeArrowheads="1"/>
          </p:cNvSpPr>
          <p:nvPr/>
        </p:nvSpPr>
        <p:spPr bwMode="auto">
          <a:xfrm>
            <a:off x="4303713" y="2324467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107"/>
          <p:cNvSpPr>
            <a:spLocks noChangeArrowheads="1"/>
          </p:cNvSpPr>
          <p:nvPr/>
        </p:nvSpPr>
        <p:spPr bwMode="auto">
          <a:xfrm>
            <a:off x="4327525" y="2395904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9" name="Rectangle 108"/>
          <p:cNvSpPr>
            <a:spLocks noChangeArrowheads="1"/>
          </p:cNvSpPr>
          <p:nvPr/>
        </p:nvSpPr>
        <p:spPr bwMode="auto">
          <a:xfrm>
            <a:off x="8729663" y="1819642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109"/>
          <p:cNvSpPr>
            <a:spLocks noChangeArrowheads="1"/>
          </p:cNvSpPr>
          <p:nvPr/>
        </p:nvSpPr>
        <p:spPr bwMode="auto">
          <a:xfrm>
            <a:off x="8801100" y="196569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1" name="Rectangle 110"/>
          <p:cNvSpPr>
            <a:spLocks noChangeArrowheads="1"/>
          </p:cNvSpPr>
          <p:nvPr/>
        </p:nvSpPr>
        <p:spPr bwMode="auto">
          <a:xfrm>
            <a:off x="8801100" y="2121267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02" name="Rectangle 111"/>
          <p:cNvSpPr>
            <a:spLocks noChangeArrowheads="1"/>
          </p:cNvSpPr>
          <p:nvPr/>
        </p:nvSpPr>
        <p:spPr bwMode="auto">
          <a:xfrm>
            <a:off x="8801100" y="227684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03" name="Rectangle 112"/>
          <p:cNvSpPr>
            <a:spLocks noChangeArrowheads="1"/>
          </p:cNvSpPr>
          <p:nvPr/>
        </p:nvSpPr>
        <p:spPr bwMode="auto">
          <a:xfrm>
            <a:off x="8501063" y="1819642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13"/>
          <p:cNvSpPr>
            <a:spLocks noChangeArrowheads="1"/>
          </p:cNvSpPr>
          <p:nvPr/>
        </p:nvSpPr>
        <p:spPr bwMode="auto">
          <a:xfrm>
            <a:off x="8572500" y="196569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05" name="Rectangle 114"/>
          <p:cNvSpPr>
            <a:spLocks noChangeArrowheads="1"/>
          </p:cNvSpPr>
          <p:nvPr/>
        </p:nvSpPr>
        <p:spPr bwMode="auto">
          <a:xfrm>
            <a:off x="8572500" y="2121267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15"/>
          <p:cNvSpPr>
            <a:spLocks noChangeArrowheads="1"/>
          </p:cNvSpPr>
          <p:nvPr/>
        </p:nvSpPr>
        <p:spPr bwMode="auto">
          <a:xfrm>
            <a:off x="8572500" y="227684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07" name="Rectangle 116"/>
          <p:cNvSpPr>
            <a:spLocks noChangeArrowheads="1"/>
          </p:cNvSpPr>
          <p:nvPr/>
        </p:nvSpPr>
        <p:spPr bwMode="auto">
          <a:xfrm>
            <a:off x="8274050" y="1819642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17"/>
          <p:cNvSpPr>
            <a:spLocks noChangeArrowheads="1"/>
          </p:cNvSpPr>
          <p:nvPr/>
        </p:nvSpPr>
        <p:spPr bwMode="auto">
          <a:xfrm>
            <a:off x="8332788" y="1965692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09" name="Rectangle 118"/>
          <p:cNvSpPr>
            <a:spLocks noChangeArrowheads="1"/>
          </p:cNvSpPr>
          <p:nvPr/>
        </p:nvSpPr>
        <p:spPr bwMode="auto">
          <a:xfrm>
            <a:off x="8345488" y="2121267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9"/>
          <p:cNvSpPr>
            <a:spLocks noChangeArrowheads="1"/>
          </p:cNvSpPr>
          <p:nvPr/>
        </p:nvSpPr>
        <p:spPr bwMode="auto">
          <a:xfrm>
            <a:off x="8345488" y="2276842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20"/>
          <p:cNvSpPr>
            <a:spLocks noChangeArrowheads="1"/>
          </p:cNvSpPr>
          <p:nvPr/>
        </p:nvSpPr>
        <p:spPr bwMode="auto">
          <a:xfrm>
            <a:off x="8034338" y="1819642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21"/>
          <p:cNvSpPr>
            <a:spLocks noChangeArrowheads="1"/>
          </p:cNvSpPr>
          <p:nvPr/>
        </p:nvSpPr>
        <p:spPr bwMode="auto">
          <a:xfrm>
            <a:off x="8105775" y="196569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13" name="Rectangle 122"/>
          <p:cNvSpPr>
            <a:spLocks noChangeArrowheads="1"/>
          </p:cNvSpPr>
          <p:nvPr/>
        </p:nvSpPr>
        <p:spPr bwMode="auto">
          <a:xfrm>
            <a:off x="8105775" y="2121267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23"/>
          <p:cNvSpPr>
            <a:spLocks noChangeArrowheads="1"/>
          </p:cNvSpPr>
          <p:nvPr/>
        </p:nvSpPr>
        <p:spPr bwMode="auto">
          <a:xfrm>
            <a:off x="8093075" y="2276842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24"/>
          <p:cNvSpPr>
            <a:spLocks noChangeArrowheads="1"/>
          </p:cNvSpPr>
          <p:nvPr/>
        </p:nvSpPr>
        <p:spPr bwMode="auto">
          <a:xfrm>
            <a:off x="7373938" y="1819642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25"/>
          <p:cNvSpPr>
            <a:spLocks noChangeArrowheads="1"/>
          </p:cNvSpPr>
          <p:nvPr/>
        </p:nvSpPr>
        <p:spPr bwMode="auto">
          <a:xfrm>
            <a:off x="7518400" y="2048242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17" name="Rectangle 126"/>
          <p:cNvSpPr>
            <a:spLocks noChangeArrowheads="1"/>
          </p:cNvSpPr>
          <p:nvPr/>
        </p:nvSpPr>
        <p:spPr bwMode="auto">
          <a:xfrm>
            <a:off x="7529513" y="2192704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28"/>
          <p:cNvSpPr>
            <a:spLocks noChangeArrowheads="1"/>
          </p:cNvSpPr>
          <p:nvPr/>
        </p:nvSpPr>
        <p:spPr bwMode="auto">
          <a:xfrm>
            <a:off x="7373938" y="1556117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Rectangle 129"/>
          <p:cNvSpPr>
            <a:spLocks noChangeArrowheads="1"/>
          </p:cNvSpPr>
          <p:nvPr/>
        </p:nvSpPr>
        <p:spPr bwMode="auto">
          <a:xfrm>
            <a:off x="7745413" y="1616442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30"/>
          <p:cNvSpPr>
            <a:spLocks noChangeArrowheads="1"/>
          </p:cNvSpPr>
          <p:nvPr/>
        </p:nvSpPr>
        <p:spPr bwMode="auto">
          <a:xfrm>
            <a:off x="6630988" y="1760904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21" name="Rectangle 131"/>
          <p:cNvSpPr>
            <a:spLocks noChangeArrowheads="1"/>
          </p:cNvSpPr>
          <p:nvPr/>
        </p:nvSpPr>
        <p:spPr bwMode="auto">
          <a:xfrm>
            <a:off x="6715125" y="2060942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32"/>
          <p:cNvSpPr>
            <a:spLocks noChangeArrowheads="1"/>
          </p:cNvSpPr>
          <p:nvPr/>
        </p:nvSpPr>
        <p:spPr bwMode="auto">
          <a:xfrm>
            <a:off x="6858000" y="2216517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33"/>
          <p:cNvSpPr>
            <a:spLocks noChangeArrowheads="1"/>
          </p:cNvSpPr>
          <p:nvPr/>
        </p:nvSpPr>
        <p:spPr bwMode="auto">
          <a:xfrm>
            <a:off x="5695950" y="1905367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34"/>
          <p:cNvSpPr>
            <a:spLocks noChangeArrowheads="1"/>
          </p:cNvSpPr>
          <p:nvPr/>
        </p:nvSpPr>
        <p:spPr bwMode="auto">
          <a:xfrm>
            <a:off x="5911850" y="2060942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25" name="Rectangle 135"/>
          <p:cNvSpPr>
            <a:spLocks noChangeArrowheads="1"/>
          </p:cNvSpPr>
          <p:nvPr/>
        </p:nvSpPr>
        <p:spPr bwMode="auto">
          <a:xfrm>
            <a:off x="5359400" y="1556117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36"/>
          <p:cNvSpPr>
            <a:spLocks noChangeArrowheads="1"/>
          </p:cNvSpPr>
          <p:nvPr/>
        </p:nvSpPr>
        <p:spPr bwMode="auto">
          <a:xfrm>
            <a:off x="5454650" y="1832342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37"/>
          <p:cNvSpPr>
            <a:spLocks noChangeArrowheads="1"/>
          </p:cNvSpPr>
          <p:nvPr/>
        </p:nvSpPr>
        <p:spPr bwMode="auto">
          <a:xfrm>
            <a:off x="5467350" y="1989504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8" name="Rectangle 138"/>
          <p:cNvSpPr>
            <a:spLocks noChangeArrowheads="1"/>
          </p:cNvSpPr>
          <p:nvPr/>
        </p:nvSpPr>
        <p:spPr bwMode="auto">
          <a:xfrm>
            <a:off x="5454650" y="2145079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39"/>
          <p:cNvSpPr>
            <a:spLocks noChangeArrowheads="1"/>
          </p:cNvSpPr>
          <p:nvPr/>
        </p:nvSpPr>
        <p:spPr bwMode="auto">
          <a:xfrm>
            <a:off x="5072063" y="1556117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140"/>
          <p:cNvSpPr>
            <a:spLocks noChangeArrowheads="1"/>
          </p:cNvSpPr>
          <p:nvPr/>
        </p:nvSpPr>
        <p:spPr bwMode="auto">
          <a:xfrm>
            <a:off x="5167313" y="1676767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41"/>
          <p:cNvSpPr>
            <a:spLocks noChangeArrowheads="1"/>
          </p:cNvSpPr>
          <p:nvPr/>
        </p:nvSpPr>
        <p:spPr bwMode="auto">
          <a:xfrm>
            <a:off x="5180013" y="1832342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42"/>
          <p:cNvSpPr>
            <a:spLocks noChangeArrowheads="1"/>
          </p:cNvSpPr>
          <p:nvPr/>
        </p:nvSpPr>
        <p:spPr bwMode="auto">
          <a:xfrm>
            <a:off x="5191125" y="1989504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43"/>
          <p:cNvSpPr>
            <a:spLocks noChangeArrowheads="1"/>
          </p:cNvSpPr>
          <p:nvPr/>
        </p:nvSpPr>
        <p:spPr bwMode="auto">
          <a:xfrm>
            <a:off x="5180013" y="2145079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44"/>
          <p:cNvSpPr>
            <a:spLocks noChangeArrowheads="1"/>
          </p:cNvSpPr>
          <p:nvPr/>
        </p:nvSpPr>
        <p:spPr bwMode="auto">
          <a:xfrm>
            <a:off x="5180013" y="2287954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45"/>
          <p:cNvSpPr>
            <a:spLocks noChangeArrowheads="1"/>
          </p:cNvSpPr>
          <p:nvPr/>
        </p:nvSpPr>
        <p:spPr bwMode="auto">
          <a:xfrm>
            <a:off x="4303713" y="1556117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46"/>
          <p:cNvSpPr>
            <a:spLocks noChangeArrowheads="1"/>
          </p:cNvSpPr>
          <p:nvPr/>
        </p:nvSpPr>
        <p:spPr bwMode="auto">
          <a:xfrm>
            <a:off x="4471988" y="1713279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47"/>
          <p:cNvSpPr>
            <a:spLocks noChangeArrowheads="1"/>
          </p:cNvSpPr>
          <p:nvPr/>
        </p:nvSpPr>
        <p:spPr bwMode="auto">
          <a:xfrm>
            <a:off x="4448175" y="2013317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48"/>
          <p:cNvSpPr>
            <a:spLocks noChangeArrowheads="1"/>
          </p:cNvSpPr>
          <p:nvPr/>
        </p:nvSpPr>
        <p:spPr bwMode="auto">
          <a:xfrm>
            <a:off x="4016375" y="1556117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149"/>
          <p:cNvSpPr>
            <a:spLocks noChangeArrowheads="1"/>
          </p:cNvSpPr>
          <p:nvPr/>
        </p:nvSpPr>
        <p:spPr bwMode="auto">
          <a:xfrm>
            <a:off x="4111625" y="1676767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50"/>
          <p:cNvSpPr>
            <a:spLocks noChangeArrowheads="1"/>
          </p:cNvSpPr>
          <p:nvPr/>
        </p:nvSpPr>
        <p:spPr bwMode="auto">
          <a:xfrm>
            <a:off x="4124325" y="1832342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51"/>
          <p:cNvSpPr>
            <a:spLocks noChangeArrowheads="1"/>
          </p:cNvSpPr>
          <p:nvPr/>
        </p:nvSpPr>
        <p:spPr bwMode="auto">
          <a:xfrm>
            <a:off x="4124325" y="1989504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52"/>
          <p:cNvSpPr>
            <a:spLocks noChangeArrowheads="1"/>
          </p:cNvSpPr>
          <p:nvPr/>
        </p:nvSpPr>
        <p:spPr bwMode="auto">
          <a:xfrm>
            <a:off x="4124325" y="2145079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53"/>
          <p:cNvSpPr>
            <a:spLocks noChangeArrowheads="1"/>
          </p:cNvSpPr>
          <p:nvPr/>
        </p:nvSpPr>
        <p:spPr bwMode="auto">
          <a:xfrm>
            <a:off x="4137025" y="2287954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54"/>
          <p:cNvSpPr>
            <a:spLocks noChangeArrowheads="1"/>
          </p:cNvSpPr>
          <p:nvPr/>
        </p:nvSpPr>
        <p:spPr bwMode="auto">
          <a:xfrm>
            <a:off x="3057525" y="1556117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155"/>
          <p:cNvSpPr>
            <a:spLocks noChangeArrowheads="1"/>
          </p:cNvSpPr>
          <p:nvPr/>
        </p:nvSpPr>
        <p:spPr bwMode="auto">
          <a:xfrm>
            <a:off x="3284538" y="1760904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56"/>
          <p:cNvSpPr>
            <a:spLocks noChangeArrowheads="1"/>
          </p:cNvSpPr>
          <p:nvPr/>
        </p:nvSpPr>
        <p:spPr bwMode="auto">
          <a:xfrm>
            <a:off x="3249613" y="1905367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57"/>
          <p:cNvSpPr>
            <a:spLocks noChangeArrowheads="1"/>
          </p:cNvSpPr>
          <p:nvPr/>
        </p:nvSpPr>
        <p:spPr bwMode="auto">
          <a:xfrm>
            <a:off x="3128963" y="2060942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58"/>
          <p:cNvSpPr>
            <a:spLocks noChangeArrowheads="1"/>
          </p:cNvSpPr>
          <p:nvPr/>
        </p:nvSpPr>
        <p:spPr bwMode="auto">
          <a:xfrm>
            <a:off x="3249613" y="2216517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59"/>
          <p:cNvSpPr>
            <a:spLocks noChangeArrowheads="1"/>
          </p:cNvSpPr>
          <p:nvPr/>
        </p:nvSpPr>
        <p:spPr bwMode="auto">
          <a:xfrm>
            <a:off x="2768600" y="1556117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Rectangle 160"/>
          <p:cNvSpPr>
            <a:spLocks noChangeArrowheads="1"/>
          </p:cNvSpPr>
          <p:nvPr/>
        </p:nvSpPr>
        <p:spPr bwMode="auto">
          <a:xfrm>
            <a:off x="2865438" y="1676767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61"/>
          <p:cNvSpPr>
            <a:spLocks noChangeArrowheads="1"/>
          </p:cNvSpPr>
          <p:nvPr/>
        </p:nvSpPr>
        <p:spPr bwMode="auto">
          <a:xfrm>
            <a:off x="2901950" y="1832342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62"/>
          <p:cNvSpPr>
            <a:spLocks noChangeArrowheads="1"/>
          </p:cNvSpPr>
          <p:nvPr/>
        </p:nvSpPr>
        <p:spPr bwMode="auto">
          <a:xfrm>
            <a:off x="2876550" y="1989504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63"/>
          <p:cNvSpPr>
            <a:spLocks noChangeArrowheads="1"/>
          </p:cNvSpPr>
          <p:nvPr/>
        </p:nvSpPr>
        <p:spPr bwMode="auto">
          <a:xfrm>
            <a:off x="2876550" y="2145079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64"/>
          <p:cNvSpPr>
            <a:spLocks noChangeArrowheads="1"/>
          </p:cNvSpPr>
          <p:nvPr/>
        </p:nvSpPr>
        <p:spPr bwMode="auto">
          <a:xfrm>
            <a:off x="2876550" y="2287954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65"/>
          <p:cNvSpPr>
            <a:spLocks noChangeArrowheads="1"/>
          </p:cNvSpPr>
          <p:nvPr/>
        </p:nvSpPr>
        <p:spPr bwMode="auto">
          <a:xfrm>
            <a:off x="2481263" y="1556117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Rectangle 166"/>
          <p:cNvSpPr>
            <a:spLocks noChangeArrowheads="1"/>
          </p:cNvSpPr>
          <p:nvPr/>
        </p:nvSpPr>
        <p:spPr bwMode="auto">
          <a:xfrm>
            <a:off x="1798638" y="1832342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67"/>
          <p:cNvSpPr>
            <a:spLocks noChangeArrowheads="1"/>
          </p:cNvSpPr>
          <p:nvPr/>
        </p:nvSpPr>
        <p:spPr bwMode="auto">
          <a:xfrm>
            <a:off x="1725613" y="1989504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68"/>
          <p:cNvSpPr>
            <a:spLocks noChangeArrowheads="1"/>
          </p:cNvSpPr>
          <p:nvPr/>
        </p:nvSpPr>
        <p:spPr bwMode="auto">
          <a:xfrm>
            <a:off x="1857375" y="2145079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69"/>
          <p:cNvSpPr>
            <a:spLocks noChangeArrowheads="1"/>
          </p:cNvSpPr>
          <p:nvPr/>
        </p:nvSpPr>
        <p:spPr bwMode="auto">
          <a:xfrm>
            <a:off x="850900" y="1556117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70"/>
          <p:cNvSpPr>
            <a:spLocks noChangeArrowheads="1"/>
          </p:cNvSpPr>
          <p:nvPr/>
        </p:nvSpPr>
        <p:spPr bwMode="auto">
          <a:xfrm>
            <a:off x="227013" y="1556117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Line 171"/>
          <p:cNvSpPr>
            <a:spLocks noChangeShapeType="1"/>
          </p:cNvSpPr>
          <p:nvPr/>
        </p:nvSpPr>
        <p:spPr bwMode="auto">
          <a:xfrm>
            <a:off x="227013" y="1556117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Line 172"/>
          <p:cNvSpPr>
            <a:spLocks noChangeShapeType="1"/>
          </p:cNvSpPr>
          <p:nvPr/>
        </p:nvSpPr>
        <p:spPr bwMode="auto">
          <a:xfrm>
            <a:off x="227013" y="2575292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Line 173"/>
          <p:cNvSpPr>
            <a:spLocks noChangeShapeType="1"/>
          </p:cNvSpPr>
          <p:nvPr/>
        </p:nvSpPr>
        <p:spPr bwMode="auto">
          <a:xfrm>
            <a:off x="227013" y="1556117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Line 174"/>
          <p:cNvSpPr>
            <a:spLocks noChangeShapeType="1"/>
          </p:cNvSpPr>
          <p:nvPr/>
        </p:nvSpPr>
        <p:spPr bwMode="auto">
          <a:xfrm>
            <a:off x="850900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Line 175"/>
          <p:cNvSpPr>
            <a:spLocks noChangeShapeType="1"/>
          </p:cNvSpPr>
          <p:nvPr/>
        </p:nvSpPr>
        <p:spPr bwMode="auto">
          <a:xfrm>
            <a:off x="2768600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Line 176"/>
          <p:cNvSpPr>
            <a:spLocks noChangeShapeType="1"/>
          </p:cNvSpPr>
          <p:nvPr/>
        </p:nvSpPr>
        <p:spPr bwMode="auto">
          <a:xfrm>
            <a:off x="3057525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Line 177"/>
          <p:cNvSpPr>
            <a:spLocks noChangeShapeType="1"/>
          </p:cNvSpPr>
          <p:nvPr/>
        </p:nvSpPr>
        <p:spPr bwMode="auto">
          <a:xfrm>
            <a:off x="4016375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Line 178"/>
          <p:cNvSpPr>
            <a:spLocks noChangeShapeType="1"/>
          </p:cNvSpPr>
          <p:nvPr/>
        </p:nvSpPr>
        <p:spPr bwMode="auto">
          <a:xfrm>
            <a:off x="4303713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Line 179"/>
          <p:cNvSpPr>
            <a:spLocks noChangeShapeType="1"/>
          </p:cNvSpPr>
          <p:nvPr/>
        </p:nvSpPr>
        <p:spPr bwMode="auto">
          <a:xfrm>
            <a:off x="5072063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Line 180"/>
          <p:cNvSpPr>
            <a:spLocks noChangeShapeType="1"/>
          </p:cNvSpPr>
          <p:nvPr/>
        </p:nvSpPr>
        <p:spPr bwMode="auto">
          <a:xfrm>
            <a:off x="7373938" y="1819642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Line 181"/>
          <p:cNvSpPr>
            <a:spLocks noChangeShapeType="1"/>
          </p:cNvSpPr>
          <p:nvPr/>
        </p:nvSpPr>
        <p:spPr bwMode="auto">
          <a:xfrm>
            <a:off x="4303713" y="2324467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182"/>
          <p:cNvSpPr>
            <a:spLocks noChangeShapeType="1"/>
          </p:cNvSpPr>
          <p:nvPr/>
        </p:nvSpPr>
        <p:spPr bwMode="auto">
          <a:xfrm>
            <a:off x="4687888" y="2324467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83"/>
          <p:cNvSpPr>
            <a:spLocks noChangeShapeType="1"/>
          </p:cNvSpPr>
          <p:nvPr/>
        </p:nvSpPr>
        <p:spPr bwMode="auto">
          <a:xfrm flipH="1">
            <a:off x="239713" y="1616442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184"/>
          <p:cNvSpPr>
            <a:spLocks noChangeArrowheads="1"/>
          </p:cNvSpPr>
          <p:nvPr/>
        </p:nvSpPr>
        <p:spPr bwMode="auto">
          <a:xfrm>
            <a:off x="274638" y="2311767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Rectangle 185"/>
          <p:cNvSpPr>
            <a:spLocks noChangeArrowheads="1"/>
          </p:cNvSpPr>
          <p:nvPr/>
        </p:nvSpPr>
        <p:spPr bwMode="auto">
          <a:xfrm>
            <a:off x="395288" y="2384792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76" name="Line 186"/>
          <p:cNvSpPr>
            <a:spLocks noChangeShapeType="1"/>
          </p:cNvSpPr>
          <p:nvPr/>
        </p:nvSpPr>
        <p:spPr bwMode="auto">
          <a:xfrm>
            <a:off x="2419350" y="1556117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" name="Rectangle 4"/>
          <p:cNvSpPr txBox="1">
            <a:spLocks noChangeArrowheads="1"/>
          </p:cNvSpPr>
          <p:nvPr/>
        </p:nvSpPr>
        <p:spPr bwMode="auto">
          <a:xfrm>
            <a:off x="228600" y="2743200"/>
            <a:ext cx="8685213" cy="189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location of vents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routing of vent hoses (too close to heat source)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coolant capacity for application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49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Cause         Mechanism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432359"/>
            <a:ext cx="4572000" cy="4006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Tolerance build up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insufficient material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insufficient lubrication capacity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Vibration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Foreign Material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Interference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Material thickness specified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exposed location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temperature expansion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diameter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maintenance instruction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Over-stressing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Over-load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Imbalance</a:t>
            </a:r>
          </a:p>
          <a:p>
            <a:pPr marR="0" lvl="0" indent="256032" algn="l" defTabSz="914400" rtl="0" eaLnBrk="1" fontAlgn="base" latinLnBrk="0" hangingPunct="1">
              <a:lnSpc>
                <a:spcPts val="16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tolerance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651693" y="1391937"/>
            <a:ext cx="2743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indent="256032">
              <a:buFontTx/>
              <a:buChar char="•"/>
            </a:pPr>
            <a:r>
              <a:rPr lang="en-US" sz="1600" dirty="0"/>
              <a:t>Yield</a:t>
            </a:r>
          </a:p>
          <a:p>
            <a:pPr indent="256032">
              <a:buFontTx/>
              <a:buChar char="•"/>
            </a:pPr>
            <a:r>
              <a:rPr lang="en-US" sz="1600" dirty="0"/>
              <a:t>Fatigue</a:t>
            </a:r>
          </a:p>
          <a:p>
            <a:pPr indent="256032">
              <a:buFontTx/>
              <a:buChar char="•"/>
            </a:pPr>
            <a:r>
              <a:rPr lang="en-US" sz="1600" dirty="0"/>
              <a:t>Material instability</a:t>
            </a:r>
          </a:p>
          <a:p>
            <a:pPr indent="256032">
              <a:buFontTx/>
              <a:buChar char="•"/>
            </a:pPr>
            <a:r>
              <a:rPr lang="en-US" sz="1600" dirty="0"/>
              <a:t>Creep</a:t>
            </a:r>
          </a:p>
          <a:p>
            <a:pPr indent="256032">
              <a:buFontTx/>
              <a:buChar char="•"/>
            </a:pPr>
            <a:r>
              <a:rPr lang="en-US" sz="1600" dirty="0"/>
              <a:t>Wear</a:t>
            </a:r>
          </a:p>
          <a:p>
            <a:pPr indent="256032">
              <a:buFontTx/>
              <a:buChar char="•"/>
            </a:pPr>
            <a:r>
              <a:rPr lang="en-US" sz="1600" dirty="0"/>
              <a:t>Corrosion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907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Occurrence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0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likelihood that a specific cause/mechanism will occur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 consistent when assigning occurrence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Removing or controlling the cause/mechanism though a design change is only way to reduce the occurrence rating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95738" y="1516063"/>
            <a:ext cx="307975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766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Occurrence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743201"/>
            <a:ext cx="8915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7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27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location of vents – occurrence 3</a:t>
            </a:r>
          </a:p>
          <a:p>
            <a:pPr marL="114300" marR="0" lvl="0" indent="279400" algn="l" defTabSz="708025" rtl="0" eaLnBrk="1" fontAlgn="base" latinLnBrk="0" hangingPunct="1">
              <a:lnSpc>
                <a:spcPts val="27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Incorrect routing of vent hoses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(too close to heat source) – occurrence 6</a:t>
            </a:r>
          </a:p>
          <a:p>
            <a:pPr marL="114300" marR="0" lvl="0" indent="279400" algn="l" defTabSz="708025" rtl="0" eaLnBrk="1" fontAlgn="base" latinLnBrk="0" hangingPunct="1">
              <a:lnSpc>
                <a:spcPts val="27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Inadequate coolant capacity for application –</a:t>
            </a: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occurrence 2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89" name="Line 89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3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172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73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Rectangle 185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86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7" name="Line 187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904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Current Design Controls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04950"/>
            <a:ext cx="8458200" cy="351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activities which will assure the design adequacy for the failure cause/mechanism under consideration </a:t>
            </a:r>
          </a:p>
          <a:p>
            <a:pPr marL="342900" marR="0" lvl="0" indent="-34290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Confidence Current Design Controls will detect cause and subsequent failure mode prior to production, and/or will prevent the cause from occurring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If there are more than one control, rate each and </a:t>
            </a:r>
            <a:b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select the lowest for the detection rating</a:t>
            </a:r>
          </a:p>
          <a:p>
            <a:pPr marL="342900" marR="0" lvl="0" indent="-34290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Control must be allocated in the plan to be listed, </a:t>
            </a:r>
            <a:b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otherwise it’s a recommended action </a:t>
            </a:r>
          </a:p>
          <a:p>
            <a:pPr marL="342900" marR="0" lvl="0" indent="-342900" algn="l" defTabSz="914400" rtl="0" eaLnBrk="1" fontAlgn="base" latinLnBrk="0" hangingPunct="1">
              <a:lnSpc>
                <a:spcPts val="1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types of Controls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1. Prevention from occurring or reduction of rate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2. Detect cause mechanism and lead to corrective actions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3. Detect the failure mode, leading to corrective actions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291013" y="1516063"/>
            <a:ext cx="781050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73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Current Design Controls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743200"/>
            <a:ext cx="8685213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12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12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Engineering specifications (P) – preventive control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12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Historical data (P) – preventive control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12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Functional testing (D) – detective control</a:t>
            </a:r>
          </a:p>
          <a:p>
            <a:pPr marL="114300" marR="0" lvl="0" indent="279400" algn="l" defTabSz="708025" rtl="0" eaLnBrk="1" fontAlgn="base" latinLnBrk="0" hangingPunct="1">
              <a:lnSpc>
                <a:spcPts val="2800"/>
              </a:lnSpc>
              <a:spcBef>
                <a:spcPts val="12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vehicle durability (D) – detective control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91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Examples of Controls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3810000" cy="344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1 control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Warnings which alert product user to impending failure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Fail/safe features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Design procedures/guidelines/ specifications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4648200" y="1524000"/>
            <a:ext cx="3810000" cy="347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2 and 3 controls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Road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Design Review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Environmental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fleet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lab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field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life cycle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load test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" descr="bathtub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981492"/>
            <a:ext cx="7162800" cy="3792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072063" y="1398887"/>
            <a:ext cx="287337" cy="1011238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42950"/>
            <a:ext cx="7772400" cy="904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Detection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495550"/>
            <a:ext cx="89154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Detection values should correspond with AIAG, SAE 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detection values are based upon internally defined criteria, </a:t>
            </a:r>
            <a:b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 reference must be included in FMEA to rating table with explanation for use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Detection is the value assigned to each of the detective controls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1CCE5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Detection values of 1 must eliminate the potential for failures due to design deficiency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Engineering specifications – no detection value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Historical data –  no detection value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Functional testing – detection 3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vehicle durability – detection 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157712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229150"/>
            <a:ext cx="3302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157712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229150"/>
            <a:ext cx="3524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652887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79893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1954512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11008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652887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79893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1954512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110087"/>
            <a:ext cx="777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652887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798937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1954512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11008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652887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798937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1954512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110087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652887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881487"/>
            <a:ext cx="3508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025950"/>
            <a:ext cx="3508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695875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695875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695875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695875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695875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695875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695875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695875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389362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449687"/>
            <a:ext cx="8080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389362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594150"/>
            <a:ext cx="6873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738612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1894187"/>
            <a:ext cx="541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049762"/>
            <a:ext cx="266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389362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738612"/>
            <a:ext cx="8572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1894187"/>
            <a:ext cx="414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389362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66558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82275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197832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389362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510012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665587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822750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1978325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1212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389362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546525"/>
            <a:ext cx="422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690987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846562"/>
            <a:ext cx="4714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389362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510012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665587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82275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1978325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121200"/>
            <a:ext cx="42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389362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594150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738612"/>
            <a:ext cx="549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1894187"/>
            <a:ext cx="796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049762"/>
            <a:ext cx="5556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389362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510012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665587"/>
            <a:ext cx="285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822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1978325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1212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389362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665587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822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1978325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665587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822750"/>
            <a:ext cx="6111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1978325"/>
            <a:ext cx="387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389362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665587"/>
            <a:ext cx="5254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822750"/>
            <a:ext cx="387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1978325"/>
            <a:ext cx="3159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389362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449687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389362"/>
            <a:ext cx="8729662" cy="158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408537"/>
            <a:ext cx="872966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408412"/>
            <a:ext cx="0" cy="9953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389362"/>
            <a:ext cx="0" cy="102076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652887"/>
            <a:ext cx="158273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652887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652887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652887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652887"/>
            <a:ext cx="0" cy="75723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157712"/>
            <a:ext cx="768350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157712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229150"/>
            <a:ext cx="3302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157712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229150"/>
            <a:ext cx="3524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652887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79893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1954512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11008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652887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79893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1954512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110087"/>
            <a:ext cx="777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652887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798937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1954512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11008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652887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798937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1954512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110087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652887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881487"/>
            <a:ext cx="3508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025950"/>
            <a:ext cx="3508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2768600" y="2695875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373938" y="1389362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7745413" y="1449687"/>
            <a:ext cx="8080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630988" y="1594150"/>
            <a:ext cx="6873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715125" y="1894187"/>
            <a:ext cx="541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6858000" y="2049762"/>
            <a:ext cx="266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695950" y="1738612"/>
            <a:ext cx="8572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911850" y="1894187"/>
            <a:ext cx="4143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359400" y="1389362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1665587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67350" y="1822750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454650" y="1978325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072063" y="1389362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67313" y="1510012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1665587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91125" y="1822750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1978325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5180013" y="21212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303713" y="1389362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71988" y="1546525"/>
            <a:ext cx="422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448175" y="1846562"/>
            <a:ext cx="4714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016375" y="1389362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11625" y="1510012"/>
            <a:ext cx="984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665587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182275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24325" y="1978325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4137025" y="2121200"/>
            <a:ext cx="42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057525" y="1389362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84538" y="1594150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1738612"/>
            <a:ext cx="5492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128963" y="1894187"/>
            <a:ext cx="796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3249613" y="2049762"/>
            <a:ext cx="5556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768600" y="1389362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65438" y="1510012"/>
            <a:ext cx="92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901950" y="1665587"/>
            <a:ext cx="285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1822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1978325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876550" y="2121200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481263" y="1389362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78100" y="1665587"/>
            <a:ext cx="841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1822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2589213" y="1978325"/>
            <a:ext cx="635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98638" y="1665587"/>
            <a:ext cx="4905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725613" y="1822750"/>
            <a:ext cx="6111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1857375" y="1978325"/>
            <a:ext cx="3873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850900" y="1389362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Rectangle 173"/>
          <p:cNvSpPr>
            <a:spLocks noChangeArrowheads="1"/>
          </p:cNvSpPr>
          <p:nvPr/>
        </p:nvSpPr>
        <p:spPr bwMode="auto">
          <a:xfrm>
            <a:off x="227013" y="1389362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389362"/>
            <a:ext cx="8729662" cy="1588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2408537"/>
            <a:ext cx="8729662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27013" y="1389362"/>
            <a:ext cx="0" cy="1020763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850900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2768600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3057525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016375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303713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5072063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7373938" y="1652887"/>
            <a:ext cx="1582737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303713" y="2157712"/>
            <a:ext cx="768350" cy="1588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4687888" y="2157712"/>
            <a:ext cx="0" cy="2524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6"/>
          <p:cNvSpPr>
            <a:spLocks noChangeShapeType="1"/>
          </p:cNvSpPr>
          <p:nvPr/>
        </p:nvSpPr>
        <p:spPr bwMode="auto">
          <a:xfrm flipH="1">
            <a:off x="239713" y="1449687"/>
            <a:ext cx="611187" cy="88741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274638" y="2145012"/>
            <a:ext cx="6604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88"/>
          <p:cNvSpPr>
            <a:spLocks noChangeArrowheads="1"/>
          </p:cNvSpPr>
          <p:nvPr/>
        </p:nvSpPr>
        <p:spPr bwMode="auto">
          <a:xfrm>
            <a:off x="395288" y="2218037"/>
            <a:ext cx="4381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Line 189"/>
          <p:cNvSpPr>
            <a:spLocks noChangeShapeType="1"/>
          </p:cNvSpPr>
          <p:nvPr/>
        </p:nvSpPr>
        <p:spPr bwMode="auto">
          <a:xfrm>
            <a:off x="2419350" y="1389362"/>
            <a:ext cx="0" cy="1020763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64163" y="1516063"/>
            <a:ext cx="287337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713802"/>
            <a:ext cx="7772400" cy="77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RPN (Risk Priority Number)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571750"/>
            <a:ext cx="8685213" cy="2149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Risk Priority Number is a multiplication of the severity, occurrence and detection ratings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Lowest detection rating is used to determine RPN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 threshold should not be used as the primary trigger </a:t>
            </a:r>
            <a:b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for definition of recommended actions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EXAMPLE:</a:t>
            </a:r>
          </a:p>
          <a:p>
            <a:pPr marL="114300" marR="0" lvl="0" indent="279400" algn="l" defTabSz="708025" rtl="0" eaLnBrk="1" fontAlgn="base" latinLnBrk="0" hangingPunct="1">
              <a:lnSpc>
                <a:spcPts val="1800"/>
              </a:lnSpc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Cannot see out of front window – severity 9, – incorrect vent location – 2, </a:t>
            </a:r>
            <a:b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Functional testing – detection 3, RPN - 	54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Line 88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89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102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3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172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173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Rectangle 185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86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7" name="Line 187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904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 Priority 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Number(RPN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81150"/>
            <a:ext cx="8458200" cy="340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Severity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Occurrence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Detection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 is used to prioritize concerns/actions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greater the value of the RPN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greater the concern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 ranges from 1-1000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team must make efforts to reduce higher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through corrective action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guideline is over 100 = recommended action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6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91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 Priority Numbers (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RPN's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599" y="1638189"/>
            <a:ext cx="8534401" cy="331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Severity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Rates the severity of the potential effect of the failure.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Occurrence 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Rates the likelihood that the failure will occur.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Detection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Rates the likelihood that the problem will be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detected before it reaches the end-user/customer.</a:t>
            </a:r>
          </a:p>
          <a:p>
            <a:pPr marL="342900" marR="0" lvl="0" indent="-347472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 rating scales usually range from 1 to 5 or from 1 to 10,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the higher number representing the higher seriousness or risk.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904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RPN Considerations </a:t>
            </a:r>
            <a:endParaRPr kumimoji="0" lang="en-US" sz="15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362090"/>
            <a:ext cx="7772400" cy="305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2588" marR="0" lvl="0" indent="-382588" algn="l" defTabSz="101917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Rating scale example:</a:t>
            </a:r>
          </a:p>
          <a:p>
            <a:pPr marL="827088" marR="0" lvl="1" indent="-317500" algn="l" defTabSz="101917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Severity = 10 indicates that the effect is very serious and is “worse” than Severity = 1.</a:t>
            </a:r>
          </a:p>
          <a:p>
            <a:pPr marL="827088" marR="0" lvl="1" indent="-317500" algn="l" defTabSz="101917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Occurrence = 10 indicates that the likelihood of occurrence is very high and is “worse” than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Occurrence = 1.</a:t>
            </a:r>
          </a:p>
          <a:p>
            <a:pPr marL="827088" marR="0" lvl="1" indent="-317500" algn="l" defTabSz="1019175" rtl="0" eaLnBrk="1" fontAlgn="base" latinLnBrk="0" hangingPunct="1">
              <a:lnSpc>
                <a:spcPts val="23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Detection = 10 indicates that the failure is not likely to be detected before it reaches the end user and is “worse” than Detection = 1.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589216" y="4400550"/>
            <a:ext cx="6683375" cy="411163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  <a:spAutoFit/>
          </a:bodyPr>
          <a:lstStyle/>
          <a:p>
            <a:pPr algn="ctr" defTabSz="820738"/>
            <a:r>
              <a:rPr lang="en-US" sz="2200" b="1" dirty="0">
                <a:solidFill>
                  <a:schemeClr val="bg1"/>
                </a:solidFill>
              </a:rPr>
              <a:t>1                                       5                                      10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87733"/>
            <a:ext cx="7772400" cy="67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RPN Considerations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(continued)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463326"/>
            <a:ext cx="7772400" cy="212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 ratings are relative to a particular analysis. 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An RPN in one analysis is comparable to other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RPNs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 in the same analysis …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… but an RPN may NOT be comparable to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RPNs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 in another analysis.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89216" y="4400550"/>
            <a:ext cx="6683375" cy="411163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  <a:spAutoFit/>
          </a:bodyPr>
          <a:lstStyle/>
          <a:p>
            <a:pPr algn="ctr" defTabSz="820738"/>
            <a:r>
              <a:rPr lang="en-US" sz="2200" b="1" dirty="0">
                <a:solidFill>
                  <a:schemeClr val="bg1"/>
                </a:solidFill>
              </a:rPr>
              <a:t>1                                       5                                      10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472530"/>
            <a:ext cx="7772400" cy="2060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Because similar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RPN's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can result in several different ways (and represent different types of risk), analysts often look at the ratings in other ways, such as: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Occurrence/Severity Matrix (Severity and Occurrence).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Individual ratings and various ranking tables.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19200" y="4400550"/>
            <a:ext cx="6786563" cy="427038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rgbClr val="FF00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 anchor="ctr">
            <a:prstTxWarp prst="textNoShape">
              <a:avLst/>
            </a:prstTxWarp>
            <a:spAutoFit/>
          </a:bodyPr>
          <a:lstStyle/>
          <a:p>
            <a:pPr algn="ctr" defTabSz="820738"/>
            <a:r>
              <a:rPr lang="en-US" sz="2200" b="1">
                <a:solidFill>
                  <a:schemeClr val="bg1"/>
                </a:solidFill>
              </a:rPr>
              <a:t>1                                       5                                      10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5800" y="687733"/>
            <a:ext cx="7772400" cy="674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RPN Considerations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(continued)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2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Recommended Actions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62000" y="1504950"/>
            <a:ext cx="8398584" cy="378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tasks recommended for the purpose of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reducing any or all of the rankings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design revision can bring about a reduction in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severity ranking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 of Recommended actions 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Perform:</a:t>
            </a:r>
          </a:p>
          <a:p>
            <a:pPr marL="1143000" marR="0" lvl="2" indent="-22860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Designed experiments </a:t>
            </a:r>
          </a:p>
          <a:p>
            <a:pPr marL="1143000" marR="0" lvl="2" indent="-22860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reliability testing</a:t>
            </a:r>
          </a:p>
          <a:p>
            <a:pPr marL="1143000" marR="0" lvl="2" indent="-22860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finite element analysis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8468" y="3102270"/>
            <a:ext cx="4265532" cy="1665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Revise design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Revise test plan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Revise material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specification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646738" y="1516063"/>
            <a:ext cx="923925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666750"/>
            <a:ext cx="7772400" cy="971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Recommended Actions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743200"/>
            <a:ext cx="8685213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critical or significant characteristics must have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recommended actions associated with them</a:t>
            </a:r>
          </a:p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Recommended actions should be focused on design, and directed 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toward mitigating the cause of failure, or eliminating the failure mode</a:t>
            </a:r>
          </a:p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recommended actions cannot mitigate or eliminate the potential for failure, 	recommended actions must force characteristics to be forwarded to process 	FMEA for process mitigation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570663" y="1516063"/>
            <a:ext cx="827087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0" y="742950"/>
            <a:ext cx="9144000" cy="72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Responsibility &amp; Target Completion Date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228600" y="2743200"/>
            <a:ext cx="8685213" cy="2272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recommended actions must have a person assigned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responsibility for completion of the action</a:t>
            </a:r>
          </a:p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Responsibility should be a name, not a title</a:t>
            </a:r>
          </a:p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Person listed as responsible for an action must also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be listed as a team member</a:t>
            </a:r>
          </a:p>
          <a:p>
            <a:pPr marL="114300" marR="0" lvl="0" indent="279400" algn="l" defTabSz="708025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must be a completion date accompanying each 	recommended action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46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48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50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52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3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54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56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58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60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62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3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64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65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66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68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70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74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75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6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79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83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4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86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87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88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90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06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08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10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11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12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14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15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16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18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19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20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22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23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24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26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27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130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131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132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133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134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135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37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38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39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41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2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43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44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45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147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148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50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1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52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153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54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56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157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158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159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61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162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163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4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5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67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68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69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170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171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172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9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0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1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5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7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8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0" y="742950"/>
            <a:ext cx="9144000" cy="67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Failure Mode &amp; Effects Analysis (FMEA)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685800" y="1581150"/>
            <a:ext cx="7772400" cy="313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 is a systematic method of identifying and preventing system, product and process problems before they occur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 is focused on preventing problems, enhancing safety, and increasing customer satisfaction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Ideally,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FMEA’s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conducted in the product design or process development stages, although conducting an FMEA on existing products or processes may also yield benefits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Rectangle 2"/>
          <p:cNvSpPr>
            <a:spLocks noChangeArrowheads="1"/>
          </p:cNvSpPr>
          <p:nvPr/>
        </p:nvSpPr>
        <p:spPr bwMode="auto">
          <a:xfrm>
            <a:off x="7373938" y="1516063"/>
            <a:ext cx="1582737" cy="1011237"/>
          </a:xfrm>
          <a:prstGeom prst="rect">
            <a:avLst/>
          </a:prstGeom>
          <a:solidFill>
            <a:srgbClr val="FFFF00"/>
          </a:solidFill>
          <a:ln w="12700">
            <a:noFill/>
            <a:miter lim="800000"/>
            <a:headEnd type="none" w="sm" len="sm"/>
            <a:tailEnd type="none" w="lg" len="lg"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1" name="Rectangle 3"/>
          <p:cNvSpPr txBox="1">
            <a:spLocks noChangeArrowheads="1"/>
          </p:cNvSpPr>
          <p:nvPr/>
        </p:nvSpPr>
        <p:spPr bwMode="auto">
          <a:xfrm>
            <a:off x="227013" y="742950"/>
            <a:ext cx="8840787" cy="72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Action Results</a:t>
            </a:r>
          </a:p>
        </p:txBody>
      </p:sp>
      <p:sp>
        <p:nvSpPr>
          <p:cNvPr id="172" name="Rectangle 4"/>
          <p:cNvSpPr txBox="1">
            <a:spLocks noChangeArrowheads="1"/>
          </p:cNvSpPr>
          <p:nvPr/>
        </p:nvSpPr>
        <p:spPr bwMode="auto">
          <a:xfrm>
            <a:off x="228600" y="2696570"/>
            <a:ext cx="8915400" cy="227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Unless the failure mode has been eliminated, severity should not change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Occurrence may or may not be lowered based upon the results of actions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Detection may or may not be lowered based upon the results of actions</a:t>
            </a:r>
          </a:p>
          <a:p>
            <a:pPr marL="114300" marR="0" lvl="0" indent="279400" algn="l" defTabSz="708025" rtl="0" eaLnBrk="1" fontAlgn="base" latinLnBrk="0" hangingPunct="1">
              <a:lnSpc>
                <a:spcPts val="2200"/>
              </a:lnSpc>
              <a:spcBef>
                <a:spcPts val="6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tabLst>
                <a:tab pos="406400" algn="l"/>
              </a:tabLst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severity, occurrence or detection ratings are not improved, </a:t>
            </a:r>
            <a:b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additional recommended actions must to be defined</a:t>
            </a:r>
          </a:p>
        </p:txBody>
      </p:sp>
      <p:sp>
        <p:nvSpPr>
          <p:cNvPr id="173" name="Rectangle 5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Rectangle 6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175" name="Rectangle 7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6" name="Rectangle 8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177" name="Rectangle 9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Rectangle 10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179" name="Rectangle 11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180" name="Rectangle 12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181" name="Rectangle 13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2" name="Rectangle 14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183" name="Rectangle 15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84" name="Rectangle 16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185" name="Rectangle 17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6" name="Rectangle 18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187" name="Rectangle 19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88" name="Rectangle 20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189" name="Rectangle 21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0" name="Rectangle 22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191" name="Rectangle 23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192" name="Rectangle 24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193" name="Rectangle 25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" name="Rectangle 26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195" name="Rectangle 27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196" name="Rectangle 28"/>
          <p:cNvSpPr>
            <a:spLocks noChangeArrowheads="1"/>
          </p:cNvSpPr>
          <p:nvPr/>
        </p:nvSpPr>
        <p:spPr bwMode="auto">
          <a:xfrm>
            <a:off x="8501063" y="2525713"/>
            <a:ext cx="2286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" name="Rectangle 29"/>
          <p:cNvSpPr>
            <a:spLocks noChangeArrowheads="1"/>
          </p:cNvSpPr>
          <p:nvPr/>
        </p:nvSpPr>
        <p:spPr bwMode="auto">
          <a:xfrm>
            <a:off x="7373938" y="2525713"/>
            <a:ext cx="660400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8" name="Rectangle 30"/>
          <p:cNvSpPr>
            <a:spLocks noChangeArrowheads="1"/>
          </p:cNvSpPr>
          <p:nvPr/>
        </p:nvSpPr>
        <p:spPr bwMode="auto">
          <a:xfrm>
            <a:off x="5359400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" name="Rectangle 31"/>
          <p:cNvSpPr>
            <a:spLocks noChangeArrowheads="1"/>
          </p:cNvSpPr>
          <p:nvPr/>
        </p:nvSpPr>
        <p:spPr bwMode="auto">
          <a:xfrm>
            <a:off x="5072063" y="2525713"/>
            <a:ext cx="28733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0" name="Rectangle 32"/>
          <p:cNvSpPr>
            <a:spLocks noChangeArrowheads="1"/>
          </p:cNvSpPr>
          <p:nvPr/>
        </p:nvSpPr>
        <p:spPr bwMode="auto">
          <a:xfrm>
            <a:off x="4016375" y="2525713"/>
            <a:ext cx="28733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1" name="Rectangle 33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2" name="Rectangle 34"/>
          <p:cNvSpPr>
            <a:spLocks noChangeArrowheads="1"/>
          </p:cNvSpPr>
          <p:nvPr/>
        </p:nvSpPr>
        <p:spPr bwMode="auto">
          <a:xfrm>
            <a:off x="850900" y="2525713"/>
            <a:ext cx="766763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Rectangle 35"/>
          <p:cNvSpPr>
            <a:spLocks noChangeArrowheads="1"/>
          </p:cNvSpPr>
          <p:nvPr/>
        </p:nvSpPr>
        <p:spPr bwMode="auto">
          <a:xfrm>
            <a:off x="227013" y="2525713"/>
            <a:ext cx="623887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" name="Rectangle 36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" name="Rectangle 37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6607175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" name="Rectangle 39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208" name="Rectangle 40"/>
          <p:cNvSpPr>
            <a:spLocks noChangeArrowheads="1"/>
          </p:cNvSpPr>
          <p:nvPr/>
        </p:nvSpPr>
        <p:spPr bwMode="auto">
          <a:xfrm>
            <a:off x="6797675" y="1855788"/>
            <a:ext cx="3651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Target</a:t>
            </a:r>
            <a:endParaRPr lang="en-US" sz="1000">
              <a:latin typeface="Book Antiqua" charset="0"/>
            </a:endParaRPr>
          </a:p>
        </p:txBody>
      </p:sp>
      <p:sp>
        <p:nvSpPr>
          <p:cNvPr id="209" name="Rectangle 4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210" name="Rectangle 4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211" name="Rectangle 43"/>
          <p:cNvSpPr>
            <a:spLocks noChangeArrowheads="1"/>
          </p:cNvSpPr>
          <p:nvPr/>
        </p:nvSpPr>
        <p:spPr bwMode="auto">
          <a:xfrm>
            <a:off x="5646738" y="1506538"/>
            <a:ext cx="9604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2" name="Rectangle 44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213" name="Rectangle 45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214" name="Rectangle 46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" name="Rectangle 47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216" name="Rectangle 48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217" name="Rectangle 49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218" name="Rectangle 50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9" name="Rectangle 51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220" name="Rectangle 52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21" name="Rectangle 53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222" name="Rectangle 54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23" name="Rectangle 55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24" name="Rectangle 56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" name="Rectangle 57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226" name="Rectangle 58"/>
          <p:cNvSpPr>
            <a:spLocks noChangeArrowheads="1"/>
          </p:cNvSpPr>
          <p:nvPr/>
        </p:nvSpPr>
        <p:spPr bwMode="auto">
          <a:xfrm>
            <a:off x="4448175" y="1808163"/>
            <a:ext cx="393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Design</a:t>
            </a:r>
            <a:endParaRPr lang="en-US" sz="1000">
              <a:latin typeface="Book Antiqua" charset="0"/>
            </a:endParaRPr>
          </a:p>
        </p:txBody>
      </p:sp>
      <p:sp>
        <p:nvSpPr>
          <p:cNvPr id="227" name="Rectangle 59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228" name="Rectangle 60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9" name="Rectangle 61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230" name="Rectangle 62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31" name="Rectangle 63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32" name="Rectangle 64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233" name="Rectangle 65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234" name="Rectangle 66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" name="Rectangle 67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236" name="Rectangle 68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237" name="Rectangle 69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238" name="Rectangle 70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239" name="Rectangle 71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0" name="Rectangle 72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41" name="Rectangle 73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242" name="Rectangle 74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243" name="Rectangle 75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44" name="Rectangle 76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45" name="Rectangle 77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6" name="Rectangle 78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47" name="Rectangle 79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48" name="Rectangle 80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49" name="Rectangle 81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250" name="Rectangle 82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251" name="Rectangle 83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252" name="Rectangle 84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3" name="Rectangle 85"/>
          <p:cNvSpPr>
            <a:spLocks noChangeArrowheads="1"/>
          </p:cNvSpPr>
          <p:nvPr/>
        </p:nvSpPr>
        <p:spPr bwMode="auto">
          <a:xfrm>
            <a:off x="982663" y="1782763"/>
            <a:ext cx="65881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 </a:t>
            </a:r>
            <a:endParaRPr lang="en-US" sz="1000">
              <a:latin typeface="Book Antiqua" charset="0"/>
            </a:endParaRPr>
          </a:p>
        </p:txBody>
      </p:sp>
      <p:sp>
        <p:nvSpPr>
          <p:cNvPr id="254" name="Rectangle 86"/>
          <p:cNvSpPr>
            <a:spLocks noChangeArrowheads="1"/>
          </p:cNvSpPr>
          <p:nvPr/>
        </p:nvSpPr>
        <p:spPr bwMode="auto">
          <a:xfrm>
            <a:off x="1042988" y="1939925"/>
            <a:ext cx="503237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255" name="Rectangle 87"/>
          <p:cNvSpPr>
            <a:spLocks noChangeArrowheads="1"/>
          </p:cNvSpPr>
          <p:nvPr/>
        </p:nvSpPr>
        <p:spPr bwMode="auto">
          <a:xfrm>
            <a:off x="1077913" y="2095500"/>
            <a:ext cx="4191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Mode</a:t>
            </a:r>
            <a:endParaRPr lang="en-US" sz="1000">
              <a:latin typeface="Book Antiqua" charset="0"/>
            </a:endParaRPr>
          </a:p>
        </p:txBody>
      </p:sp>
      <p:sp>
        <p:nvSpPr>
          <p:cNvPr id="256" name="Rectangle 88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7" name="Rectangle 89"/>
          <p:cNvSpPr>
            <a:spLocks noChangeArrowheads="1"/>
          </p:cNvSpPr>
          <p:nvPr/>
        </p:nvSpPr>
        <p:spPr bwMode="auto">
          <a:xfrm>
            <a:off x="274638" y="1566863"/>
            <a:ext cx="2460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Item</a:t>
            </a:r>
            <a:endParaRPr lang="en-US" sz="1000">
              <a:latin typeface="Book Antiqua" charset="0"/>
            </a:endParaRPr>
          </a:p>
        </p:txBody>
      </p:sp>
      <p:sp>
        <p:nvSpPr>
          <p:cNvPr id="258" name="Line 90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9" name="Line 91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0" name="Line 92"/>
          <p:cNvSpPr>
            <a:spLocks noChangeShapeType="1"/>
          </p:cNvSpPr>
          <p:nvPr/>
        </p:nvSpPr>
        <p:spPr bwMode="auto">
          <a:xfrm>
            <a:off x="16176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1" name="Line 93"/>
          <p:cNvSpPr>
            <a:spLocks noChangeShapeType="1"/>
          </p:cNvSpPr>
          <p:nvPr/>
        </p:nvSpPr>
        <p:spPr bwMode="auto">
          <a:xfrm>
            <a:off x="53594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2" name="Line 94"/>
          <p:cNvSpPr>
            <a:spLocks noChangeShapeType="1"/>
          </p:cNvSpPr>
          <p:nvPr/>
        </p:nvSpPr>
        <p:spPr bwMode="auto">
          <a:xfrm>
            <a:off x="56467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3" name="Line 95"/>
          <p:cNvSpPr>
            <a:spLocks noChangeShapeType="1"/>
          </p:cNvSpPr>
          <p:nvPr/>
        </p:nvSpPr>
        <p:spPr bwMode="auto">
          <a:xfrm>
            <a:off x="6570663" y="1525588"/>
            <a:ext cx="0" cy="9953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4" name="Line 96"/>
          <p:cNvSpPr>
            <a:spLocks noChangeShapeType="1"/>
          </p:cNvSpPr>
          <p:nvPr/>
        </p:nvSpPr>
        <p:spPr bwMode="auto">
          <a:xfrm>
            <a:off x="7373938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5" name="Line 97"/>
          <p:cNvSpPr>
            <a:spLocks noChangeShapeType="1"/>
          </p:cNvSpPr>
          <p:nvPr/>
        </p:nvSpPr>
        <p:spPr bwMode="auto">
          <a:xfrm>
            <a:off x="8956675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" name="Line 98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7" name="Line 99"/>
          <p:cNvSpPr>
            <a:spLocks noChangeShapeType="1"/>
          </p:cNvSpPr>
          <p:nvPr/>
        </p:nvSpPr>
        <p:spPr bwMode="auto">
          <a:xfrm>
            <a:off x="8034338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8" name="Line 100"/>
          <p:cNvSpPr>
            <a:spLocks noChangeShapeType="1"/>
          </p:cNvSpPr>
          <p:nvPr/>
        </p:nvSpPr>
        <p:spPr bwMode="auto">
          <a:xfrm>
            <a:off x="8261350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9" name="Line 101"/>
          <p:cNvSpPr>
            <a:spLocks noChangeShapeType="1"/>
          </p:cNvSpPr>
          <p:nvPr/>
        </p:nvSpPr>
        <p:spPr bwMode="auto">
          <a:xfrm>
            <a:off x="85010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0" name="Line 102"/>
          <p:cNvSpPr>
            <a:spLocks noChangeShapeType="1"/>
          </p:cNvSpPr>
          <p:nvPr/>
        </p:nvSpPr>
        <p:spPr bwMode="auto">
          <a:xfrm>
            <a:off x="8729663" y="1770063"/>
            <a:ext cx="0" cy="75723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1" name="Line 103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2" name="Rectangle 104"/>
          <p:cNvSpPr>
            <a:spLocks noChangeArrowheads="1"/>
          </p:cNvSpPr>
          <p:nvPr/>
        </p:nvSpPr>
        <p:spPr bwMode="auto">
          <a:xfrm>
            <a:off x="4687888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3" name="Rectangle 105"/>
          <p:cNvSpPr>
            <a:spLocks noChangeArrowheads="1"/>
          </p:cNvSpPr>
          <p:nvPr/>
        </p:nvSpPr>
        <p:spPr bwMode="auto">
          <a:xfrm>
            <a:off x="4711700" y="2346325"/>
            <a:ext cx="395288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Detect</a:t>
            </a:r>
            <a:endParaRPr lang="en-US" sz="1000">
              <a:latin typeface="Book Antiqua" charset="0"/>
            </a:endParaRPr>
          </a:p>
        </p:txBody>
      </p:sp>
      <p:sp>
        <p:nvSpPr>
          <p:cNvPr id="274" name="Rectangle 106"/>
          <p:cNvSpPr>
            <a:spLocks noChangeArrowheads="1"/>
          </p:cNvSpPr>
          <p:nvPr/>
        </p:nvSpPr>
        <p:spPr bwMode="auto">
          <a:xfrm>
            <a:off x="4303713" y="2274888"/>
            <a:ext cx="38417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5" name="Rectangle 107"/>
          <p:cNvSpPr>
            <a:spLocks noChangeArrowheads="1"/>
          </p:cNvSpPr>
          <p:nvPr/>
        </p:nvSpPr>
        <p:spPr bwMode="auto">
          <a:xfrm>
            <a:off x="4327525" y="2346325"/>
            <a:ext cx="371475" cy="1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800">
                <a:solidFill>
                  <a:srgbClr val="000000"/>
                </a:solidFill>
              </a:rPr>
              <a:t>Prevent</a:t>
            </a:r>
            <a:endParaRPr lang="en-US" sz="1000">
              <a:latin typeface="Book Antiqua" charset="0"/>
            </a:endParaRPr>
          </a:p>
        </p:txBody>
      </p:sp>
      <p:sp>
        <p:nvSpPr>
          <p:cNvPr id="276" name="Rectangle 108"/>
          <p:cNvSpPr>
            <a:spLocks noChangeArrowheads="1"/>
          </p:cNvSpPr>
          <p:nvPr/>
        </p:nvSpPr>
        <p:spPr bwMode="auto">
          <a:xfrm>
            <a:off x="8729663" y="1770063"/>
            <a:ext cx="2270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7" name="Rectangle 109"/>
          <p:cNvSpPr>
            <a:spLocks noChangeArrowheads="1"/>
          </p:cNvSpPr>
          <p:nvPr/>
        </p:nvSpPr>
        <p:spPr bwMode="auto">
          <a:xfrm>
            <a:off x="88011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278" name="Rectangle 110"/>
          <p:cNvSpPr>
            <a:spLocks noChangeArrowheads="1"/>
          </p:cNvSpPr>
          <p:nvPr/>
        </p:nvSpPr>
        <p:spPr bwMode="auto">
          <a:xfrm>
            <a:off x="88011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279" name="Rectangle 111"/>
          <p:cNvSpPr>
            <a:spLocks noChangeArrowheads="1"/>
          </p:cNvSpPr>
          <p:nvPr/>
        </p:nvSpPr>
        <p:spPr bwMode="auto">
          <a:xfrm>
            <a:off x="8801100" y="22272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280" name="Rectangle 112"/>
          <p:cNvSpPr>
            <a:spLocks noChangeArrowheads="1"/>
          </p:cNvSpPr>
          <p:nvPr/>
        </p:nvSpPr>
        <p:spPr bwMode="auto">
          <a:xfrm>
            <a:off x="8501063" y="1770063"/>
            <a:ext cx="2286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1" name="Rectangle 113"/>
          <p:cNvSpPr>
            <a:spLocks noChangeArrowheads="1"/>
          </p:cNvSpPr>
          <p:nvPr/>
        </p:nvSpPr>
        <p:spPr bwMode="auto">
          <a:xfrm>
            <a:off x="8572500" y="191611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282" name="Rectangle 114"/>
          <p:cNvSpPr>
            <a:spLocks noChangeArrowheads="1"/>
          </p:cNvSpPr>
          <p:nvPr/>
        </p:nvSpPr>
        <p:spPr bwMode="auto">
          <a:xfrm>
            <a:off x="8572500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83" name="Rectangle 115"/>
          <p:cNvSpPr>
            <a:spLocks noChangeArrowheads="1"/>
          </p:cNvSpPr>
          <p:nvPr/>
        </p:nvSpPr>
        <p:spPr bwMode="auto">
          <a:xfrm>
            <a:off x="8572500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284" name="Rectangle 116"/>
          <p:cNvSpPr>
            <a:spLocks noChangeArrowheads="1"/>
          </p:cNvSpPr>
          <p:nvPr/>
        </p:nvSpPr>
        <p:spPr bwMode="auto">
          <a:xfrm>
            <a:off x="8274050" y="1770063"/>
            <a:ext cx="2270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" name="Rectangle 117"/>
          <p:cNvSpPr>
            <a:spLocks noChangeArrowheads="1"/>
          </p:cNvSpPr>
          <p:nvPr/>
        </p:nvSpPr>
        <p:spPr bwMode="auto">
          <a:xfrm>
            <a:off x="8332788" y="191611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286" name="Rectangle 118"/>
          <p:cNvSpPr>
            <a:spLocks noChangeArrowheads="1"/>
          </p:cNvSpPr>
          <p:nvPr/>
        </p:nvSpPr>
        <p:spPr bwMode="auto">
          <a:xfrm>
            <a:off x="8345488" y="20716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87" name="Rectangle 119"/>
          <p:cNvSpPr>
            <a:spLocks noChangeArrowheads="1"/>
          </p:cNvSpPr>
          <p:nvPr/>
        </p:nvSpPr>
        <p:spPr bwMode="auto">
          <a:xfrm>
            <a:off x="8345488" y="2227263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288" name="Rectangle 120"/>
          <p:cNvSpPr>
            <a:spLocks noChangeArrowheads="1"/>
          </p:cNvSpPr>
          <p:nvPr/>
        </p:nvSpPr>
        <p:spPr bwMode="auto">
          <a:xfrm>
            <a:off x="8034338" y="1770063"/>
            <a:ext cx="23971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9" name="Rectangle 121"/>
          <p:cNvSpPr>
            <a:spLocks noChangeArrowheads="1"/>
          </p:cNvSpPr>
          <p:nvPr/>
        </p:nvSpPr>
        <p:spPr bwMode="auto">
          <a:xfrm>
            <a:off x="8105775" y="191611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290" name="Rectangle 122"/>
          <p:cNvSpPr>
            <a:spLocks noChangeArrowheads="1"/>
          </p:cNvSpPr>
          <p:nvPr/>
        </p:nvSpPr>
        <p:spPr bwMode="auto">
          <a:xfrm>
            <a:off x="8105775" y="2071688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291" name="Rectangle 123"/>
          <p:cNvSpPr>
            <a:spLocks noChangeArrowheads="1"/>
          </p:cNvSpPr>
          <p:nvPr/>
        </p:nvSpPr>
        <p:spPr bwMode="auto">
          <a:xfrm>
            <a:off x="8093075" y="22272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292" name="Rectangle 124"/>
          <p:cNvSpPr>
            <a:spLocks noChangeArrowheads="1"/>
          </p:cNvSpPr>
          <p:nvPr/>
        </p:nvSpPr>
        <p:spPr bwMode="auto">
          <a:xfrm>
            <a:off x="7373938" y="1770063"/>
            <a:ext cx="6604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3" name="Rectangle 125"/>
          <p:cNvSpPr>
            <a:spLocks noChangeArrowheads="1"/>
          </p:cNvSpPr>
          <p:nvPr/>
        </p:nvSpPr>
        <p:spPr bwMode="auto">
          <a:xfrm>
            <a:off x="7518400" y="1998663"/>
            <a:ext cx="4667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</a:t>
            </a:r>
            <a:endParaRPr lang="en-US" sz="1000">
              <a:latin typeface="Book Antiqua" charset="0"/>
            </a:endParaRPr>
          </a:p>
        </p:txBody>
      </p:sp>
      <p:sp>
        <p:nvSpPr>
          <p:cNvPr id="294" name="Rectangle 126"/>
          <p:cNvSpPr>
            <a:spLocks noChangeArrowheads="1"/>
          </p:cNvSpPr>
          <p:nvPr/>
        </p:nvSpPr>
        <p:spPr bwMode="auto">
          <a:xfrm>
            <a:off x="7529513" y="2143125"/>
            <a:ext cx="46672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Taken</a:t>
            </a:r>
            <a:endParaRPr lang="en-US" sz="1000">
              <a:latin typeface="Book Antiqua" charset="0"/>
            </a:endParaRPr>
          </a:p>
        </p:txBody>
      </p:sp>
      <p:sp>
        <p:nvSpPr>
          <p:cNvPr id="295" name="Rectangle 127"/>
          <p:cNvSpPr>
            <a:spLocks noChangeArrowheads="1"/>
          </p:cNvSpPr>
          <p:nvPr/>
        </p:nvSpPr>
        <p:spPr bwMode="auto">
          <a:xfrm>
            <a:off x="2768600" y="2525713"/>
            <a:ext cx="288925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6" name="Rectangle 128"/>
          <p:cNvSpPr>
            <a:spLocks noChangeArrowheads="1"/>
          </p:cNvSpPr>
          <p:nvPr/>
        </p:nvSpPr>
        <p:spPr bwMode="auto">
          <a:xfrm>
            <a:off x="7373938" y="1506538"/>
            <a:ext cx="158273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" name="Rectangle 129"/>
          <p:cNvSpPr>
            <a:spLocks noChangeArrowheads="1"/>
          </p:cNvSpPr>
          <p:nvPr/>
        </p:nvSpPr>
        <p:spPr bwMode="auto">
          <a:xfrm>
            <a:off x="7745413" y="1566863"/>
            <a:ext cx="9826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 Results</a:t>
            </a:r>
            <a:endParaRPr lang="en-US" sz="1000">
              <a:latin typeface="Book Antiqua" charset="0"/>
            </a:endParaRPr>
          </a:p>
        </p:txBody>
      </p:sp>
      <p:sp>
        <p:nvSpPr>
          <p:cNvPr id="298" name="Rectangle 130"/>
          <p:cNvSpPr>
            <a:spLocks noChangeArrowheads="1"/>
          </p:cNvSpPr>
          <p:nvPr/>
        </p:nvSpPr>
        <p:spPr bwMode="auto">
          <a:xfrm>
            <a:off x="6630988" y="1711325"/>
            <a:ext cx="8509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Response &amp;</a:t>
            </a:r>
            <a:endParaRPr lang="en-US" sz="1000">
              <a:latin typeface="Book Antiqua" charset="0"/>
            </a:endParaRPr>
          </a:p>
        </p:txBody>
      </p:sp>
      <p:sp>
        <p:nvSpPr>
          <p:cNvPr id="299" name="Rectangle 131"/>
          <p:cNvSpPr>
            <a:spLocks noChangeArrowheads="1"/>
          </p:cNvSpPr>
          <p:nvPr/>
        </p:nvSpPr>
        <p:spPr bwMode="auto">
          <a:xfrm>
            <a:off x="6715125" y="2011363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Complete</a:t>
            </a:r>
            <a:endParaRPr lang="en-US" sz="1000">
              <a:latin typeface="Book Antiqua" charset="0"/>
            </a:endParaRPr>
          </a:p>
        </p:txBody>
      </p:sp>
      <p:sp>
        <p:nvSpPr>
          <p:cNvPr id="300" name="Rectangle 132"/>
          <p:cNvSpPr>
            <a:spLocks noChangeArrowheads="1"/>
          </p:cNvSpPr>
          <p:nvPr/>
        </p:nvSpPr>
        <p:spPr bwMode="auto">
          <a:xfrm>
            <a:off x="6858000" y="2166938"/>
            <a:ext cx="3714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Date</a:t>
            </a:r>
            <a:endParaRPr lang="en-US" sz="1000">
              <a:latin typeface="Book Antiqua" charset="0"/>
            </a:endParaRPr>
          </a:p>
        </p:txBody>
      </p:sp>
      <p:sp>
        <p:nvSpPr>
          <p:cNvPr id="301" name="Rectangle 133"/>
          <p:cNvSpPr>
            <a:spLocks noChangeArrowheads="1"/>
          </p:cNvSpPr>
          <p:nvPr/>
        </p:nvSpPr>
        <p:spPr bwMode="auto">
          <a:xfrm>
            <a:off x="5695950" y="1855788"/>
            <a:ext cx="10429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Recommended</a:t>
            </a:r>
            <a:endParaRPr lang="en-US" sz="1000">
              <a:latin typeface="Book Antiqua" charset="0"/>
            </a:endParaRPr>
          </a:p>
        </p:txBody>
      </p:sp>
      <p:sp>
        <p:nvSpPr>
          <p:cNvPr id="302" name="Rectangle 134"/>
          <p:cNvSpPr>
            <a:spLocks noChangeArrowheads="1"/>
          </p:cNvSpPr>
          <p:nvPr/>
        </p:nvSpPr>
        <p:spPr bwMode="auto">
          <a:xfrm>
            <a:off x="5911850" y="2011363"/>
            <a:ext cx="5381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Actions</a:t>
            </a:r>
            <a:endParaRPr lang="en-US" sz="1000">
              <a:latin typeface="Book Antiqua" charset="0"/>
            </a:endParaRPr>
          </a:p>
        </p:txBody>
      </p:sp>
      <p:sp>
        <p:nvSpPr>
          <p:cNvPr id="303" name="Rectangle 135"/>
          <p:cNvSpPr>
            <a:spLocks noChangeArrowheads="1"/>
          </p:cNvSpPr>
          <p:nvPr/>
        </p:nvSpPr>
        <p:spPr bwMode="auto">
          <a:xfrm>
            <a:off x="5359400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4" name="Rectangle 136"/>
          <p:cNvSpPr>
            <a:spLocks noChangeArrowheads="1"/>
          </p:cNvSpPr>
          <p:nvPr/>
        </p:nvSpPr>
        <p:spPr bwMode="auto">
          <a:xfrm>
            <a:off x="5454650" y="1782763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305" name="Rectangle 137"/>
          <p:cNvSpPr>
            <a:spLocks noChangeArrowheads="1"/>
          </p:cNvSpPr>
          <p:nvPr/>
        </p:nvSpPr>
        <p:spPr bwMode="auto">
          <a:xfrm>
            <a:off x="5467350" y="1939925"/>
            <a:ext cx="1555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</a:t>
            </a:r>
            <a:endParaRPr lang="en-US" sz="1000">
              <a:latin typeface="Book Antiqua" charset="0"/>
            </a:endParaRPr>
          </a:p>
        </p:txBody>
      </p:sp>
      <p:sp>
        <p:nvSpPr>
          <p:cNvPr id="306" name="Rectangle 138"/>
          <p:cNvSpPr>
            <a:spLocks noChangeArrowheads="1"/>
          </p:cNvSpPr>
          <p:nvPr/>
        </p:nvSpPr>
        <p:spPr bwMode="auto">
          <a:xfrm>
            <a:off x="5454650" y="2095500"/>
            <a:ext cx="16668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N</a:t>
            </a:r>
            <a:endParaRPr lang="en-US" sz="1000">
              <a:latin typeface="Book Antiqua" charset="0"/>
            </a:endParaRPr>
          </a:p>
        </p:txBody>
      </p:sp>
      <p:sp>
        <p:nvSpPr>
          <p:cNvPr id="307" name="Rectangle 139"/>
          <p:cNvSpPr>
            <a:spLocks noChangeArrowheads="1"/>
          </p:cNvSpPr>
          <p:nvPr/>
        </p:nvSpPr>
        <p:spPr bwMode="auto">
          <a:xfrm>
            <a:off x="50720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" name="Rectangle 140"/>
          <p:cNvSpPr>
            <a:spLocks noChangeArrowheads="1"/>
          </p:cNvSpPr>
          <p:nvPr/>
        </p:nvSpPr>
        <p:spPr bwMode="auto">
          <a:xfrm>
            <a:off x="5167313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D</a:t>
            </a:r>
            <a:endParaRPr lang="en-US" sz="1000">
              <a:latin typeface="Book Antiqua" charset="0"/>
            </a:endParaRPr>
          </a:p>
        </p:txBody>
      </p:sp>
      <p:sp>
        <p:nvSpPr>
          <p:cNvPr id="309" name="Rectangle 141"/>
          <p:cNvSpPr>
            <a:spLocks noChangeArrowheads="1"/>
          </p:cNvSpPr>
          <p:nvPr/>
        </p:nvSpPr>
        <p:spPr bwMode="auto">
          <a:xfrm>
            <a:off x="5180013" y="1782763"/>
            <a:ext cx="1428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310" name="Rectangle 142"/>
          <p:cNvSpPr>
            <a:spLocks noChangeArrowheads="1"/>
          </p:cNvSpPr>
          <p:nvPr/>
        </p:nvSpPr>
        <p:spPr bwMode="auto">
          <a:xfrm>
            <a:off x="5191125" y="1939925"/>
            <a:ext cx="952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t</a:t>
            </a:r>
            <a:endParaRPr lang="en-US" sz="1000">
              <a:latin typeface="Book Antiqua" charset="0"/>
            </a:endParaRPr>
          </a:p>
        </p:txBody>
      </p:sp>
      <p:sp>
        <p:nvSpPr>
          <p:cNvPr id="311" name="Rectangle 143"/>
          <p:cNvSpPr>
            <a:spLocks noChangeArrowheads="1"/>
          </p:cNvSpPr>
          <p:nvPr/>
        </p:nvSpPr>
        <p:spPr bwMode="auto">
          <a:xfrm>
            <a:off x="5180013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312" name="Rectangle 144"/>
          <p:cNvSpPr>
            <a:spLocks noChangeArrowheads="1"/>
          </p:cNvSpPr>
          <p:nvPr/>
        </p:nvSpPr>
        <p:spPr bwMode="auto">
          <a:xfrm>
            <a:off x="5180013" y="2238375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313" name="Rectangle 145"/>
          <p:cNvSpPr>
            <a:spLocks noChangeArrowheads="1"/>
          </p:cNvSpPr>
          <p:nvPr/>
        </p:nvSpPr>
        <p:spPr bwMode="auto">
          <a:xfrm>
            <a:off x="4303713" y="1506538"/>
            <a:ext cx="7683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4" name="Rectangle 146"/>
          <p:cNvSpPr>
            <a:spLocks noChangeArrowheads="1"/>
          </p:cNvSpPr>
          <p:nvPr/>
        </p:nvSpPr>
        <p:spPr bwMode="auto">
          <a:xfrm>
            <a:off x="4471988" y="1663700"/>
            <a:ext cx="5381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Current</a:t>
            </a:r>
            <a:endParaRPr lang="en-US" sz="1000">
              <a:latin typeface="Book Antiqua" charset="0"/>
            </a:endParaRPr>
          </a:p>
        </p:txBody>
      </p:sp>
      <p:sp>
        <p:nvSpPr>
          <p:cNvPr id="315" name="Rectangle 147"/>
          <p:cNvSpPr>
            <a:spLocks noChangeArrowheads="1"/>
          </p:cNvSpPr>
          <p:nvPr/>
        </p:nvSpPr>
        <p:spPr bwMode="auto">
          <a:xfrm>
            <a:off x="4448175" y="1963738"/>
            <a:ext cx="5984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Controls</a:t>
            </a:r>
            <a:endParaRPr lang="en-US" sz="1000">
              <a:latin typeface="Book Antiqua" charset="0"/>
            </a:endParaRPr>
          </a:p>
        </p:txBody>
      </p:sp>
      <p:sp>
        <p:nvSpPr>
          <p:cNvPr id="316" name="Rectangle 148"/>
          <p:cNvSpPr>
            <a:spLocks noChangeArrowheads="1"/>
          </p:cNvSpPr>
          <p:nvPr/>
        </p:nvSpPr>
        <p:spPr bwMode="auto">
          <a:xfrm>
            <a:off x="4016375" y="1506538"/>
            <a:ext cx="28733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" name="Rectangle 149"/>
          <p:cNvSpPr>
            <a:spLocks noChangeArrowheads="1"/>
          </p:cNvSpPr>
          <p:nvPr/>
        </p:nvSpPr>
        <p:spPr bwMode="auto">
          <a:xfrm>
            <a:off x="4111625" y="1627188"/>
            <a:ext cx="166688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</a:t>
            </a:r>
            <a:endParaRPr lang="en-US" sz="1000">
              <a:latin typeface="Book Antiqua" charset="0"/>
            </a:endParaRPr>
          </a:p>
        </p:txBody>
      </p:sp>
      <p:sp>
        <p:nvSpPr>
          <p:cNvPr id="318" name="Rectangle 150"/>
          <p:cNvSpPr>
            <a:spLocks noChangeArrowheads="1"/>
          </p:cNvSpPr>
          <p:nvPr/>
        </p:nvSpPr>
        <p:spPr bwMode="auto">
          <a:xfrm>
            <a:off x="4124325" y="1782763"/>
            <a:ext cx="131763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319" name="Rectangle 151"/>
          <p:cNvSpPr>
            <a:spLocks noChangeArrowheads="1"/>
          </p:cNvSpPr>
          <p:nvPr/>
        </p:nvSpPr>
        <p:spPr bwMode="auto">
          <a:xfrm>
            <a:off x="4124325" y="193992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320" name="Rectangle 152"/>
          <p:cNvSpPr>
            <a:spLocks noChangeArrowheads="1"/>
          </p:cNvSpPr>
          <p:nvPr/>
        </p:nvSpPr>
        <p:spPr bwMode="auto">
          <a:xfrm>
            <a:off x="4124325" y="2095500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u</a:t>
            </a:r>
            <a:endParaRPr lang="en-US" sz="1000">
              <a:latin typeface="Book Antiqua" charset="0"/>
            </a:endParaRPr>
          </a:p>
        </p:txBody>
      </p:sp>
      <p:sp>
        <p:nvSpPr>
          <p:cNvPr id="321" name="Rectangle 153"/>
          <p:cNvSpPr>
            <a:spLocks noChangeArrowheads="1"/>
          </p:cNvSpPr>
          <p:nvPr/>
        </p:nvSpPr>
        <p:spPr bwMode="auto">
          <a:xfrm>
            <a:off x="4137025" y="2238375"/>
            <a:ext cx="10795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r</a:t>
            </a:r>
            <a:endParaRPr lang="en-US" sz="1000">
              <a:latin typeface="Book Antiqua" charset="0"/>
            </a:endParaRPr>
          </a:p>
        </p:txBody>
      </p:sp>
      <p:sp>
        <p:nvSpPr>
          <p:cNvPr id="322" name="Rectangle 154"/>
          <p:cNvSpPr>
            <a:spLocks noChangeArrowheads="1"/>
          </p:cNvSpPr>
          <p:nvPr/>
        </p:nvSpPr>
        <p:spPr bwMode="auto">
          <a:xfrm>
            <a:off x="3057525" y="1506538"/>
            <a:ext cx="958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" name="Rectangle 155"/>
          <p:cNvSpPr>
            <a:spLocks noChangeArrowheads="1"/>
          </p:cNvSpPr>
          <p:nvPr/>
        </p:nvSpPr>
        <p:spPr bwMode="auto">
          <a:xfrm>
            <a:off x="3284538" y="1711325"/>
            <a:ext cx="6223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324" name="Rectangle 156"/>
          <p:cNvSpPr>
            <a:spLocks noChangeArrowheads="1"/>
          </p:cNvSpPr>
          <p:nvPr/>
        </p:nvSpPr>
        <p:spPr bwMode="auto">
          <a:xfrm>
            <a:off x="3249613" y="1855788"/>
            <a:ext cx="6826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Cause(s)/</a:t>
            </a:r>
            <a:endParaRPr lang="en-US" sz="1000">
              <a:latin typeface="Book Antiqua" charset="0"/>
            </a:endParaRPr>
          </a:p>
        </p:txBody>
      </p:sp>
      <p:sp>
        <p:nvSpPr>
          <p:cNvPr id="325" name="Rectangle 157"/>
          <p:cNvSpPr>
            <a:spLocks noChangeArrowheads="1"/>
          </p:cNvSpPr>
          <p:nvPr/>
        </p:nvSpPr>
        <p:spPr bwMode="auto">
          <a:xfrm>
            <a:off x="3128963" y="2011363"/>
            <a:ext cx="969962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Mechanism(s)</a:t>
            </a:r>
            <a:endParaRPr lang="en-US" sz="1000">
              <a:latin typeface="Book Antiqua" charset="0"/>
            </a:endParaRPr>
          </a:p>
        </p:txBody>
      </p:sp>
      <p:sp>
        <p:nvSpPr>
          <p:cNvPr id="326" name="Rectangle 158"/>
          <p:cNvSpPr>
            <a:spLocks noChangeArrowheads="1"/>
          </p:cNvSpPr>
          <p:nvPr/>
        </p:nvSpPr>
        <p:spPr bwMode="auto">
          <a:xfrm>
            <a:off x="3249613" y="2166938"/>
            <a:ext cx="69532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Of Failure</a:t>
            </a:r>
            <a:endParaRPr lang="en-US" sz="1000">
              <a:latin typeface="Book Antiqua" charset="0"/>
            </a:endParaRPr>
          </a:p>
        </p:txBody>
      </p:sp>
      <p:sp>
        <p:nvSpPr>
          <p:cNvPr id="327" name="Rectangle 159"/>
          <p:cNvSpPr>
            <a:spLocks noChangeArrowheads="1"/>
          </p:cNvSpPr>
          <p:nvPr/>
        </p:nvSpPr>
        <p:spPr bwMode="auto">
          <a:xfrm>
            <a:off x="2768600" y="1506538"/>
            <a:ext cx="2889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" name="Rectangle 160"/>
          <p:cNvSpPr>
            <a:spLocks noChangeArrowheads="1"/>
          </p:cNvSpPr>
          <p:nvPr/>
        </p:nvSpPr>
        <p:spPr bwMode="auto">
          <a:xfrm>
            <a:off x="2865438" y="1627188"/>
            <a:ext cx="16668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C</a:t>
            </a:r>
            <a:endParaRPr lang="en-US" sz="1000">
              <a:latin typeface="Book Antiqua" charset="0"/>
            </a:endParaRPr>
          </a:p>
        </p:txBody>
      </p:sp>
      <p:sp>
        <p:nvSpPr>
          <p:cNvPr id="329" name="Rectangle 161"/>
          <p:cNvSpPr>
            <a:spLocks noChangeArrowheads="1"/>
          </p:cNvSpPr>
          <p:nvPr/>
        </p:nvSpPr>
        <p:spPr bwMode="auto">
          <a:xfrm>
            <a:off x="2901950" y="1782763"/>
            <a:ext cx="9525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l</a:t>
            </a:r>
            <a:endParaRPr lang="en-US" sz="1000">
              <a:latin typeface="Book Antiqua" charset="0"/>
            </a:endParaRPr>
          </a:p>
        </p:txBody>
      </p:sp>
      <p:sp>
        <p:nvSpPr>
          <p:cNvPr id="330" name="Rectangle 162"/>
          <p:cNvSpPr>
            <a:spLocks noChangeArrowheads="1"/>
          </p:cNvSpPr>
          <p:nvPr/>
        </p:nvSpPr>
        <p:spPr bwMode="auto">
          <a:xfrm>
            <a:off x="2876550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a</a:t>
            </a:r>
            <a:endParaRPr lang="en-US" sz="1000">
              <a:latin typeface="Book Antiqua" charset="0"/>
            </a:endParaRPr>
          </a:p>
        </p:txBody>
      </p:sp>
      <p:sp>
        <p:nvSpPr>
          <p:cNvPr id="331" name="Rectangle 163"/>
          <p:cNvSpPr>
            <a:spLocks noChangeArrowheads="1"/>
          </p:cNvSpPr>
          <p:nvPr/>
        </p:nvSpPr>
        <p:spPr bwMode="auto">
          <a:xfrm>
            <a:off x="2876550" y="2095500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332" name="Rectangle 164"/>
          <p:cNvSpPr>
            <a:spLocks noChangeArrowheads="1"/>
          </p:cNvSpPr>
          <p:nvPr/>
        </p:nvSpPr>
        <p:spPr bwMode="auto">
          <a:xfrm>
            <a:off x="2876550" y="2238375"/>
            <a:ext cx="131763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333" name="Rectangle 165"/>
          <p:cNvSpPr>
            <a:spLocks noChangeArrowheads="1"/>
          </p:cNvSpPr>
          <p:nvPr/>
        </p:nvSpPr>
        <p:spPr bwMode="auto">
          <a:xfrm>
            <a:off x="2481263" y="1506538"/>
            <a:ext cx="28733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4" name="Rectangle 166"/>
          <p:cNvSpPr>
            <a:spLocks noChangeArrowheads="1"/>
          </p:cNvSpPr>
          <p:nvPr/>
        </p:nvSpPr>
        <p:spPr bwMode="auto">
          <a:xfrm>
            <a:off x="2578100" y="1782763"/>
            <a:ext cx="155575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S</a:t>
            </a:r>
            <a:endParaRPr lang="en-US" sz="1000">
              <a:latin typeface="Book Antiqua" charset="0"/>
            </a:endParaRPr>
          </a:p>
        </p:txBody>
      </p:sp>
      <p:sp>
        <p:nvSpPr>
          <p:cNvPr id="335" name="Rectangle 167"/>
          <p:cNvSpPr>
            <a:spLocks noChangeArrowheads="1"/>
          </p:cNvSpPr>
          <p:nvPr/>
        </p:nvSpPr>
        <p:spPr bwMode="auto">
          <a:xfrm>
            <a:off x="2589213" y="1939925"/>
            <a:ext cx="142875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</a:t>
            </a:r>
            <a:endParaRPr lang="en-US" sz="1000">
              <a:latin typeface="Book Antiqua" charset="0"/>
            </a:endParaRPr>
          </a:p>
        </p:txBody>
      </p:sp>
      <p:sp>
        <p:nvSpPr>
          <p:cNvPr id="336" name="Rectangle 168"/>
          <p:cNvSpPr>
            <a:spLocks noChangeArrowheads="1"/>
          </p:cNvSpPr>
          <p:nvPr/>
        </p:nvSpPr>
        <p:spPr bwMode="auto">
          <a:xfrm>
            <a:off x="2589213" y="2095500"/>
            <a:ext cx="131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v</a:t>
            </a:r>
            <a:endParaRPr lang="en-US" sz="1000">
              <a:latin typeface="Book Antiqua" charset="0"/>
            </a:endParaRPr>
          </a:p>
        </p:txBody>
      </p:sp>
      <p:sp>
        <p:nvSpPr>
          <p:cNvPr id="337" name="Rectangle 169"/>
          <p:cNvSpPr>
            <a:spLocks noChangeArrowheads="1"/>
          </p:cNvSpPr>
          <p:nvPr/>
        </p:nvSpPr>
        <p:spPr bwMode="auto">
          <a:xfrm>
            <a:off x="1798638" y="1782763"/>
            <a:ext cx="622300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Potential</a:t>
            </a:r>
            <a:endParaRPr lang="en-US" sz="1000">
              <a:latin typeface="Book Antiqua" charset="0"/>
            </a:endParaRPr>
          </a:p>
        </p:txBody>
      </p:sp>
      <p:sp>
        <p:nvSpPr>
          <p:cNvPr id="338" name="Rectangle 170"/>
          <p:cNvSpPr>
            <a:spLocks noChangeArrowheads="1"/>
          </p:cNvSpPr>
          <p:nvPr/>
        </p:nvSpPr>
        <p:spPr bwMode="auto">
          <a:xfrm>
            <a:off x="1725613" y="1939925"/>
            <a:ext cx="766762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Effect(s) of</a:t>
            </a:r>
            <a:endParaRPr lang="en-US" sz="1000">
              <a:latin typeface="Book Antiqua" charset="0"/>
            </a:endParaRPr>
          </a:p>
        </p:txBody>
      </p:sp>
      <p:sp>
        <p:nvSpPr>
          <p:cNvPr id="339" name="Rectangle 171"/>
          <p:cNvSpPr>
            <a:spLocks noChangeArrowheads="1"/>
          </p:cNvSpPr>
          <p:nvPr/>
        </p:nvSpPr>
        <p:spPr bwMode="auto">
          <a:xfrm>
            <a:off x="1857375" y="2095500"/>
            <a:ext cx="503238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>
                <a:solidFill>
                  <a:srgbClr val="000000"/>
                </a:solidFill>
              </a:rPr>
              <a:t>Failure</a:t>
            </a:r>
            <a:endParaRPr lang="en-US" sz="1000">
              <a:latin typeface="Book Antiqua" charset="0"/>
            </a:endParaRPr>
          </a:p>
        </p:txBody>
      </p:sp>
      <p:sp>
        <p:nvSpPr>
          <p:cNvPr id="340" name="Rectangle 172"/>
          <p:cNvSpPr>
            <a:spLocks noChangeArrowheads="1"/>
          </p:cNvSpPr>
          <p:nvPr/>
        </p:nvSpPr>
        <p:spPr bwMode="auto">
          <a:xfrm>
            <a:off x="850900" y="1506538"/>
            <a:ext cx="766763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1" name="Rectangle 173"/>
          <p:cNvSpPr>
            <a:spLocks noChangeArrowheads="1"/>
          </p:cNvSpPr>
          <p:nvPr/>
        </p:nvSpPr>
        <p:spPr bwMode="auto">
          <a:xfrm>
            <a:off x="227013" y="1506538"/>
            <a:ext cx="623887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2" name="Line 174"/>
          <p:cNvSpPr>
            <a:spLocks noChangeShapeType="1"/>
          </p:cNvSpPr>
          <p:nvPr/>
        </p:nvSpPr>
        <p:spPr bwMode="auto">
          <a:xfrm>
            <a:off x="227013" y="1506538"/>
            <a:ext cx="8729662" cy="1587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3" name="Line 175"/>
          <p:cNvSpPr>
            <a:spLocks noChangeShapeType="1"/>
          </p:cNvSpPr>
          <p:nvPr/>
        </p:nvSpPr>
        <p:spPr bwMode="auto">
          <a:xfrm>
            <a:off x="227013" y="2525713"/>
            <a:ext cx="8729662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4" name="Line 176"/>
          <p:cNvSpPr>
            <a:spLocks noChangeShapeType="1"/>
          </p:cNvSpPr>
          <p:nvPr/>
        </p:nvSpPr>
        <p:spPr bwMode="auto">
          <a:xfrm>
            <a:off x="227013" y="1506538"/>
            <a:ext cx="0" cy="1020762"/>
          </a:xfrm>
          <a:prstGeom prst="line">
            <a:avLst/>
          </a:prstGeom>
          <a:noFill/>
          <a:ln w="349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5" name="Line 177"/>
          <p:cNvSpPr>
            <a:spLocks noChangeShapeType="1"/>
          </p:cNvSpPr>
          <p:nvPr/>
        </p:nvSpPr>
        <p:spPr bwMode="auto">
          <a:xfrm>
            <a:off x="8509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6" name="Line 178"/>
          <p:cNvSpPr>
            <a:spLocks noChangeShapeType="1"/>
          </p:cNvSpPr>
          <p:nvPr/>
        </p:nvSpPr>
        <p:spPr bwMode="auto">
          <a:xfrm>
            <a:off x="276860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7" name="Line 179"/>
          <p:cNvSpPr>
            <a:spLocks noChangeShapeType="1"/>
          </p:cNvSpPr>
          <p:nvPr/>
        </p:nvSpPr>
        <p:spPr bwMode="auto">
          <a:xfrm>
            <a:off x="305752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" name="Line 180"/>
          <p:cNvSpPr>
            <a:spLocks noChangeShapeType="1"/>
          </p:cNvSpPr>
          <p:nvPr/>
        </p:nvSpPr>
        <p:spPr bwMode="auto">
          <a:xfrm>
            <a:off x="4016375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9" name="Line 181"/>
          <p:cNvSpPr>
            <a:spLocks noChangeShapeType="1"/>
          </p:cNvSpPr>
          <p:nvPr/>
        </p:nvSpPr>
        <p:spPr bwMode="auto">
          <a:xfrm>
            <a:off x="430371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0" name="Line 182"/>
          <p:cNvSpPr>
            <a:spLocks noChangeShapeType="1"/>
          </p:cNvSpPr>
          <p:nvPr/>
        </p:nvSpPr>
        <p:spPr bwMode="auto">
          <a:xfrm>
            <a:off x="5072063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1" name="Line 183"/>
          <p:cNvSpPr>
            <a:spLocks noChangeShapeType="1"/>
          </p:cNvSpPr>
          <p:nvPr/>
        </p:nvSpPr>
        <p:spPr bwMode="auto">
          <a:xfrm>
            <a:off x="7373938" y="1770063"/>
            <a:ext cx="1582737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2" name="Line 184"/>
          <p:cNvSpPr>
            <a:spLocks noChangeShapeType="1"/>
          </p:cNvSpPr>
          <p:nvPr/>
        </p:nvSpPr>
        <p:spPr bwMode="auto">
          <a:xfrm>
            <a:off x="4303713" y="2274888"/>
            <a:ext cx="768350" cy="1587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3" name="Line 185"/>
          <p:cNvSpPr>
            <a:spLocks noChangeShapeType="1"/>
          </p:cNvSpPr>
          <p:nvPr/>
        </p:nvSpPr>
        <p:spPr bwMode="auto">
          <a:xfrm>
            <a:off x="4687888" y="2274888"/>
            <a:ext cx="0" cy="252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4" name="Line 186"/>
          <p:cNvSpPr>
            <a:spLocks noChangeShapeType="1"/>
          </p:cNvSpPr>
          <p:nvPr/>
        </p:nvSpPr>
        <p:spPr bwMode="auto">
          <a:xfrm flipH="1">
            <a:off x="239713" y="1566863"/>
            <a:ext cx="611187" cy="88741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5" name="Rectangle 187"/>
          <p:cNvSpPr>
            <a:spLocks noChangeArrowheads="1"/>
          </p:cNvSpPr>
          <p:nvPr/>
        </p:nvSpPr>
        <p:spPr bwMode="auto">
          <a:xfrm>
            <a:off x="274638" y="2262188"/>
            <a:ext cx="6604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6" name="Rectangle 188"/>
          <p:cNvSpPr>
            <a:spLocks noChangeArrowheads="1"/>
          </p:cNvSpPr>
          <p:nvPr/>
        </p:nvSpPr>
        <p:spPr bwMode="auto">
          <a:xfrm>
            <a:off x="395288" y="2335213"/>
            <a:ext cx="503237" cy="1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900">
                <a:solidFill>
                  <a:srgbClr val="000000"/>
                </a:solidFill>
              </a:rPr>
              <a:t>Function</a:t>
            </a:r>
            <a:endParaRPr lang="en-US" sz="1000">
              <a:latin typeface="Book Antiqua" charset="0"/>
            </a:endParaRPr>
          </a:p>
        </p:txBody>
      </p:sp>
      <p:sp>
        <p:nvSpPr>
          <p:cNvPr id="357" name="Line 189"/>
          <p:cNvSpPr>
            <a:spLocks noChangeShapeType="1"/>
          </p:cNvSpPr>
          <p:nvPr/>
        </p:nvSpPr>
        <p:spPr bwMode="auto">
          <a:xfrm>
            <a:off x="2419350" y="1506538"/>
            <a:ext cx="0" cy="1020762"/>
          </a:xfrm>
          <a:prstGeom prst="line">
            <a:avLst/>
          </a:prstGeom>
          <a:noFill/>
          <a:ln w="11113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3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Exercise Design 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2893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 A DFMEA on a pressure cooker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6974" y="781944"/>
            <a:ext cx="5250052" cy="4092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29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Pressure Cooker Safety Features</a:t>
            </a:r>
            <a:br>
              <a:rPr kumimoji="0" lang="en-US" sz="440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2700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Safety valve relieves pressure before it reaches dangerous levels.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Thermostat opens circuit through heating coil when the temperature rises above 250° C.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Pressure gage is divided into green and red sections. "Danger" is indicated when the pointer is in the red section.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87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Pressure Cooker FMEA</a:t>
            </a:r>
            <a:br>
              <a:rPr kumimoji="0" lang="en-US" sz="440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9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2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Define Scope: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Resolution - The analysis will be restricted to the four major subsystems (electrical system, safety valve, thermostat, and pressure gage).</a:t>
            </a:r>
          </a:p>
          <a:p>
            <a:pPr marL="342900" marR="0" lvl="0" indent="-342900" algn="l" defTabSz="914400" rtl="0" eaLnBrk="1" fontAlgn="base" latinLnBrk="0" hangingPunct="1">
              <a:lnSpc>
                <a:spcPts val="32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Focus - Safety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1421217"/>
            <a:ext cx="4876800" cy="3503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93424" y="731173"/>
            <a:ext cx="7157153" cy="67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ts val="4400"/>
              </a:lnSpc>
            </a:pPr>
            <a:r>
              <a:rPr lang="en-US" sz="4400" dirty="0">
                <a:solidFill>
                  <a:schemeClr val="tx2"/>
                </a:solidFill>
                <a:latin typeface="+mj-lt"/>
              </a:rPr>
              <a:t>Pressure cooker block diagram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79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Process FMEA	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428750"/>
            <a:ext cx="7772400" cy="340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	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 documented analysis which begins with a teams thoughts concerning requirements that could go wrong and ending with defined actions which should be implemented to help prevent and/or detect problems and their causes.  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 proactive tool to identify concerns with the sources of variation and then define and  take corrective action. 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0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PFMEA as a tool…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39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access risk or the likelihood of  significant problem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Trouble shoot problems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Guide improvement aid in determining where to spend time and money</a:t>
            </a:r>
          </a:p>
          <a:p>
            <a:pPr marL="342900" marR="0" lvl="0" indent="-342900" algn="l" defTabSz="914400" rtl="0" eaLnBrk="1" fontAlgn="base" latinLnBrk="0" hangingPunct="1">
              <a:lnSpc>
                <a:spcPts val="25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Capture learning to retain and share knowledge and experience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342900" y="1962150"/>
            <a:ext cx="8458200" cy="1600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71500" y="2190750"/>
            <a:ext cx="1752600" cy="1143000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Process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Flow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Diagram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628900" y="2190750"/>
            <a:ext cx="1752600" cy="1143000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Process FMEA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4686300" y="2190750"/>
            <a:ext cx="1752600" cy="1143000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Process 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Control 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Plan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743700" y="2190750"/>
            <a:ext cx="1752600" cy="1143000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Operator 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Job 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Instructions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3767855" y="3884074"/>
            <a:ext cx="5029200" cy="754394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numCol="2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Conforming Product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Reduced Variation</a:t>
            </a:r>
          </a:p>
          <a:p>
            <a:pPr algn="ctr"/>
            <a:r>
              <a:rPr lang="en-US" dirty="0">
                <a:solidFill>
                  <a:srgbClr val="FFFFFF"/>
                </a:solidFill>
              </a:rPr>
              <a:t>Customer Satisfaction</a:t>
            </a:r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>
            <a:off x="1408008" y="1288462"/>
            <a:ext cx="1692" cy="902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 flipH="1">
            <a:off x="7656619" y="3333750"/>
            <a:ext cx="1481" cy="697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>
            <a:off x="2324100" y="272415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>
            <a:off x="4381500" y="272415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6438900" y="272415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50635" y="895350"/>
            <a:ext cx="5401031" cy="773078"/>
          </a:xfrm>
          <a:prstGeom prst="rect">
            <a:avLst/>
          </a:prstGeom>
          <a:solidFill>
            <a:srgbClr val="67327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numCol="2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Customer Requirements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Deign Specifications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Key Product Characteristics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Machine Process Capability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590550"/>
            <a:ext cx="7772400" cy="1056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Inputs for PMEA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36952"/>
            <a:ext cx="7772400" cy="343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 flow diagram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Assembly instructions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FMEA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 engineering drawings and specifications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from similar processes</a:t>
            </a:r>
          </a:p>
          <a:p>
            <a:pPr marL="742950" marR="0" lvl="1" indent="-28575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Scrap</a:t>
            </a:r>
          </a:p>
          <a:p>
            <a:pPr marL="742950" marR="0" lvl="1" indent="-28575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Rework</a:t>
            </a:r>
          </a:p>
          <a:p>
            <a:pPr marL="742950" marR="0" lvl="1" indent="-28575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Downtime</a:t>
            </a:r>
          </a:p>
          <a:p>
            <a:pPr marL="742950" marR="0" lvl="1" indent="-28575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Warranty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FMEA/FMECA History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09600" y="1733550"/>
            <a:ext cx="7772400" cy="296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history of FMEA/FMECA goes back to the early 1950s and 1960s.</a:t>
            </a:r>
          </a:p>
          <a:p>
            <a:pPr marL="827088" marR="0" lvl="1" indent="-317500" algn="l" defTabSz="1019175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U.S. Navy Bureau of Aeronautics, followed by the Bureau of Naval Weapons:</a:t>
            </a:r>
          </a:p>
          <a:p>
            <a:pPr marL="827088" marR="0" lvl="1" indent="-317500" algn="l" defTabSz="1019175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National Aeronautics and Space Administration (NASA):</a:t>
            </a:r>
          </a:p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Defense developed and revised the MIL-STD-1629A guidelines during the 1970s.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3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Process Function Requirement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36953"/>
            <a:ext cx="7772400" cy="344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Brief description of the manufacturing process or operation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PFMEA should follow the actual work process or sequence, same as the process flow diagram</a:t>
            </a:r>
          </a:p>
          <a:p>
            <a:pPr marL="342900" marR="0" lvl="0" indent="-342900" algn="l" defTabSz="914400" rtl="0" eaLnBrk="1" fontAlgn="base" latinLnBrk="0" hangingPunct="1">
              <a:lnSpc>
                <a:spcPts val="28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Begin with a verb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Team Members for  a PFMEA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2258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 engineer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Manufacturing supervisor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Operators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Quality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Safety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 engineer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Customers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Suppliers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1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PFMEA Assumptions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799" y="1524000"/>
            <a:ext cx="8323612" cy="339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9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design is valid</a:t>
            </a:r>
          </a:p>
          <a:p>
            <a:pPr marL="342900" marR="0" lvl="0" indent="-342900" algn="l" defTabSz="914400" rtl="0" eaLnBrk="1" fontAlgn="base" latinLnBrk="0" hangingPunct="1">
              <a:lnSpc>
                <a:spcPts val="29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incoming product is to design specifications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9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Failures can but will not necessarily occur</a:t>
            </a:r>
          </a:p>
          <a:p>
            <a:pPr marL="342900" marR="0" lvl="0" indent="-342900" algn="l" defTabSz="914400" rtl="0" eaLnBrk="1" fontAlgn="base" latinLnBrk="0" hangingPunct="1">
              <a:lnSpc>
                <a:spcPts val="29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failures are not covered in a PFMEA, they should have been part of the design FMEA</a:t>
            </a:r>
          </a:p>
          <a:p>
            <a:pPr marL="342900" marR="0" lvl="0" indent="-342900" algn="l" defTabSz="914400" rtl="0" eaLnBrk="1" fontAlgn="base" latinLnBrk="0" hangingPunct="1">
              <a:lnSpc>
                <a:spcPts val="29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Potentional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Failure Mode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36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the process or product may fail to meet design or quality requirements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Many process steps or operations will have multiple failure modes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Think about what has gone wrong from past experience and what could go wrong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907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Common Failure Modes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685800" y="1524000"/>
            <a:ext cx="38100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Assembly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Missing parts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Damaged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Orientation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Contamination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Off location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Torque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Loose or over torque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Missing fastener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Cross threaded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48200" y="1524000"/>
            <a:ext cx="3810000" cy="341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Machining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Too narrow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Too deep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Angle incorrect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Finish not to specification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Flash or not cleaned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Potentional failure modes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685800" y="1657350"/>
            <a:ext cx="3810000" cy="344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Sealant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Missing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Wrong material applied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Insufficient or excessive material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dry</a:t>
            </a: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4648200" y="1657350"/>
            <a:ext cx="3810000" cy="342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Drilling holes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Missing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Location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Deep or shallow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Over/under size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Concentricity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angle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97969"/>
            <a:ext cx="7772400" cy="838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effects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50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Think of what the customer will experience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End customer</a:t>
            </a:r>
          </a:p>
          <a:p>
            <a:pPr marL="742950" marR="0" lvl="1" indent="-285750" algn="l" defTabSz="914400" rtl="0" eaLnBrk="1" fontAlgn="base" latinLnBrk="0" hangingPunct="1">
              <a:lnSpc>
                <a:spcPts val="24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Next user-consequences due to failure mode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 have several effects but list them in same cell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worst case impact should be documented and rated in severity of effect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Effects</a:t>
            </a:r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685800" y="1524000"/>
            <a:ext cx="38100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End user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Noise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Leakage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Odor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Poor appearance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Endangers safety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Loss of a primary function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performance</a:t>
            </a:r>
          </a:p>
        </p:txBody>
      </p:sp>
      <p:sp>
        <p:nvSpPr>
          <p:cNvPr id="4" name="Rectangle 6"/>
          <p:cNvSpPr txBox="1">
            <a:spLocks noChangeArrowheads="1"/>
          </p:cNvSpPr>
          <p:nvPr/>
        </p:nvSpPr>
        <p:spPr bwMode="auto">
          <a:xfrm>
            <a:off x="4648200" y="1524000"/>
            <a:ext cx="38100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Next operation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Cannot assemble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Cannot tap or bore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Cannot connect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Cannot fasten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Damages equipment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Does not fit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Does not match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Endangers operator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5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Severity Ranking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04950"/>
            <a:ext cx="7696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8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the effects of a potential failure mode may impact the customer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8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applies to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effect and is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assigned with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regard to any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 rating</a:t>
            </a:r>
          </a:p>
        </p:txBody>
      </p:sp>
      <p:graphicFrame>
        <p:nvGraphicFramePr>
          <p:cNvPr id="4" name="Group 25"/>
          <p:cNvGraphicFramePr>
            <a:graphicFrameLocks/>
          </p:cNvGraphicFramePr>
          <p:nvPr/>
        </p:nvGraphicFramePr>
        <p:xfrm>
          <a:off x="3903091" y="2337641"/>
          <a:ext cx="4724400" cy="2332806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Potential effects of failure</a:t>
                      </a:r>
                    </a:p>
                  </a:txBody>
                  <a:tcPr marL="61622" marR="61622" marT="30810" marB="30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Severity</a:t>
                      </a:r>
                    </a:p>
                  </a:txBody>
                  <a:tcPr marL="61622" marR="61622" marT="30810" marB="30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Cannot assemble bolt(5)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Endangers operator(10)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Vibration (6)</a:t>
                      </a:r>
                    </a:p>
                  </a:txBody>
                  <a:tcPr marL="61622" marR="61622" marT="30810" marB="308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10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Take the highest effect ranking</a:t>
                      </a:r>
                    </a:p>
                  </a:txBody>
                  <a:tcPr marL="61622" marR="61622" marT="30810" marB="308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Line 24"/>
          <p:cNvSpPr>
            <a:spLocks noChangeShapeType="1"/>
          </p:cNvSpPr>
          <p:nvPr/>
        </p:nvSpPr>
        <p:spPr bwMode="auto">
          <a:xfrm flipV="1">
            <a:off x="5521512" y="3906251"/>
            <a:ext cx="1335158" cy="6162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9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280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this column to identify any requirement that may require additional process control</a:t>
            </a:r>
          </a:p>
          <a:p>
            <a:pPr marL="742950" marR="0" lvl="1" indent="-28575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-52"/>
                <a:cs typeface="Times New Roman" charset="-52"/>
              </a:rPr>
              <a:t>∙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KC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-52"/>
                <a:cs typeface="Times New Roman" charset="-52"/>
              </a:rPr>
              <a:t>∙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 -  key characteristic</a:t>
            </a:r>
          </a:p>
          <a:p>
            <a:pPr marL="742950" marR="0" lvl="1" indent="-28575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-52"/>
                <a:cs typeface="Times New Roman" charset="-52"/>
              </a:rPr>
              <a:t>∙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-52"/>
                <a:cs typeface="Times New Roman" charset="-52"/>
              </a:rPr>
              <a:t>∙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 – fit or function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-52"/>
                <a:cs typeface="Times New Roman" charset="-52"/>
              </a:rPr>
              <a:t>∙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Times New Roman" charset="-52"/>
                <a:cs typeface="Times New Roman" charset="-52"/>
              </a:rPr>
              <a:t>∙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 - safety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Your company may have a different symbol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66926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FMEA/FMECA History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(continued)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1638496"/>
            <a:ext cx="7772400" cy="230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Ford Motor Company published instruction manuals in the 1980s and the automotive industry collectively developed standards in the 1990s.</a:t>
            </a:r>
          </a:p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Engineers in a variety of industries have adopted and adapted the tool over the years.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Causes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1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176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Cause indicates all the things that may be responsible for a failure mode. 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176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Causes should items that can have action completed at the root cause level (controllable in the process)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176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Every failure mode may have multiple causes which creates a new row on the FMEA</a:t>
            </a:r>
          </a:p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ts val="1176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Avoid using operator dependent statements i.e. “operator error” use the specific error such as “operator incorrectly located part” or “operator cross threaded part”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Potential Causes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685800" y="1643644"/>
            <a:ext cx="3810000" cy="329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Equipment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Tool wear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Inadequate pressure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Worn locator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Broken tool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Gauging out of calibration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Inadequate fluid levels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48200" y="1657350"/>
            <a:ext cx="4158752" cy="3321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Operator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Improper torque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Selected wrong part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Incorrect tooling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Incorrect feed or speed rate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Mishandling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Assembled upside down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Assembled backwards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Occurrence Ranking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0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frequent the cause is likely to occur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other data available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Past assembly processes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SPC</a:t>
            </a:r>
          </a:p>
          <a:p>
            <a:pPr marL="742950" marR="0" lvl="1" indent="-285750" algn="l" defTabSz="914400" rtl="0" eaLnBrk="1" fontAlgn="base" latinLnBrk="0" hangingPunct="1">
              <a:lnSpc>
                <a:spcPts val="19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Warranty</a:t>
            </a:r>
          </a:p>
          <a:p>
            <a:pPr marL="342900" marR="0" lvl="0" indent="-342900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cause should be ranked according to the guideline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9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Current Process Controls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36952"/>
            <a:ext cx="7772400" cy="360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controls should be listed, but ranking should occur on detection controls only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 the controls chronologically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Don not include controls that are outside of your plant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Document both types of process controls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Preventative- before the part is made</a:t>
            </a:r>
          </a:p>
          <a:p>
            <a:pPr marL="1143000" marR="0" lvl="2" indent="-22860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Prevent the cause, use error proofing at the source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Detection- after the part is made</a:t>
            </a:r>
          </a:p>
          <a:p>
            <a:pPr marL="1143000" marR="0" lvl="2" indent="-22860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Detect the cause (mistake proof)</a:t>
            </a:r>
          </a:p>
          <a:p>
            <a:pPr marL="1143000" marR="0" lvl="2" indent="-22860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Detect the failure mode by inspection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Process Controls</a:t>
            </a: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 bwMode="auto">
          <a:xfrm>
            <a:off x="685800" y="1524000"/>
            <a:ext cx="3810000" cy="342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Preventative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SPC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Inspection verification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Work instructions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Maintenance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Error proof by design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Method sheets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Set up verification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Operator training</a:t>
            </a: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648200" y="1524000"/>
            <a:ext cx="3810000" cy="344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Detection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Functional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Visual inspection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Touch for quality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Gauging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Final test</a:t>
            </a:r>
          </a:p>
          <a:p>
            <a:pPr marL="742950" marR="0" lvl="1" indent="-285750" algn="l" defTabSz="914400" rtl="0" eaLnBrk="1" fontAlgn="base" latinLnBrk="0" hangingPunct="1">
              <a:lnSpc>
                <a:spcPts val="22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Detection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1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Probability the defect will be detected by process controls before next or subsequent process, or before the part or component leaves the manufacturing or assembly location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Likely hood the defect will escape the manufacturing location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272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control receives its own detection ranking, use the lowest rating for detection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Risk Priority Number (RPN)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57350"/>
            <a:ext cx="7772400" cy="3335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 provides a method for a prioritizing process concerns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RPN’s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warrant corrective actions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Despite of RPN, special consideration should be given when severity is high especially in regards to safety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RPN as a measure of risk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47393"/>
            <a:ext cx="7772400" cy="311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RPN is like a medical diagnostic, predicting the health of the patient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times a persons temperature, blood pressure, or an EKG can indicate potential concerns which could have severe impacts or implications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>
            <a:off x="2895321" y="1504950"/>
            <a:ext cx="3353358" cy="3220988"/>
          </a:xfrm>
          <a:custGeom>
            <a:avLst/>
            <a:gdLst>
              <a:gd name="T0" fmla="*/ 776342533 w 21600"/>
              <a:gd name="T1" fmla="*/ 0 h 21600"/>
              <a:gd name="T2" fmla="*/ 227367606 w 21600"/>
              <a:gd name="T3" fmla="*/ 209771827 h 21600"/>
              <a:gd name="T4" fmla="*/ 0 w 21600"/>
              <a:gd name="T5" fmla="*/ 716262008 h 21600"/>
              <a:gd name="T6" fmla="*/ 227367606 w 21600"/>
              <a:gd name="T7" fmla="*/ 1222752190 h 21600"/>
              <a:gd name="T8" fmla="*/ 776342533 w 21600"/>
              <a:gd name="T9" fmla="*/ 1432524017 h 21600"/>
              <a:gd name="T10" fmla="*/ 1325317461 w 21600"/>
              <a:gd name="T11" fmla="*/ 1222752190 h 21600"/>
              <a:gd name="T12" fmla="*/ 1552685067 w 21600"/>
              <a:gd name="T13" fmla="*/ 716262008 h 21600"/>
              <a:gd name="T14" fmla="*/ 1325317461 w 21600"/>
              <a:gd name="T15" fmla="*/ 20977182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11"/>
          <p:cNvSpPr>
            <a:spLocks noChangeArrowheads="1"/>
          </p:cNvSpPr>
          <p:nvPr/>
        </p:nvSpPr>
        <p:spPr bwMode="auto">
          <a:xfrm>
            <a:off x="4130769" y="2696274"/>
            <a:ext cx="882463" cy="882462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4001641" y="2952750"/>
            <a:ext cx="11407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Control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3889195" y="3495906"/>
            <a:ext cx="136560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Influence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3468922" y="3973535"/>
            <a:ext cx="2246603" cy="514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ts val="1600"/>
              </a:lnSpc>
            </a:pPr>
            <a:r>
              <a:rPr lang="en-US" dirty="0"/>
              <a:t>Can’t control or influence at this time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Recommended actions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Recommended Action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8148760" cy="350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Definition: tasks recommended for the purpose of reducing any or all of the rankings</a:t>
            </a: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 of Recommended actions </a:t>
            </a:r>
          </a:p>
          <a:p>
            <a:pPr marL="742950" marR="0" lvl="1" indent="-285750" algn="l" defTabSz="914400" rtl="0" eaLnBrk="1" fontAlgn="base" latinLnBrk="0" hangingPunct="1">
              <a:lnSpc>
                <a:spcPts val="27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Perform: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  <a:p>
            <a:pPr marL="1143000" marR="0" lvl="2" indent="-228600" algn="l" defTabSz="914400" rtl="0" eaLnBrk="1" fontAlgn="base" latinLnBrk="0" hangingPunct="1">
              <a:lnSpc>
                <a:spcPts val="27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Process instructions (P)</a:t>
            </a:r>
          </a:p>
          <a:p>
            <a:pPr marL="1143000" marR="0" lvl="2" indent="-228600" algn="l" defTabSz="914400" rtl="0" eaLnBrk="1" fontAlgn="base" latinLnBrk="0" hangingPunct="1">
              <a:lnSpc>
                <a:spcPts val="27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Training (P)</a:t>
            </a:r>
          </a:p>
          <a:p>
            <a:pPr marL="1143000" marR="0" lvl="2" indent="-228600" algn="l" defTabSz="914400" rtl="0" eaLnBrk="1" fontAlgn="base" latinLnBrk="0" hangingPunct="1">
              <a:lnSpc>
                <a:spcPts val="27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Can’t assemble at next station (D)</a:t>
            </a:r>
          </a:p>
          <a:p>
            <a:pPr marL="1143000" marR="0" lvl="2" indent="-228600" algn="l" defTabSz="914400" rtl="0" eaLnBrk="1" fontAlgn="base" latinLnBrk="0" hangingPunct="1">
              <a:lnSpc>
                <a:spcPts val="27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Visual Inspection (D)</a:t>
            </a:r>
          </a:p>
          <a:p>
            <a:pPr marL="1143000" marR="0" lvl="2" indent="-228600" algn="l" defTabSz="914400" rtl="0" eaLnBrk="1" fontAlgn="base" latinLnBrk="0" hangingPunct="1">
              <a:lnSpc>
                <a:spcPts val="2700"/>
              </a:lnSpc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Torque Audit (D)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27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1019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Published Guidelines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5800" y="1690052"/>
            <a:ext cx="7772400" cy="2212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J1739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the SAE for the automotive industry.</a:t>
            </a:r>
          </a:p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AIAG FMEA-3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the Automotive Industry Action Group for the automotive industry.</a:t>
            </a:r>
          </a:p>
          <a:p>
            <a:pPr marL="382588" marR="0" lvl="0" indent="-382588" algn="l" defTabSz="1019175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ARP5580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from the SAE for non-automotive applications.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961574" y="726044"/>
            <a:ext cx="7115626" cy="4105695"/>
            <a:chOff x="-58765" y="284402"/>
            <a:chExt cx="9126565" cy="5266000"/>
          </a:xfrm>
        </p:grpSpPr>
        <p:sp>
          <p:nvSpPr>
            <p:cNvPr id="18" name="Line 25"/>
            <p:cNvSpPr>
              <a:spLocks noChangeShapeType="1"/>
            </p:cNvSpPr>
            <p:nvPr/>
          </p:nvSpPr>
          <p:spPr bwMode="auto">
            <a:xfrm>
              <a:off x="2209800" y="4091291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>
              <a:off x="762001" y="1727941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21"/>
            <p:cNvSpPr>
              <a:spLocks noChangeShapeType="1"/>
            </p:cNvSpPr>
            <p:nvPr/>
          </p:nvSpPr>
          <p:spPr bwMode="auto">
            <a:xfrm>
              <a:off x="2209800" y="1727941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>
              <a:off x="3810000" y="1727941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23"/>
            <p:cNvSpPr>
              <a:spLocks noChangeShapeType="1"/>
            </p:cNvSpPr>
            <p:nvPr/>
          </p:nvSpPr>
          <p:spPr bwMode="auto">
            <a:xfrm>
              <a:off x="5334000" y="1727941"/>
              <a:ext cx="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" name="Rectangle 6"/>
            <p:cNvSpPr>
              <a:spLocks noChangeArrowheads="1"/>
            </p:cNvSpPr>
            <p:nvPr/>
          </p:nvSpPr>
          <p:spPr bwMode="auto">
            <a:xfrm>
              <a:off x="1324385" y="3449442"/>
              <a:ext cx="1752600" cy="8615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Process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Control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Plan</a:t>
              </a:r>
            </a:p>
          </p:txBody>
        </p:sp>
        <p:sp>
          <p:nvSpPr>
            <p:cNvPr id="4" name="Rectangle 7"/>
            <p:cNvSpPr>
              <a:spLocks noChangeArrowheads="1"/>
            </p:cNvSpPr>
            <p:nvPr/>
          </p:nvSpPr>
          <p:spPr bwMode="auto">
            <a:xfrm>
              <a:off x="1336189" y="4646631"/>
              <a:ext cx="1752600" cy="76211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Operator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Job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Instructions</a:t>
              </a:r>
            </a:p>
          </p:txBody>
        </p:sp>
        <p:sp>
          <p:nvSpPr>
            <p:cNvPr id="6" name="Line 12"/>
            <p:cNvSpPr>
              <a:spLocks noChangeShapeType="1"/>
            </p:cNvSpPr>
            <p:nvPr/>
          </p:nvSpPr>
          <p:spPr bwMode="auto">
            <a:xfrm>
              <a:off x="6096000" y="2724969"/>
              <a:ext cx="457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>
              <a:off x="8610600" y="2724969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600200" y="887734"/>
              <a:ext cx="1371600" cy="10172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Process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Flow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Diagram</a:t>
              </a:r>
            </a:p>
          </p:txBody>
        </p:sp>
        <p:sp>
          <p:nvSpPr>
            <p:cNvPr id="9" name="Rectangle 16"/>
            <p:cNvSpPr>
              <a:spLocks noChangeArrowheads="1"/>
            </p:cNvSpPr>
            <p:nvPr/>
          </p:nvSpPr>
          <p:spPr bwMode="auto">
            <a:xfrm>
              <a:off x="4648200" y="887734"/>
              <a:ext cx="1371600" cy="10172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Process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Changes</a:t>
              </a:r>
            </a:p>
          </p:txBody>
        </p:sp>
        <p:sp>
          <p:nvSpPr>
            <p:cNvPr id="10" name="Rectangle 17"/>
            <p:cNvSpPr>
              <a:spLocks noChangeArrowheads="1"/>
            </p:cNvSpPr>
            <p:nvPr/>
          </p:nvSpPr>
          <p:spPr bwMode="auto">
            <a:xfrm>
              <a:off x="3124200" y="887734"/>
              <a:ext cx="1371600" cy="10172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Current or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Expected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 quality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 performance</a:t>
              </a:r>
            </a:p>
          </p:txBody>
        </p:sp>
        <p:sp>
          <p:nvSpPr>
            <p:cNvPr id="11" name="Rectangle 18"/>
            <p:cNvSpPr>
              <a:spLocks noChangeArrowheads="1"/>
            </p:cNvSpPr>
            <p:nvPr/>
          </p:nvSpPr>
          <p:spPr bwMode="auto">
            <a:xfrm>
              <a:off x="76200" y="887734"/>
              <a:ext cx="1371600" cy="10172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Customer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Design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requirements</a:t>
              </a:r>
            </a:p>
          </p:txBody>
        </p:sp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>
              <a:off x="6553199" y="887734"/>
              <a:ext cx="2057401" cy="10172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Implementation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and verification</a:t>
              </a:r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>
              <a:off x="6553199" y="2138977"/>
              <a:ext cx="2057401" cy="9915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dirty="0"/>
                <a:t>Recommended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Corrective actions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 i.e.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dirty="0"/>
                <a:t>Error proofing</a:t>
              </a:r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>
              <a:off x="2209800" y="3059706"/>
              <a:ext cx="0" cy="5547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26"/>
            <p:cNvSpPr>
              <a:spLocks noChangeArrowheads="1"/>
            </p:cNvSpPr>
            <p:nvPr/>
          </p:nvSpPr>
          <p:spPr bwMode="auto">
            <a:xfrm>
              <a:off x="609600" y="3319399"/>
              <a:ext cx="3200400" cy="2231003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tx1"/>
              </a:solidFill>
              <a:prstDash val="dash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27"/>
            <p:cNvSpPr>
              <a:spLocks noChangeArrowheads="1"/>
            </p:cNvSpPr>
            <p:nvPr/>
          </p:nvSpPr>
          <p:spPr bwMode="auto">
            <a:xfrm>
              <a:off x="4572000" y="557214"/>
              <a:ext cx="4495800" cy="2974672"/>
            </a:xfrm>
            <a:prstGeom prst="roundRect">
              <a:avLst>
                <a:gd name="adj" fmla="val 16667"/>
              </a:avLst>
            </a:prstGeom>
            <a:noFill/>
            <a:ln w="19050">
              <a:solidFill>
                <a:schemeClr val="tx1"/>
              </a:solidFill>
              <a:prstDash val="dashDot"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8"/>
            <p:cNvSpPr>
              <a:spLocks noChangeShapeType="1"/>
            </p:cNvSpPr>
            <p:nvPr/>
          </p:nvSpPr>
          <p:spPr bwMode="auto">
            <a:xfrm flipV="1">
              <a:off x="8835248" y="1219193"/>
              <a:ext cx="3952" cy="14325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9"/>
            <p:cNvSpPr>
              <a:spLocks noChangeShapeType="1"/>
            </p:cNvSpPr>
            <p:nvPr/>
          </p:nvSpPr>
          <p:spPr bwMode="auto">
            <a:xfrm flipH="1">
              <a:off x="6019800" y="1371600"/>
              <a:ext cx="53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30"/>
            <p:cNvSpPr>
              <a:spLocks noChangeShapeType="1"/>
            </p:cNvSpPr>
            <p:nvPr/>
          </p:nvSpPr>
          <p:spPr bwMode="auto">
            <a:xfrm flipH="1">
              <a:off x="8610600" y="1219200"/>
              <a:ext cx="228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Text Box 31"/>
            <p:cNvSpPr txBox="1">
              <a:spLocks noChangeArrowheads="1"/>
            </p:cNvSpPr>
            <p:nvPr/>
          </p:nvSpPr>
          <p:spPr bwMode="auto">
            <a:xfrm>
              <a:off x="5013324" y="3593248"/>
              <a:ext cx="3460750" cy="6710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400" dirty="0"/>
                <a:t>Continuous Improvement Efforts</a:t>
              </a:r>
            </a:p>
            <a:p>
              <a:r>
                <a:rPr lang="en-US" sz="1400" dirty="0"/>
                <a:t>And RPN reduction loop</a:t>
              </a:r>
            </a:p>
          </p:txBody>
        </p: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4067585" y="4774742"/>
              <a:ext cx="3041650" cy="586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en-US" sz="1400" dirty="0"/>
                <a:t>Communication of standard </a:t>
              </a:r>
            </a:p>
            <a:p>
              <a:pPr>
                <a:lnSpc>
                  <a:spcPts val="1400"/>
                </a:lnSpc>
              </a:pPr>
              <a:r>
                <a:rPr lang="en-US" sz="1400" dirty="0"/>
                <a:t>of work to operators</a:t>
              </a:r>
            </a:p>
          </p:txBody>
        </p:sp>
        <p:sp>
          <p:nvSpPr>
            <p:cNvPr id="26" name="Text Box 33"/>
            <p:cNvSpPr txBox="1">
              <a:spLocks noChangeArrowheads="1"/>
            </p:cNvSpPr>
            <p:nvPr/>
          </p:nvSpPr>
          <p:spPr bwMode="auto">
            <a:xfrm>
              <a:off x="-58765" y="284402"/>
              <a:ext cx="3370002" cy="592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PMEA as a Info Hub</a:t>
              </a:r>
            </a:p>
          </p:txBody>
        </p:sp>
        <p:sp>
          <p:nvSpPr>
            <p:cNvPr id="2" name="Rectangle 5"/>
            <p:cNvSpPr>
              <a:spLocks noChangeArrowheads="1"/>
            </p:cNvSpPr>
            <p:nvPr/>
          </p:nvSpPr>
          <p:spPr bwMode="auto">
            <a:xfrm>
              <a:off x="228600" y="2291376"/>
              <a:ext cx="5867400" cy="83916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dirty="0"/>
                <a:t>Process FMEA document</a:t>
              </a:r>
            </a:p>
          </p:txBody>
        </p:sp>
      </p:grp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841793"/>
            <a:ext cx="4724400" cy="4088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Process FMEA exercise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56596"/>
            <a:ext cx="7772400" cy="3037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Task:  Produce and mail sets of contribution requests for Breast Cancer research</a:t>
            </a:r>
          </a:p>
          <a:p>
            <a:pPr marL="342900" marR="0" lvl="0" indent="-342900" algn="l" defTabSz="914400" rtl="0" eaLnBrk="1" fontAlgn="base" latinLnBrk="0" hangingPunct="1">
              <a:lnSpc>
                <a:spcPts val="3000"/>
              </a:lnSpc>
              <a:spcBef>
                <a:spcPts val="19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Outcome: Professional looking requests to support research for a cure, 50 sets of information, contribution request, </a:t>
            </a:r>
            <a:b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return envelope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Requirements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injury to operators or users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Finished dimension fits into envelope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items present (info sheet, contribution form, and return envelope) {KEY}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pages in proper order (info sheet, contribution form, return envelope) {KEY}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tattered edges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dog eared sheets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Items put together in order (info sheet [folded to fit in legal envelope], contribution sheet, return envelope) {KEY}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overall neat and professional appearance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Proper first class postage on envelopes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Breast cancer seal on every envelope sealing the envelope on the back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Mailing label, stamp and seal on placed squarely on envelope {KEY}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Rubber band sets of 25</a:t>
            </a: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ts val="16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0377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Process steps</a:t>
            </a:r>
            <a:b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206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Fold information sheet to fit in legal envelope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Collate so each group includes all components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Stuff envelopes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Affix address, postage, and seal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Rubber bands sets of 25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Deliver to post office for mail today by 5 pm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0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My hints for a successful 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39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 your time in defining functions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 a lot of questions: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Can this happen…..</a:t>
            </a:r>
          </a:p>
          <a:p>
            <a:pPr marL="742950" marR="0" lvl="1" indent="-285750" algn="l" defTabSz="914400" rtl="0" eaLnBrk="1" fontAlgn="base" latinLnBrk="0" hangingPunct="1">
              <a:lnSpc>
                <a:spcPts val="26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What would happen if the user….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Make sure everyone is clear on Function </a:t>
            </a:r>
          </a:p>
          <a:p>
            <a:pPr marL="342900" marR="0" lvl="0" indent="-342900" algn="l" defTabSz="914400" rtl="0" eaLnBrk="1" fontAlgn="base" latinLnBrk="0" hangingPunct="1">
              <a:lnSpc>
                <a:spcPts val="2600"/>
              </a:lnSpc>
              <a:spcBef>
                <a:spcPts val="1368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 careful when modifying other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3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 steps to conduct a FMEA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501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Review the design or process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Brainstorm potential failure modes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List potential failure effects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Assign Severity ratings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Assign Occurrence ratings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Assign detection rating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RPN 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Develop an action plan to address high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RPN’s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 action </a:t>
            </a:r>
          </a:p>
          <a:p>
            <a:pPr marL="609600" marR="0" lvl="0" indent="-609600" algn="l" defTabSz="914400" rtl="0" eaLnBrk="1" fontAlgn="base" latinLnBrk="0" hangingPunct="1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Reevaluate the RPN after the actions are completed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42950"/>
            <a:ext cx="7772400" cy="79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Reasons FMEA’s fail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647392"/>
            <a:ext cx="7772400" cy="324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 person is assigned to complete the FMEA.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customizing the rating scales with company specific data, so they are meaningful to your company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design or process expert is not included in the FMEA or is allowed to dominate the FMEA team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Members of the FMEA team are not trained in the use of FMEA, and become frustrated with the process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FMEA team becomes bogged down with minute details of design or process, losing sight of the overall objective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609600" marR="0" lvl="0" indent="-609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704599"/>
            <a:ext cx="7772400" cy="832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Reasons FMEA’s fail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454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Rushing through identifying the failure modes to move onto the next step of the FMEA</a:t>
            </a:r>
          </a:p>
          <a:p>
            <a:pPr marL="609600" marR="0" lvl="0" indent="-60960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Listing the same potential effect for every failure i.e. customer dissatisfied.  </a:t>
            </a:r>
          </a:p>
          <a:p>
            <a:pPr marL="609600" marR="0" lvl="0" indent="-60960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8. Stopping the FMEA process when the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RPN’s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 calculated and not continuing with the recommended actions.</a:t>
            </a:r>
          </a:p>
          <a:p>
            <a:pPr marL="609600" marR="0" lvl="0" indent="-60960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  Not reevaluating the high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RPN’s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after the corrective actions have been completed.</a:t>
            </a:r>
          </a:p>
          <a:p>
            <a:pPr marL="609600" marR="0" lvl="0" indent="-609600" algn="l" defTabSz="914400" rtl="0" eaLnBrk="1" fontAlgn="base" latinLnBrk="0" hangingPunct="1">
              <a:lnSpc>
                <a:spcPts val="25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666750"/>
            <a:ext cx="7772400" cy="879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Software Recommendations	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3390568"/>
          </a:xfrm>
          <a:prstGeom prst="rect">
            <a:avLst/>
          </a:prstGeom>
          <a:solidFill>
            <a:srgbClr val="1CCE5D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Numerous types and specialized formats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Many have free trials 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X-FMEA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Reliasoft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FMEA Pro-7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</a:rPr>
              <a:t>Access Data bases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ＭＳ Ｐゴシック" charset="-128"/>
                <a:hlinkClick r:id="rId3" action="ppaction://hlinkfile"/>
              </a:rPr>
              <a:t>Excel formats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F09A2F71-C5AC-4060-BFD6-5DF31E2191C9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fma-asq-presentation_v17"/>
  <p:tag name="ISPRING_RESOURCE_PATHS_HASH_PRESENTER" val="ffb824628f7d90f0d383ccb56cf7b9ce90a0335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940E43B0-136B-48ED-888C-C5C6FCB912B9}"/>
</file>

<file path=customXml/itemProps2.xml><?xml version="1.0" encoding="utf-8"?>
<ds:datastoreItem xmlns:ds="http://schemas.openxmlformats.org/officeDocument/2006/customXml" ds:itemID="{622763D4-5458-4B76-BAD5-80319C3527CF}"/>
</file>

<file path=customXml/itemProps3.xml><?xml version="1.0" encoding="utf-8"?>
<ds:datastoreItem xmlns:ds="http://schemas.openxmlformats.org/officeDocument/2006/customXml" ds:itemID="{9A161E90-9DEF-448C-8145-124E261C9805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5923</Words>
  <Application>Microsoft Office PowerPoint</Application>
  <PresentationFormat>On-screen Show (16:9)</PresentationFormat>
  <Paragraphs>2548</Paragraphs>
  <Slides>101</Slides>
  <Notes>101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101</vt:i4>
      </vt:variant>
    </vt:vector>
  </HeadingPairs>
  <TitlesOfParts>
    <vt:vector size="113" baseType="lpstr">
      <vt:lpstr>ＭＳ Ｐゴシック</vt:lpstr>
      <vt:lpstr>Arial</vt:lpstr>
      <vt:lpstr>Arial Narrow</vt:lpstr>
      <vt:lpstr>Book Antiqua</vt:lpstr>
      <vt:lpstr>Calibri</vt:lpstr>
      <vt:lpstr>Impact</vt:lpstr>
      <vt:lpstr>Tahoma</vt:lpstr>
      <vt:lpstr>Times New Roman</vt:lpstr>
      <vt:lpstr>Tw Cen MT</vt:lpstr>
      <vt:lpstr>Wingdings</vt:lpstr>
      <vt:lpstr>Wingdings 2</vt:lpstr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fma-asq-presentation_v17</dc:title>
  <dc:subject/>
  <dc:creator/>
  <cp:keywords/>
  <dc:description/>
  <cp:lastModifiedBy/>
  <cp:revision>1</cp:revision>
  <dcterms:created xsi:type="dcterms:W3CDTF">2016-11-18T13:34:29Z</dcterms:created>
  <dcterms:modified xsi:type="dcterms:W3CDTF">2016-11-26T22:30:49Z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