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sldIdLst>
    <p:sldId id="256" r:id="rId2"/>
    <p:sldId id="274" r:id="rId3"/>
    <p:sldId id="257" r:id="rId4"/>
    <p:sldId id="258" r:id="rId5"/>
    <p:sldId id="259" r:id="rId6"/>
    <p:sldId id="260" r:id="rId7"/>
    <p:sldId id="261" r:id="rId8"/>
    <p:sldId id="262" r:id="rId9"/>
    <p:sldId id="263" r:id="rId10"/>
    <p:sldId id="264" r:id="rId11"/>
    <p:sldId id="265" r:id="rId12"/>
    <p:sldId id="267" r:id="rId13"/>
    <p:sldId id="275" r:id="rId14"/>
  </p:sldIdLst>
  <p:sldSz cx="9144000" cy="5143500" type="screen16x9"/>
  <p:notesSz cx="6858000" cy="9144000"/>
  <p:custDataLst>
    <p:tags r:id="rId16"/>
  </p:custDataLst>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CBFF"/>
    <a:srgbClr val="FFFF34"/>
    <a:srgbClr val="0000DC"/>
    <a:srgbClr val="000079"/>
    <a:srgbClr val="673276"/>
    <a:srgbClr val="7452CA"/>
    <a:srgbClr val="0C1930"/>
    <a:srgbClr val="CA6727"/>
    <a:srgbClr val="F47D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7" autoAdjust="0"/>
    <p:restoredTop sz="84548" autoAdjust="0"/>
  </p:normalViewPr>
  <p:slideViewPr>
    <p:cSldViewPr snapToGrid="0" showGuides="1">
      <p:cViewPr varScale="1">
        <p:scale>
          <a:sx n="126" d="100"/>
          <a:sy n="126" d="100"/>
        </p:scale>
        <p:origin x="1476" y="11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CC9C55-E3A8-42F1-8596-3C4FCC2A72A8}" type="datetimeFigureOut">
              <a:rPr lang="en-US" smtClean="0"/>
              <a:pPr/>
              <a:t>11/16/2016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328057-291C-46D2-8F91-9BABA241F80A}" type="slidenum">
              <a:rPr lang="en-US" smtClean="0"/>
              <a:pPr/>
              <a:t>‹#›</a:t>
            </a:fld>
            <a:endParaRPr lang="en-US"/>
          </a:p>
        </p:txBody>
      </p:sp>
    </p:spTree>
    <p:extLst>
      <p:ext uri="{BB962C8B-B14F-4D97-AF65-F5344CB8AC3E}">
        <p14:creationId xmlns:p14="http://schemas.microsoft.com/office/powerpoint/2010/main" val="1638688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1</a:t>
            </a:fld>
            <a:endParaRPr lang="en-US"/>
          </a:p>
        </p:txBody>
      </p:sp>
    </p:spTree>
    <p:extLst>
      <p:ext uri="{BB962C8B-B14F-4D97-AF65-F5344CB8AC3E}">
        <p14:creationId xmlns:p14="http://schemas.microsoft.com/office/powerpoint/2010/main" val="1718798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10</a:t>
            </a:fld>
            <a:endParaRPr lang="en-US"/>
          </a:p>
        </p:txBody>
      </p:sp>
    </p:spTree>
    <p:extLst>
      <p:ext uri="{BB962C8B-B14F-4D97-AF65-F5344CB8AC3E}">
        <p14:creationId xmlns:p14="http://schemas.microsoft.com/office/powerpoint/2010/main" val="3855065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11</a:t>
            </a:fld>
            <a:endParaRPr lang="en-US"/>
          </a:p>
        </p:txBody>
      </p:sp>
    </p:spTree>
    <p:extLst>
      <p:ext uri="{BB962C8B-B14F-4D97-AF65-F5344CB8AC3E}">
        <p14:creationId xmlns:p14="http://schemas.microsoft.com/office/powerpoint/2010/main" val="3508369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12</a:t>
            </a:fld>
            <a:endParaRPr lang="en-US"/>
          </a:p>
        </p:txBody>
      </p:sp>
    </p:spTree>
    <p:extLst>
      <p:ext uri="{BB962C8B-B14F-4D97-AF65-F5344CB8AC3E}">
        <p14:creationId xmlns:p14="http://schemas.microsoft.com/office/powerpoint/2010/main" val="1658888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2012 Nelson Bros. &amp; Strom went to work on modifying the hydraulic control blocks (cylinders) so they would safely alleviate excess the pressure within the hydraulic circuit. These cylinders pump the hydraulic fluid that allow the </a:t>
            </a:r>
            <a:r>
              <a:rPr lang="en-US" dirty="0" err="1"/>
              <a:t>Calatrava</a:t>
            </a:r>
            <a:r>
              <a:rPr lang="en-US" dirty="0"/>
              <a:t> to open and close its wings.</a:t>
            </a:r>
          </a:p>
          <a:p>
            <a:endParaRPr lang="en-US" dirty="0"/>
          </a:p>
        </p:txBody>
      </p:sp>
      <p:sp>
        <p:nvSpPr>
          <p:cNvPr id="4" name="Slide Number Placeholder 3"/>
          <p:cNvSpPr>
            <a:spLocks noGrp="1"/>
          </p:cNvSpPr>
          <p:nvPr>
            <p:ph type="sldNum" sz="quarter" idx="10"/>
          </p:nvPr>
        </p:nvSpPr>
        <p:spPr/>
        <p:txBody>
          <a:bodyPr/>
          <a:lstStyle/>
          <a:p>
            <a:fld id="{5D328057-291C-46D2-8F91-9BABA241F80A}"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http://www.grc.nasa.gov/WWW/k-12/WindTunnel/Activities/Pascals_principle.html</a:t>
            </a:r>
          </a:p>
        </p:txBody>
      </p:sp>
      <p:sp>
        <p:nvSpPr>
          <p:cNvPr id="4" name="Slide Number Placeholder 3"/>
          <p:cNvSpPr>
            <a:spLocks noGrp="1"/>
          </p:cNvSpPr>
          <p:nvPr>
            <p:ph type="sldNum" sz="quarter" idx="10"/>
          </p:nvPr>
        </p:nvSpPr>
        <p:spPr/>
        <p:txBody>
          <a:bodyPr/>
          <a:lstStyle/>
          <a:p>
            <a:fld id="{5D328057-291C-46D2-8F91-9BABA241F80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3</a:t>
            </a:fld>
            <a:endParaRPr lang="en-US"/>
          </a:p>
        </p:txBody>
      </p:sp>
    </p:spTree>
    <p:extLst>
      <p:ext uri="{BB962C8B-B14F-4D97-AF65-F5344CB8AC3E}">
        <p14:creationId xmlns:p14="http://schemas.microsoft.com/office/powerpoint/2010/main" val="3880757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4</a:t>
            </a:fld>
            <a:endParaRPr lang="en-US"/>
          </a:p>
        </p:txBody>
      </p:sp>
    </p:spTree>
    <p:extLst>
      <p:ext uri="{BB962C8B-B14F-4D97-AF65-F5344CB8AC3E}">
        <p14:creationId xmlns:p14="http://schemas.microsoft.com/office/powerpoint/2010/main" val="2188122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5</a:t>
            </a:fld>
            <a:endParaRPr lang="en-US"/>
          </a:p>
        </p:txBody>
      </p:sp>
    </p:spTree>
    <p:extLst>
      <p:ext uri="{BB962C8B-B14F-4D97-AF65-F5344CB8AC3E}">
        <p14:creationId xmlns:p14="http://schemas.microsoft.com/office/powerpoint/2010/main" val="929033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6</a:t>
            </a:fld>
            <a:endParaRPr lang="en-US"/>
          </a:p>
        </p:txBody>
      </p:sp>
    </p:spTree>
    <p:extLst>
      <p:ext uri="{BB962C8B-B14F-4D97-AF65-F5344CB8AC3E}">
        <p14:creationId xmlns:p14="http://schemas.microsoft.com/office/powerpoint/2010/main" val="3565693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7</a:t>
            </a:fld>
            <a:endParaRPr lang="en-US"/>
          </a:p>
        </p:txBody>
      </p:sp>
    </p:spTree>
    <p:extLst>
      <p:ext uri="{BB962C8B-B14F-4D97-AF65-F5344CB8AC3E}">
        <p14:creationId xmlns:p14="http://schemas.microsoft.com/office/powerpoint/2010/main" val="2167166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NOTE: when compromised,</a:t>
            </a:r>
            <a:r>
              <a:rPr lang="en-US" baseline="0" dirty="0"/>
              <a:t> industrial hydraulic lines can present danger to operators.  Fluid is under extreme pressure and can act as a “water jet” and cut or pierce anything around the leak.</a:t>
            </a:r>
            <a:endParaRPr lang="en-US" dirty="0"/>
          </a:p>
        </p:txBody>
      </p:sp>
      <p:sp>
        <p:nvSpPr>
          <p:cNvPr id="4" name="Slide Number Placeholder 3"/>
          <p:cNvSpPr>
            <a:spLocks noGrp="1"/>
          </p:cNvSpPr>
          <p:nvPr>
            <p:ph type="sldNum" sz="quarter" idx="10"/>
          </p:nvPr>
        </p:nvSpPr>
        <p:spPr/>
        <p:txBody>
          <a:bodyPr/>
          <a:lstStyle/>
          <a:p>
            <a:fld id="{5D328057-291C-46D2-8F91-9BABA241F80A}" type="slidenum">
              <a:rPr lang="en-US" smtClean="0"/>
              <a:pPr/>
              <a:t>8</a:t>
            </a:fld>
            <a:endParaRPr lang="en-US"/>
          </a:p>
        </p:txBody>
      </p:sp>
    </p:spTree>
    <p:extLst>
      <p:ext uri="{BB962C8B-B14F-4D97-AF65-F5344CB8AC3E}">
        <p14:creationId xmlns:p14="http://schemas.microsoft.com/office/powerpoint/2010/main" val="307515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9</a:t>
            </a:fld>
            <a:endParaRPr lang="en-US"/>
          </a:p>
        </p:txBody>
      </p:sp>
    </p:spTree>
    <p:extLst>
      <p:ext uri="{BB962C8B-B14F-4D97-AF65-F5344CB8AC3E}">
        <p14:creationId xmlns:p14="http://schemas.microsoft.com/office/powerpoint/2010/main" val="380075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2" name="Title 11"/>
          <p:cNvSpPr>
            <a:spLocks noGrp="1"/>
          </p:cNvSpPr>
          <p:nvPr>
            <p:ph type="title"/>
          </p:nvPr>
        </p:nvSpPr>
        <p:spPr>
          <a:xfrm>
            <a:off x="1333500" y="834146"/>
            <a:ext cx="6477000" cy="1356604"/>
          </a:xfrm>
          <a:prstGeom prst="rect">
            <a:avLst/>
          </a:prstGeom>
        </p:spPr>
        <p:txBody>
          <a:bodyPr rtlCol="0" anchor="b"/>
          <a:lstStyle>
            <a:lvl1pPr>
              <a:defRPr cap="all" baseline="0"/>
            </a:lvl1pPr>
          </a:lstStyle>
          <a:p>
            <a:r>
              <a:rPr lang="en-US"/>
              <a:t>Click to edit Master title style</a:t>
            </a:r>
            <a:endParaRPr lang="en-US" dirty="0"/>
          </a:p>
        </p:txBody>
      </p:sp>
      <p:sp>
        <p:nvSpPr>
          <p:cNvPr id="22" name="TextBox 21"/>
          <p:cNvSpPr txBox="1"/>
          <p:nvPr/>
        </p:nvSpPr>
        <p:spPr>
          <a:xfrm>
            <a:off x="152400" y="50453"/>
            <a:ext cx="4114800" cy="553998"/>
          </a:xfrm>
          <a:prstGeom prst="rect">
            <a:avLst/>
          </a:prstGeom>
          <a:noFill/>
          <a:ln>
            <a:noFill/>
          </a:ln>
        </p:spPr>
        <p:txBody>
          <a:bodyPr wrap="square" rtlCol="0">
            <a:spAutoFit/>
          </a:bodyPr>
          <a:lstStyle/>
          <a:p>
            <a:r>
              <a:rPr lang="en-US" sz="3000" b="0" kern="1300" spc="300" dirty="0">
                <a:solidFill>
                  <a:schemeClr val="bg1"/>
                </a:solidFill>
                <a:latin typeface="+mj-lt"/>
                <a:ea typeface="+mn-ea"/>
                <a:cs typeface="Arial" pitchFamily="34" charset="0"/>
              </a:rPr>
              <a:t>TE </a:t>
            </a:r>
            <a:r>
              <a:rPr lang="en-US" sz="3000" b="0" kern="1300" spc="300" baseline="0" dirty="0">
                <a:solidFill>
                  <a:schemeClr val="bg1"/>
                </a:solidFill>
                <a:latin typeface="+mj-lt"/>
                <a:ea typeface="+mn-ea"/>
                <a:cs typeface="Arial" pitchFamily="34" charset="0"/>
              </a:rPr>
              <a:t>STEM ACADEMY</a:t>
            </a:r>
            <a:endParaRPr lang="en-US" sz="3000" b="0" kern="1300" spc="300" baseline="30000" dirty="0">
              <a:solidFill>
                <a:schemeClr val="bg1"/>
              </a:solidFill>
              <a:latin typeface="+mj-lt"/>
              <a:ea typeface="+mn-ea"/>
              <a:cs typeface="Arial" pitchFamily="34" charset="0"/>
            </a:endParaRPr>
          </a:p>
        </p:txBody>
      </p:sp>
      <p:sp>
        <p:nvSpPr>
          <p:cNvPr id="16" name="Parallelogram 1"/>
          <p:cNvSpPr/>
          <p:nvPr userDrawn="1"/>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
          <p:cNvSpPr/>
          <p:nvPr userDrawn="1"/>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
          <p:cNvSpPr/>
          <p:nvPr userDrawn="1"/>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1"/>
          <p:cNvSpPr/>
          <p:nvPr userDrawn="1"/>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3" name="Parallelogram 1"/>
          <p:cNvSpPr/>
          <p:nvPr userDrawn="1"/>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D9D9D9"/>
                </a:solidFill>
                <a:latin typeface="Arial Narrow"/>
                <a:cs typeface="Arial Narrow"/>
              </a:rPr>
              <a:t>STEM101.ORG</a:t>
            </a:r>
            <a:r>
              <a:rPr lang="en-US" sz="1000" i="0" baseline="0" dirty="0">
                <a:solidFill>
                  <a:srgbClr val="D9D9D9"/>
                </a:solidFill>
                <a:latin typeface="Arial Narrow"/>
                <a:cs typeface="Arial Narrow"/>
              </a:rPr>
              <a:t>                                                                                                                                                                                                                 </a:t>
            </a:r>
            <a:r>
              <a:rPr lang="en-US" sz="1000" i="0" dirty="0">
                <a:solidFill>
                  <a:srgbClr val="D9D9D9"/>
                </a:solidFill>
                <a:latin typeface="Arial Narrow"/>
                <a:cs typeface="Arial Narrow"/>
              </a:rPr>
              <a:t>A Non-Profit</a:t>
            </a:r>
            <a:r>
              <a:rPr lang="en-US" sz="1000" i="0" baseline="0" dirty="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pic>
        <p:nvPicPr>
          <p:cNvPr id="18" name="Picture 17" descr="stem-branding blu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2313" b="22417"/>
          <a:stretch/>
        </p:blipFill>
        <p:spPr>
          <a:xfrm>
            <a:off x="6528765" y="35778"/>
            <a:ext cx="2523683" cy="65726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Box 1"/>
          <p:cNvSpPr txBox="1"/>
          <p:nvPr/>
        </p:nvSpPr>
        <p:spPr>
          <a:xfrm>
            <a:off x="152400" y="50453"/>
            <a:ext cx="4114800" cy="553998"/>
          </a:xfrm>
          <a:prstGeom prst="rect">
            <a:avLst/>
          </a:prstGeom>
          <a:noFill/>
          <a:ln>
            <a:noFill/>
          </a:ln>
        </p:spPr>
        <p:txBody>
          <a:bodyPr wrap="square" rtlCol="0">
            <a:spAutoFit/>
          </a:bodyPr>
          <a:lstStyle/>
          <a:p>
            <a:r>
              <a:rPr lang="en-US" sz="3000" b="0" kern="1300" spc="300" dirty="0">
                <a:solidFill>
                  <a:schemeClr val="bg1"/>
                </a:solidFill>
                <a:latin typeface="+mj-lt"/>
                <a:ea typeface="+mn-ea"/>
                <a:cs typeface="Arial" pitchFamily="34" charset="0"/>
              </a:rPr>
              <a:t>TE </a:t>
            </a:r>
            <a:r>
              <a:rPr lang="en-US" sz="3000" b="0" kern="1300" spc="300" baseline="0" dirty="0">
                <a:solidFill>
                  <a:schemeClr val="bg1"/>
                </a:solidFill>
                <a:latin typeface="+mj-lt"/>
                <a:ea typeface="+mn-ea"/>
                <a:cs typeface="Arial" pitchFamily="34" charset="0"/>
              </a:rPr>
              <a:t>STEM ACADEMY</a:t>
            </a:r>
            <a:endParaRPr lang="en-US" sz="3000" b="0" kern="1300" spc="300" baseline="30000" dirty="0">
              <a:solidFill>
                <a:schemeClr val="bg1"/>
              </a:solidFill>
              <a:latin typeface="+mj-lt"/>
              <a:ea typeface="+mn-ea"/>
              <a:cs typeface="Arial" pitchFamily="34" charset="0"/>
            </a:endParaRPr>
          </a:p>
        </p:txBody>
      </p:sp>
      <p:sp>
        <p:nvSpPr>
          <p:cNvPr id="12" name="Parallelogram 1"/>
          <p:cNvSpPr/>
          <p:nvPr userDrawn="1"/>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
          <p:cNvSpPr/>
          <p:nvPr userDrawn="1"/>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
          <p:cNvSpPr/>
          <p:nvPr userDrawn="1"/>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
          <p:cNvSpPr/>
          <p:nvPr userDrawn="1"/>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1" name="Parallelogram 1"/>
          <p:cNvSpPr/>
          <p:nvPr userDrawn="1"/>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D9D9D9"/>
                </a:solidFill>
                <a:latin typeface="Arial Narrow"/>
                <a:cs typeface="Arial Narrow"/>
              </a:rPr>
              <a:t>STEM101.ORG</a:t>
            </a:r>
            <a:r>
              <a:rPr lang="en-US" sz="1000" i="0" baseline="0" dirty="0">
                <a:solidFill>
                  <a:srgbClr val="D9D9D9"/>
                </a:solidFill>
                <a:latin typeface="Arial Narrow"/>
                <a:cs typeface="Arial Narrow"/>
              </a:rPr>
              <a:t>                                                                                                                                                                                                                 </a:t>
            </a:r>
            <a:r>
              <a:rPr lang="en-US" sz="1000" i="0" dirty="0">
                <a:solidFill>
                  <a:srgbClr val="D9D9D9"/>
                </a:solidFill>
                <a:latin typeface="Arial Narrow"/>
                <a:cs typeface="Arial Narrow"/>
              </a:rPr>
              <a:t>A Non-Profit</a:t>
            </a:r>
            <a:r>
              <a:rPr lang="en-US" sz="1000" i="0" baseline="0" dirty="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pic>
        <p:nvPicPr>
          <p:cNvPr id="15" name="Picture 14" descr="stem-branding blu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2313" b="22417"/>
          <a:stretch/>
        </p:blipFill>
        <p:spPr>
          <a:xfrm>
            <a:off x="6528765" y="35778"/>
            <a:ext cx="2523683" cy="65726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Parallelogram 1"/>
          <p:cNvSpPr/>
          <p:nvPr/>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arallelogram 1"/>
          <p:cNvSpPr/>
          <p:nvPr/>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p:cNvSpPr/>
          <p:nvPr/>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
          <p:cNvSpPr/>
          <p:nvPr/>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
          <p:cNvSpPr/>
          <p:nvPr/>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pic>
        <p:nvPicPr>
          <p:cNvPr id="11" name="Picture 10" descr="stem-branding blue.jpg"/>
          <p:cNvPicPr>
            <a:picLocks noChangeAspect="1"/>
          </p:cNvPicPr>
          <p:nvPr userDrawn="1"/>
        </p:nvPicPr>
        <p:blipFill rotWithShape="1">
          <a:blip r:embed="rId4" cstate="print">
            <a:extLst>
              <a:ext uri="{28A0092B-C50C-407E-A947-70E740481C1C}">
                <a14:useLocalDpi xmlns:a14="http://schemas.microsoft.com/office/drawing/2010/main" val="0"/>
              </a:ext>
            </a:extLst>
          </a:blip>
          <a:srcRect t="22313" b="22417"/>
          <a:stretch/>
        </p:blipFill>
        <p:spPr>
          <a:xfrm>
            <a:off x="6528765" y="35778"/>
            <a:ext cx="2523683" cy="657267"/>
          </a:xfrm>
          <a:prstGeom prst="rect">
            <a:avLst/>
          </a:prstGeom>
        </p:spPr>
      </p:pic>
      <p:sp>
        <p:nvSpPr>
          <p:cNvPr id="13"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D9D9D9"/>
                </a:solidFill>
                <a:latin typeface="Arial Narrow"/>
                <a:cs typeface="Arial Narrow"/>
              </a:rPr>
              <a:t>STEM101.ORG</a:t>
            </a:r>
            <a:r>
              <a:rPr lang="en-US" sz="1000" i="0" baseline="0" dirty="0">
                <a:solidFill>
                  <a:srgbClr val="D9D9D9"/>
                </a:solidFill>
                <a:latin typeface="Arial Narrow"/>
                <a:cs typeface="Arial Narrow"/>
              </a:rPr>
              <a:t>                                                                                                                                                                                                                 </a:t>
            </a:r>
            <a:r>
              <a:rPr lang="en-US" sz="1000" i="0" dirty="0">
                <a:solidFill>
                  <a:srgbClr val="D9D9D9"/>
                </a:solidFill>
                <a:latin typeface="Arial Narrow"/>
                <a:cs typeface="Arial Narrow"/>
              </a:rPr>
              <a:t>A Non-Profit</a:t>
            </a:r>
            <a:r>
              <a:rPr lang="en-US" sz="1000" i="0" baseline="0" dirty="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rtl="0" eaLnBrk="1" latinLnBrk="0" hangingPunct="1">
        <a:spcBef>
          <a:spcPct val="0"/>
        </a:spcBef>
        <a:buNone/>
        <a:defRPr sz="42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08">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685800" y="1885950"/>
            <a:ext cx="7772400" cy="1143000"/>
          </a:xfrm>
          <a:prstGeom prst="rect">
            <a:avLst/>
          </a:prstGeom>
          <a:noFill/>
          <a:extLst>
            <a:ext uri="{909E8E84-426E-40dd-AFC4-6F175D3DCCD1}">
              <a14:hiddenFill xmlns="" xmlns:lc="http://schemas.openxmlformats.org/drawingml/2006/lockedCanvas" xmlns:a14="http://schemas.microsoft.com/office/drawing/2010/main" xmlns:mv="urn:schemas-microsoft-com:mac:vml" xmlns:mc="http://schemas.openxmlformats.org/markup-compatibility/2006">
                <a:solidFill>
                  <a:srgbClr val="FFFFFF"/>
                </a:solidFill>
              </a14:hiddenFill>
            </a:ext>
            <a:ext uri="{91240B29-F687-4f45-9708-019B960494DF}">
              <a14:hiddenLine xmlns="" xmlns:lc="http://schemas.openxmlformats.org/drawingml/2006/lockedCanva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6000" kern="1200">
                <a:solidFill>
                  <a:schemeClr val="tx2"/>
                </a:solidFill>
                <a:latin typeface="+mj-lt"/>
                <a:ea typeface="ＭＳ Ｐゴシック" charset="0"/>
                <a:cs typeface="+mj-cs"/>
              </a:defRPr>
            </a:lvl1pPr>
            <a:lvl2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2pPr>
            <a:lvl3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3pPr>
            <a:lvl4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4pPr>
            <a:lvl5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5pPr>
            <a:lvl6pPr marL="457200" algn="l" rtl="0" fontAlgn="base">
              <a:spcBef>
                <a:spcPct val="0"/>
              </a:spcBef>
              <a:spcAft>
                <a:spcPct val="0"/>
              </a:spcAft>
              <a:defRPr sz="4200">
                <a:solidFill>
                  <a:schemeClr val="tx2"/>
                </a:solidFill>
                <a:latin typeface="Tw Cen MT" panose="020B0602020104020603" pitchFamily="34" charset="0"/>
              </a:defRPr>
            </a:lvl6pPr>
            <a:lvl7pPr marL="914400" algn="l" rtl="0" fontAlgn="base">
              <a:spcBef>
                <a:spcPct val="0"/>
              </a:spcBef>
              <a:spcAft>
                <a:spcPct val="0"/>
              </a:spcAft>
              <a:defRPr sz="4200">
                <a:solidFill>
                  <a:schemeClr val="tx2"/>
                </a:solidFill>
                <a:latin typeface="Tw Cen MT" panose="020B0602020104020603" pitchFamily="34" charset="0"/>
              </a:defRPr>
            </a:lvl7pPr>
            <a:lvl8pPr marL="1371600" algn="l" rtl="0" fontAlgn="base">
              <a:spcBef>
                <a:spcPct val="0"/>
              </a:spcBef>
              <a:spcAft>
                <a:spcPct val="0"/>
              </a:spcAft>
              <a:defRPr sz="4200">
                <a:solidFill>
                  <a:schemeClr val="tx2"/>
                </a:solidFill>
                <a:latin typeface="Tw Cen MT" panose="020B0602020104020603" pitchFamily="34" charset="0"/>
              </a:defRPr>
            </a:lvl8pPr>
            <a:lvl9pPr marL="1828800" algn="l" rtl="0" fontAlgn="base">
              <a:spcBef>
                <a:spcPct val="0"/>
              </a:spcBef>
              <a:spcAft>
                <a:spcPct val="0"/>
              </a:spcAft>
              <a:defRPr sz="4200">
                <a:solidFill>
                  <a:schemeClr val="tx2"/>
                </a:solidFill>
                <a:latin typeface="Tw Cen MT" panose="020B0602020104020603" pitchFamily="34" charset="0"/>
              </a:defRPr>
            </a:lvl9pPr>
          </a:lstStyle>
          <a:p>
            <a:pPr eaLnBrk="1" hangingPunct="1"/>
            <a:r>
              <a:rPr lang="en-US" sz="4400" cap="all" dirty="0">
                <a:latin typeface="Tw Cen MT" charset="0"/>
              </a:rPr>
              <a:t>Fluid Power Defined</a:t>
            </a:r>
          </a:p>
        </p:txBody>
      </p:sp>
    </p:spTree>
    <p:extLst>
      <p:ext uri="{BB962C8B-B14F-4D97-AF65-F5344CB8AC3E}">
        <p14:creationId xmlns:p14="http://schemas.microsoft.com/office/powerpoint/2010/main" val="3662697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87246" y="2187713"/>
            <a:ext cx="1875692" cy="1715854"/>
          </a:xfrm>
          <a:prstGeom prst="rect">
            <a:avLst/>
          </a:prstGeom>
        </p:spPr>
        <p:txBody>
          <a:bodyPr wrap="square">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nSpc>
                <a:spcPts val="1800"/>
              </a:lnSpc>
            </a:pPr>
            <a:r>
              <a:rPr lang="en-US" dirty="0"/>
              <a:t>The 72 fins of varying lengths weigh 100 tons and are moved with hydraulic cylinders in a slow curling grace.</a:t>
            </a:r>
          </a:p>
        </p:txBody>
      </p:sp>
      <p:pic>
        <p:nvPicPr>
          <p:cNvPr id="6" name="Picture 5"/>
          <p:cNvPicPr>
            <a:picLocks noChangeAspect="1"/>
          </p:cNvPicPr>
          <p:nvPr/>
        </p:nvPicPr>
        <p:blipFill>
          <a:blip r:embed="rId3"/>
          <a:stretch>
            <a:fillRect/>
          </a:stretch>
        </p:blipFill>
        <p:spPr>
          <a:xfrm>
            <a:off x="580171" y="1489918"/>
            <a:ext cx="4964966" cy="3306666"/>
          </a:xfrm>
          <a:prstGeom prst="rect">
            <a:avLst/>
          </a:prstGeom>
        </p:spPr>
      </p:pic>
      <p:sp>
        <p:nvSpPr>
          <p:cNvPr id="7" name="Rectangle 6"/>
          <p:cNvSpPr>
            <a:spLocks noGrp="1" noChangeArrowheads="1"/>
          </p:cNvSpPr>
          <p:nvPr/>
        </p:nvSpPr>
        <p:spPr bwMode="auto">
          <a:xfrm>
            <a:off x="465667" y="718783"/>
            <a:ext cx="8523111" cy="781405"/>
          </a:xfrm>
          <a:prstGeom prst="rect">
            <a:avLst/>
          </a:prstGeom>
          <a:noFill/>
          <a:extLst>
            <a:ext uri="{909E8E84-426E-40dd-AFC4-6F175D3DCCD1}">
              <a14:hiddenFill xmlns="" xmlns:lc="http://schemas.openxmlformats.org/drawingml/2006/lockedCanvas" xmlns:a14="http://schemas.microsoft.com/office/drawing/2010/main" xmlns:mv="urn:schemas-microsoft-com:mac:vml" xmlns:mc="http://schemas.openxmlformats.org/markup-compatibility/2006">
                <a:solidFill>
                  <a:srgbClr val="FFFFFF"/>
                </a:solidFill>
              </a14:hiddenFill>
            </a:ext>
            <a:ext uri="{91240B29-F687-4f45-9708-019B960494DF}">
              <a14:hiddenLine xmlns="" xmlns:lc="http://schemas.openxmlformats.org/drawingml/2006/lockedCanva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kern="1200">
                <a:solidFill>
                  <a:schemeClr val="tx2"/>
                </a:solidFill>
                <a:latin typeface="+mj-lt"/>
                <a:ea typeface="ＭＳ Ｐゴシック" charset="0"/>
                <a:cs typeface="+mj-cs"/>
              </a:defRPr>
            </a:lvl1pPr>
            <a:lvl2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2pPr>
            <a:lvl3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3pPr>
            <a:lvl4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4pPr>
            <a:lvl5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5pPr>
            <a:lvl6pPr marL="457200" algn="l" rtl="0" fontAlgn="base">
              <a:spcBef>
                <a:spcPct val="0"/>
              </a:spcBef>
              <a:spcAft>
                <a:spcPct val="0"/>
              </a:spcAft>
              <a:defRPr sz="4200">
                <a:solidFill>
                  <a:schemeClr val="tx2"/>
                </a:solidFill>
                <a:latin typeface="Tw Cen MT" panose="020B0602020104020603" pitchFamily="34" charset="0"/>
              </a:defRPr>
            </a:lvl6pPr>
            <a:lvl7pPr marL="914400" algn="l" rtl="0" fontAlgn="base">
              <a:spcBef>
                <a:spcPct val="0"/>
              </a:spcBef>
              <a:spcAft>
                <a:spcPct val="0"/>
              </a:spcAft>
              <a:defRPr sz="4200">
                <a:solidFill>
                  <a:schemeClr val="tx2"/>
                </a:solidFill>
                <a:latin typeface="Tw Cen MT" panose="020B0602020104020603" pitchFamily="34" charset="0"/>
              </a:defRPr>
            </a:lvl7pPr>
            <a:lvl8pPr marL="1371600" algn="l" rtl="0" fontAlgn="base">
              <a:spcBef>
                <a:spcPct val="0"/>
              </a:spcBef>
              <a:spcAft>
                <a:spcPct val="0"/>
              </a:spcAft>
              <a:defRPr sz="4200">
                <a:solidFill>
                  <a:schemeClr val="tx2"/>
                </a:solidFill>
                <a:latin typeface="Tw Cen MT" panose="020B0602020104020603" pitchFamily="34" charset="0"/>
              </a:defRPr>
            </a:lvl8pPr>
            <a:lvl9pPr marL="1828800" algn="l" rtl="0" fontAlgn="base">
              <a:spcBef>
                <a:spcPct val="0"/>
              </a:spcBef>
              <a:spcAft>
                <a:spcPct val="0"/>
              </a:spcAft>
              <a:defRPr sz="4200">
                <a:solidFill>
                  <a:schemeClr val="tx2"/>
                </a:solidFill>
                <a:latin typeface="Tw Cen MT" panose="020B0602020104020603" pitchFamily="34" charset="0"/>
              </a:defRPr>
            </a:lvl9pPr>
          </a:lstStyle>
          <a:p>
            <a:pPr eaLnBrk="1" hangingPunct="1"/>
            <a:r>
              <a:rPr lang="en-US" dirty="0">
                <a:latin typeface="Tw Cen MT" charset="0"/>
              </a:rPr>
              <a:t>Case Study-</a:t>
            </a:r>
            <a:r>
              <a:rPr lang="en-US" dirty="0" err="1">
                <a:latin typeface="Tw Cen MT" charset="0"/>
              </a:rPr>
              <a:t>Calatrava</a:t>
            </a:r>
            <a:r>
              <a:rPr lang="en-US" dirty="0">
                <a:latin typeface="Tw Cen MT" charset="0"/>
              </a:rPr>
              <a:t> </a:t>
            </a:r>
            <a:r>
              <a:rPr lang="en-US" dirty="0" err="1">
                <a:latin typeface="Tw Cen MT" charset="0"/>
              </a:rPr>
              <a:t>Pavillion</a:t>
            </a:r>
            <a:endParaRPr lang="en-US" dirty="0">
              <a:latin typeface="Tw Cen MT" charset="0"/>
            </a:endParaRPr>
          </a:p>
        </p:txBody>
      </p:sp>
    </p:spTree>
    <p:extLst>
      <p:ext uri="{BB962C8B-B14F-4D97-AF65-F5344CB8AC3E}">
        <p14:creationId xmlns:p14="http://schemas.microsoft.com/office/powerpoint/2010/main" val="1416139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27000" y="2343150"/>
            <a:ext cx="8890000" cy="1079500"/>
          </a:xfrm>
          <a:prstGeom prst="rect">
            <a:avLst/>
          </a:prstGeom>
        </p:spPr>
      </p:pic>
      <p:sp>
        <p:nvSpPr>
          <p:cNvPr id="8" name="Rectangle 7"/>
          <p:cNvSpPr>
            <a:spLocks noGrp="1" noChangeArrowheads="1"/>
          </p:cNvSpPr>
          <p:nvPr/>
        </p:nvSpPr>
        <p:spPr bwMode="auto">
          <a:xfrm>
            <a:off x="465667" y="718783"/>
            <a:ext cx="8523111" cy="781405"/>
          </a:xfrm>
          <a:prstGeom prst="rect">
            <a:avLst/>
          </a:prstGeom>
          <a:noFill/>
          <a:extLst>
            <a:ext uri="{909E8E84-426E-40dd-AFC4-6F175D3DCCD1}">
              <a14:hiddenFill xmlns="" xmlns:lc="http://schemas.openxmlformats.org/drawingml/2006/lockedCanvas" xmlns:a14="http://schemas.microsoft.com/office/drawing/2010/main" xmlns:mv="urn:schemas-microsoft-com:mac:vml" xmlns:mc="http://schemas.openxmlformats.org/markup-compatibility/2006">
                <a:solidFill>
                  <a:srgbClr val="FFFFFF"/>
                </a:solidFill>
              </a14:hiddenFill>
            </a:ext>
            <a:ext uri="{91240B29-F687-4f45-9708-019B960494DF}">
              <a14:hiddenLine xmlns="" xmlns:lc="http://schemas.openxmlformats.org/drawingml/2006/lockedCanva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kern="1200">
                <a:solidFill>
                  <a:schemeClr val="tx2"/>
                </a:solidFill>
                <a:latin typeface="+mj-lt"/>
                <a:ea typeface="ＭＳ Ｐゴシック" charset="0"/>
                <a:cs typeface="+mj-cs"/>
              </a:defRPr>
            </a:lvl1pPr>
            <a:lvl2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2pPr>
            <a:lvl3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3pPr>
            <a:lvl4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4pPr>
            <a:lvl5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5pPr>
            <a:lvl6pPr marL="457200" algn="l" rtl="0" fontAlgn="base">
              <a:spcBef>
                <a:spcPct val="0"/>
              </a:spcBef>
              <a:spcAft>
                <a:spcPct val="0"/>
              </a:spcAft>
              <a:defRPr sz="4200">
                <a:solidFill>
                  <a:schemeClr val="tx2"/>
                </a:solidFill>
                <a:latin typeface="Tw Cen MT" panose="020B0602020104020603" pitchFamily="34" charset="0"/>
              </a:defRPr>
            </a:lvl6pPr>
            <a:lvl7pPr marL="914400" algn="l" rtl="0" fontAlgn="base">
              <a:spcBef>
                <a:spcPct val="0"/>
              </a:spcBef>
              <a:spcAft>
                <a:spcPct val="0"/>
              </a:spcAft>
              <a:defRPr sz="4200">
                <a:solidFill>
                  <a:schemeClr val="tx2"/>
                </a:solidFill>
                <a:latin typeface="Tw Cen MT" panose="020B0602020104020603" pitchFamily="34" charset="0"/>
              </a:defRPr>
            </a:lvl7pPr>
            <a:lvl8pPr marL="1371600" algn="l" rtl="0" fontAlgn="base">
              <a:spcBef>
                <a:spcPct val="0"/>
              </a:spcBef>
              <a:spcAft>
                <a:spcPct val="0"/>
              </a:spcAft>
              <a:defRPr sz="4200">
                <a:solidFill>
                  <a:schemeClr val="tx2"/>
                </a:solidFill>
                <a:latin typeface="Tw Cen MT" panose="020B0602020104020603" pitchFamily="34" charset="0"/>
              </a:defRPr>
            </a:lvl8pPr>
            <a:lvl9pPr marL="1828800" algn="l" rtl="0" fontAlgn="base">
              <a:spcBef>
                <a:spcPct val="0"/>
              </a:spcBef>
              <a:spcAft>
                <a:spcPct val="0"/>
              </a:spcAft>
              <a:defRPr sz="4200">
                <a:solidFill>
                  <a:schemeClr val="tx2"/>
                </a:solidFill>
                <a:latin typeface="Tw Cen MT" panose="020B0602020104020603" pitchFamily="34" charset="0"/>
              </a:defRPr>
            </a:lvl9pPr>
          </a:lstStyle>
          <a:p>
            <a:pPr eaLnBrk="1" hangingPunct="1"/>
            <a:r>
              <a:rPr lang="en-US" dirty="0">
                <a:latin typeface="Tw Cen MT" charset="0"/>
              </a:rPr>
              <a:t>Case Study-</a:t>
            </a:r>
            <a:r>
              <a:rPr lang="en-US" dirty="0" err="1">
                <a:latin typeface="Tw Cen MT" charset="0"/>
              </a:rPr>
              <a:t>Calatrava</a:t>
            </a:r>
            <a:r>
              <a:rPr lang="en-US" dirty="0">
                <a:latin typeface="Tw Cen MT" charset="0"/>
              </a:rPr>
              <a:t> </a:t>
            </a:r>
            <a:r>
              <a:rPr lang="en-US" dirty="0" err="1">
                <a:latin typeface="Tw Cen MT" charset="0"/>
              </a:rPr>
              <a:t>Pavillion</a:t>
            </a:r>
            <a:endParaRPr lang="en-US" dirty="0">
              <a:latin typeface="Tw Cen MT" charset="0"/>
            </a:endParaRPr>
          </a:p>
        </p:txBody>
      </p:sp>
    </p:spTree>
    <p:extLst>
      <p:ext uri="{BB962C8B-B14F-4D97-AF65-F5344CB8AC3E}">
        <p14:creationId xmlns:p14="http://schemas.microsoft.com/office/powerpoint/2010/main" val="493729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40011" y="1517652"/>
            <a:ext cx="4733632" cy="3124198"/>
          </a:xfrm>
          <a:prstGeom prst="rect">
            <a:avLst/>
          </a:prstGeom>
        </p:spPr>
      </p:pic>
      <p:sp>
        <p:nvSpPr>
          <p:cNvPr id="7" name="Rectangle 6"/>
          <p:cNvSpPr/>
          <p:nvPr/>
        </p:nvSpPr>
        <p:spPr>
          <a:xfrm>
            <a:off x="6127750" y="2654800"/>
            <a:ext cx="2452687" cy="561692"/>
          </a:xfrm>
          <a:prstGeom prst="rect">
            <a:avLst/>
          </a:prstGeom>
        </p:spPr>
        <p:txBody>
          <a:bodyPr wrap="square">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nSpc>
                <a:spcPts val="1800"/>
              </a:lnSpc>
            </a:pPr>
            <a:r>
              <a:rPr lang="en-US" dirty="0"/>
              <a:t>Maintenance Crew with Replacement Cylinder</a:t>
            </a:r>
          </a:p>
        </p:txBody>
      </p:sp>
      <p:sp>
        <p:nvSpPr>
          <p:cNvPr id="8" name="Rectangle 7"/>
          <p:cNvSpPr>
            <a:spLocks noGrp="1" noChangeArrowheads="1"/>
          </p:cNvSpPr>
          <p:nvPr/>
        </p:nvSpPr>
        <p:spPr bwMode="auto">
          <a:xfrm>
            <a:off x="468313" y="718783"/>
            <a:ext cx="8520465" cy="717905"/>
          </a:xfrm>
          <a:prstGeom prst="rect">
            <a:avLst/>
          </a:prstGeom>
          <a:noFill/>
          <a:extLst>
            <a:ext uri="{909E8E84-426E-40dd-AFC4-6F175D3DCCD1}">
              <a14:hiddenFill xmlns="" xmlns:lc="http://schemas.openxmlformats.org/drawingml/2006/lockedCanvas" xmlns:a14="http://schemas.microsoft.com/office/drawing/2010/main" xmlns:mv="urn:schemas-microsoft-com:mac:vml" xmlns:mc="http://schemas.openxmlformats.org/markup-compatibility/2006">
                <a:solidFill>
                  <a:srgbClr val="FFFFFF"/>
                </a:solidFill>
              </a14:hiddenFill>
            </a:ext>
            <a:ext uri="{91240B29-F687-4f45-9708-019B960494DF}">
              <a14:hiddenLine xmlns="" xmlns:lc="http://schemas.openxmlformats.org/drawingml/2006/lockedCanva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kern="1200">
                <a:solidFill>
                  <a:schemeClr val="tx2"/>
                </a:solidFill>
                <a:latin typeface="+mj-lt"/>
                <a:ea typeface="ＭＳ Ｐゴシック" charset="0"/>
                <a:cs typeface="+mj-cs"/>
              </a:defRPr>
            </a:lvl1pPr>
            <a:lvl2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2pPr>
            <a:lvl3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3pPr>
            <a:lvl4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4pPr>
            <a:lvl5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5pPr>
            <a:lvl6pPr marL="457200" algn="l" rtl="0" fontAlgn="base">
              <a:spcBef>
                <a:spcPct val="0"/>
              </a:spcBef>
              <a:spcAft>
                <a:spcPct val="0"/>
              </a:spcAft>
              <a:defRPr sz="4200">
                <a:solidFill>
                  <a:schemeClr val="tx2"/>
                </a:solidFill>
                <a:latin typeface="Tw Cen MT" panose="020B0602020104020603" pitchFamily="34" charset="0"/>
              </a:defRPr>
            </a:lvl6pPr>
            <a:lvl7pPr marL="914400" algn="l" rtl="0" fontAlgn="base">
              <a:spcBef>
                <a:spcPct val="0"/>
              </a:spcBef>
              <a:spcAft>
                <a:spcPct val="0"/>
              </a:spcAft>
              <a:defRPr sz="4200">
                <a:solidFill>
                  <a:schemeClr val="tx2"/>
                </a:solidFill>
                <a:latin typeface="Tw Cen MT" panose="020B0602020104020603" pitchFamily="34" charset="0"/>
              </a:defRPr>
            </a:lvl7pPr>
            <a:lvl8pPr marL="1371600" algn="l" rtl="0" fontAlgn="base">
              <a:spcBef>
                <a:spcPct val="0"/>
              </a:spcBef>
              <a:spcAft>
                <a:spcPct val="0"/>
              </a:spcAft>
              <a:defRPr sz="4200">
                <a:solidFill>
                  <a:schemeClr val="tx2"/>
                </a:solidFill>
                <a:latin typeface="Tw Cen MT" panose="020B0602020104020603" pitchFamily="34" charset="0"/>
              </a:defRPr>
            </a:lvl8pPr>
            <a:lvl9pPr marL="1828800" algn="l" rtl="0" fontAlgn="base">
              <a:spcBef>
                <a:spcPct val="0"/>
              </a:spcBef>
              <a:spcAft>
                <a:spcPct val="0"/>
              </a:spcAft>
              <a:defRPr sz="4200">
                <a:solidFill>
                  <a:schemeClr val="tx2"/>
                </a:solidFill>
                <a:latin typeface="Tw Cen MT" panose="020B0602020104020603" pitchFamily="34" charset="0"/>
              </a:defRPr>
            </a:lvl9pPr>
          </a:lstStyle>
          <a:p>
            <a:pPr eaLnBrk="1" hangingPunct="1"/>
            <a:r>
              <a:rPr lang="en-US" dirty="0">
                <a:latin typeface="Tw Cen MT" charset="0"/>
              </a:rPr>
              <a:t>Case Study-</a:t>
            </a:r>
            <a:r>
              <a:rPr lang="en-US" dirty="0" err="1">
                <a:latin typeface="Tw Cen MT" charset="0"/>
              </a:rPr>
              <a:t>Calatrava</a:t>
            </a:r>
            <a:r>
              <a:rPr lang="en-US" dirty="0">
                <a:latin typeface="Tw Cen MT" charset="0"/>
              </a:rPr>
              <a:t> </a:t>
            </a:r>
            <a:r>
              <a:rPr lang="en-US" dirty="0" err="1">
                <a:latin typeface="Tw Cen MT" charset="0"/>
              </a:rPr>
              <a:t>Pavillion</a:t>
            </a:r>
            <a:endParaRPr lang="en-US" dirty="0">
              <a:latin typeface="Tw Cen MT" charset="0"/>
            </a:endParaRPr>
          </a:p>
        </p:txBody>
      </p:sp>
    </p:spTree>
    <p:extLst>
      <p:ext uri="{BB962C8B-B14F-4D97-AF65-F5344CB8AC3E}">
        <p14:creationId xmlns:p14="http://schemas.microsoft.com/office/powerpoint/2010/main" val="1573630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26949" y="1558924"/>
            <a:ext cx="4778656" cy="3184526"/>
          </a:xfrm>
          <a:prstGeom prst="rect">
            <a:avLst/>
          </a:prstGeom>
        </p:spPr>
      </p:pic>
      <p:sp>
        <p:nvSpPr>
          <p:cNvPr id="5" name="Rectangle 4"/>
          <p:cNvSpPr/>
          <p:nvPr/>
        </p:nvSpPr>
        <p:spPr>
          <a:xfrm>
            <a:off x="6215063" y="2471817"/>
            <a:ext cx="2420937" cy="1023357"/>
          </a:xfrm>
          <a:prstGeom prst="rect">
            <a:avLst/>
          </a:prstGeom>
        </p:spPr>
        <p:txBody>
          <a:bodyPr wrap="square">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nSpc>
                <a:spcPts val="1800"/>
              </a:lnSpc>
            </a:pPr>
            <a:r>
              <a:rPr lang="en-US" dirty="0"/>
              <a:t>A project of epic proportions. Nelson Bros. use a crane to hoist the cylinders into place</a:t>
            </a:r>
          </a:p>
        </p:txBody>
      </p:sp>
      <p:sp>
        <p:nvSpPr>
          <p:cNvPr id="8" name="Rectangle 7"/>
          <p:cNvSpPr>
            <a:spLocks noGrp="1" noChangeArrowheads="1"/>
          </p:cNvSpPr>
          <p:nvPr/>
        </p:nvSpPr>
        <p:spPr bwMode="auto">
          <a:xfrm>
            <a:off x="468313" y="718783"/>
            <a:ext cx="8520465" cy="717905"/>
          </a:xfrm>
          <a:prstGeom prst="rect">
            <a:avLst/>
          </a:prstGeom>
          <a:noFill/>
          <a:extLst>
            <a:ext uri="{909E8E84-426E-40dd-AFC4-6F175D3DCCD1}">
              <a14:hiddenFill xmlns="" xmlns:lc="http://schemas.openxmlformats.org/drawingml/2006/lockedCanvas" xmlns:a14="http://schemas.microsoft.com/office/drawing/2010/main" xmlns:mv="urn:schemas-microsoft-com:mac:vml" xmlns:mc="http://schemas.openxmlformats.org/markup-compatibility/2006">
                <a:solidFill>
                  <a:srgbClr val="FFFFFF"/>
                </a:solidFill>
              </a14:hiddenFill>
            </a:ext>
            <a:ext uri="{91240B29-F687-4f45-9708-019B960494DF}">
              <a14:hiddenLine xmlns="" xmlns:lc="http://schemas.openxmlformats.org/drawingml/2006/lockedCanva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kern="1200">
                <a:solidFill>
                  <a:schemeClr val="tx2"/>
                </a:solidFill>
                <a:latin typeface="+mj-lt"/>
                <a:ea typeface="ＭＳ Ｐゴシック" charset="0"/>
                <a:cs typeface="+mj-cs"/>
              </a:defRPr>
            </a:lvl1pPr>
            <a:lvl2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2pPr>
            <a:lvl3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3pPr>
            <a:lvl4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4pPr>
            <a:lvl5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5pPr>
            <a:lvl6pPr marL="457200" algn="l" rtl="0" fontAlgn="base">
              <a:spcBef>
                <a:spcPct val="0"/>
              </a:spcBef>
              <a:spcAft>
                <a:spcPct val="0"/>
              </a:spcAft>
              <a:defRPr sz="4200">
                <a:solidFill>
                  <a:schemeClr val="tx2"/>
                </a:solidFill>
                <a:latin typeface="Tw Cen MT" panose="020B0602020104020603" pitchFamily="34" charset="0"/>
              </a:defRPr>
            </a:lvl6pPr>
            <a:lvl7pPr marL="914400" algn="l" rtl="0" fontAlgn="base">
              <a:spcBef>
                <a:spcPct val="0"/>
              </a:spcBef>
              <a:spcAft>
                <a:spcPct val="0"/>
              </a:spcAft>
              <a:defRPr sz="4200">
                <a:solidFill>
                  <a:schemeClr val="tx2"/>
                </a:solidFill>
                <a:latin typeface="Tw Cen MT" panose="020B0602020104020603" pitchFamily="34" charset="0"/>
              </a:defRPr>
            </a:lvl7pPr>
            <a:lvl8pPr marL="1371600" algn="l" rtl="0" fontAlgn="base">
              <a:spcBef>
                <a:spcPct val="0"/>
              </a:spcBef>
              <a:spcAft>
                <a:spcPct val="0"/>
              </a:spcAft>
              <a:defRPr sz="4200">
                <a:solidFill>
                  <a:schemeClr val="tx2"/>
                </a:solidFill>
                <a:latin typeface="Tw Cen MT" panose="020B0602020104020603" pitchFamily="34" charset="0"/>
              </a:defRPr>
            </a:lvl8pPr>
            <a:lvl9pPr marL="1828800" algn="l" rtl="0" fontAlgn="base">
              <a:spcBef>
                <a:spcPct val="0"/>
              </a:spcBef>
              <a:spcAft>
                <a:spcPct val="0"/>
              </a:spcAft>
              <a:defRPr sz="4200">
                <a:solidFill>
                  <a:schemeClr val="tx2"/>
                </a:solidFill>
                <a:latin typeface="Tw Cen MT" panose="020B0602020104020603" pitchFamily="34" charset="0"/>
              </a:defRPr>
            </a:lvl9pPr>
          </a:lstStyle>
          <a:p>
            <a:pPr eaLnBrk="1" hangingPunct="1"/>
            <a:r>
              <a:rPr lang="en-US" dirty="0">
                <a:latin typeface="Tw Cen MT" charset="0"/>
              </a:rPr>
              <a:t>Case Study-</a:t>
            </a:r>
            <a:r>
              <a:rPr lang="en-US" dirty="0" err="1">
                <a:latin typeface="Tw Cen MT" charset="0"/>
              </a:rPr>
              <a:t>Calatrava</a:t>
            </a:r>
            <a:r>
              <a:rPr lang="en-US" dirty="0">
                <a:latin typeface="Tw Cen MT" charset="0"/>
              </a:rPr>
              <a:t> </a:t>
            </a:r>
            <a:r>
              <a:rPr lang="en-US" dirty="0" err="1">
                <a:latin typeface="Tw Cen MT" charset="0"/>
              </a:rPr>
              <a:t>Pavillion</a:t>
            </a:r>
            <a:endParaRPr lang="en-US" dirty="0">
              <a:latin typeface="Tw Cen MT"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nvSpPr>
        <p:spPr bwMode="auto">
          <a:xfrm>
            <a:off x="349250" y="714715"/>
            <a:ext cx="8485094" cy="1143000"/>
          </a:xfrm>
          <a:prstGeom prst="rect">
            <a:avLst/>
          </a:prstGeom>
          <a:noFill/>
          <a:extLst>
            <a:ext uri="{909E8E84-426E-40dd-AFC4-6F175D3DCCD1}">
              <a14:hiddenFill xmlns="" xmlns:lc="http://schemas.openxmlformats.org/drawingml/2006/lockedCanvas" xmlns:a14="http://schemas.microsoft.com/office/drawing/2010/main" xmlns:mv="urn:schemas-microsoft-com:mac:vml" xmlns:mc="http://schemas.openxmlformats.org/markup-compatibility/2006">
                <a:solidFill>
                  <a:srgbClr val="FFFFFF"/>
                </a:solidFill>
              </a14:hiddenFill>
            </a:ext>
            <a:ext uri="{91240B29-F687-4f45-9708-019B960494DF}">
              <a14:hiddenLine xmlns="" xmlns:lc="http://schemas.openxmlformats.org/drawingml/2006/lockedCanva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kern="1200">
                <a:solidFill>
                  <a:schemeClr val="tx2"/>
                </a:solidFill>
                <a:latin typeface="+mj-lt"/>
                <a:ea typeface="ＭＳ Ｐゴシック" charset="0"/>
                <a:cs typeface="+mj-cs"/>
              </a:defRPr>
            </a:lvl1pPr>
            <a:lvl2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2pPr>
            <a:lvl3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3pPr>
            <a:lvl4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4pPr>
            <a:lvl5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5pPr>
            <a:lvl6pPr marL="457200" algn="l" rtl="0" fontAlgn="base">
              <a:spcBef>
                <a:spcPct val="0"/>
              </a:spcBef>
              <a:spcAft>
                <a:spcPct val="0"/>
              </a:spcAft>
              <a:defRPr sz="4200">
                <a:solidFill>
                  <a:schemeClr val="tx2"/>
                </a:solidFill>
                <a:latin typeface="Tw Cen MT" panose="020B0602020104020603" pitchFamily="34" charset="0"/>
              </a:defRPr>
            </a:lvl6pPr>
            <a:lvl7pPr marL="914400" algn="l" rtl="0" fontAlgn="base">
              <a:spcBef>
                <a:spcPct val="0"/>
              </a:spcBef>
              <a:spcAft>
                <a:spcPct val="0"/>
              </a:spcAft>
              <a:defRPr sz="4200">
                <a:solidFill>
                  <a:schemeClr val="tx2"/>
                </a:solidFill>
                <a:latin typeface="Tw Cen MT" panose="020B0602020104020603" pitchFamily="34" charset="0"/>
              </a:defRPr>
            </a:lvl7pPr>
            <a:lvl8pPr marL="1371600" algn="l" rtl="0" fontAlgn="base">
              <a:spcBef>
                <a:spcPct val="0"/>
              </a:spcBef>
              <a:spcAft>
                <a:spcPct val="0"/>
              </a:spcAft>
              <a:defRPr sz="4200">
                <a:solidFill>
                  <a:schemeClr val="tx2"/>
                </a:solidFill>
                <a:latin typeface="Tw Cen MT" panose="020B0602020104020603" pitchFamily="34" charset="0"/>
              </a:defRPr>
            </a:lvl8pPr>
            <a:lvl9pPr marL="1828800" algn="l" rtl="0" fontAlgn="base">
              <a:spcBef>
                <a:spcPct val="0"/>
              </a:spcBef>
              <a:spcAft>
                <a:spcPct val="0"/>
              </a:spcAft>
              <a:defRPr sz="4200">
                <a:solidFill>
                  <a:schemeClr val="tx2"/>
                </a:solidFill>
                <a:latin typeface="Tw Cen MT" panose="020B0602020104020603" pitchFamily="34" charset="0"/>
              </a:defRPr>
            </a:lvl9pPr>
          </a:lstStyle>
          <a:p>
            <a:pPr eaLnBrk="1" hangingPunct="1"/>
            <a:r>
              <a:rPr lang="en-US" dirty="0">
                <a:latin typeface="Tw Cen MT" charset="0"/>
              </a:rPr>
              <a:t>Definitions</a:t>
            </a:r>
          </a:p>
        </p:txBody>
      </p:sp>
      <p:sp>
        <p:nvSpPr>
          <p:cNvPr id="7" name="Rectangle 6"/>
          <p:cNvSpPr>
            <a:spLocks noGrp="1" noChangeArrowheads="1"/>
          </p:cNvSpPr>
          <p:nvPr/>
        </p:nvSpPr>
        <p:spPr>
          <a:xfrm>
            <a:off x="349250" y="1446584"/>
            <a:ext cx="8366125" cy="1101620"/>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a:lnSpc>
                <a:spcPts val="2400"/>
              </a:lnSpc>
            </a:pPr>
            <a:r>
              <a:rPr lang="en-US" sz="2400" dirty="0"/>
              <a:t>Pascal's law states that when there is an increase in pressure at any point in a confined fluid, there is an equal increase at every other point in the container.</a:t>
            </a:r>
          </a:p>
        </p:txBody>
      </p:sp>
      <p:sp>
        <p:nvSpPr>
          <p:cNvPr id="9" name="TextBox 8"/>
          <p:cNvSpPr txBox="1"/>
          <p:nvPr/>
        </p:nvSpPr>
        <p:spPr>
          <a:xfrm>
            <a:off x="673736" y="2594364"/>
            <a:ext cx="2924906" cy="369332"/>
          </a:xfrm>
          <a:prstGeom prst="rect">
            <a:avLst/>
          </a:prstGeom>
          <a:noFill/>
        </p:spPr>
        <p:txBody>
          <a:bodyPr wrap="square" rtlCol="0">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r>
              <a:rPr lang="en-US" dirty="0">
                <a:latin typeface="Arial Rounded MT Bold"/>
                <a:cs typeface="Arial Rounded MT Bold"/>
              </a:rPr>
              <a:t>Force= Pressure x Area</a:t>
            </a:r>
          </a:p>
        </p:txBody>
      </p:sp>
      <p:sp>
        <p:nvSpPr>
          <p:cNvPr id="10" name="TextBox 9"/>
          <p:cNvSpPr txBox="1"/>
          <p:nvPr/>
        </p:nvSpPr>
        <p:spPr>
          <a:xfrm>
            <a:off x="679598" y="3196145"/>
            <a:ext cx="2924906" cy="646331"/>
          </a:xfrm>
          <a:prstGeom prst="rect">
            <a:avLst/>
          </a:prstGeom>
          <a:noFill/>
        </p:spPr>
        <p:txBody>
          <a:bodyPr wrap="square" rtlCol="0">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r>
              <a:rPr lang="en-US" dirty="0">
                <a:latin typeface="Arial Rounded MT Bold"/>
                <a:cs typeface="Arial Rounded MT Bold"/>
              </a:rPr>
              <a:t>Pressure=  </a:t>
            </a:r>
            <a:r>
              <a:rPr lang="en-US" u="sng" dirty="0">
                <a:latin typeface="Arial Rounded MT Bold"/>
                <a:cs typeface="Arial Rounded MT Bold"/>
              </a:rPr>
              <a:t>Force</a:t>
            </a:r>
          </a:p>
          <a:p>
            <a:r>
              <a:rPr lang="en-US" dirty="0">
                <a:latin typeface="Arial Rounded MT Bold"/>
                <a:cs typeface="Arial Rounded MT Bold"/>
              </a:rPr>
              <a:t>	      Area</a:t>
            </a:r>
          </a:p>
        </p:txBody>
      </p:sp>
      <p:sp>
        <p:nvSpPr>
          <p:cNvPr id="11" name="TextBox 10"/>
          <p:cNvSpPr txBox="1"/>
          <p:nvPr/>
        </p:nvSpPr>
        <p:spPr>
          <a:xfrm>
            <a:off x="695229" y="3876087"/>
            <a:ext cx="2924906" cy="646331"/>
          </a:xfrm>
          <a:prstGeom prst="rect">
            <a:avLst/>
          </a:prstGeom>
          <a:noFill/>
        </p:spPr>
        <p:txBody>
          <a:bodyPr wrap="square" rtlCol="0">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r>
              <a:rPr lang="en-US" dirty="0">
                <a:latin typeface="Arial Rounded MT Bold"/>
                <a:cs typeface="Arial Rounded MT Bold"/>
              </a:rPr>
              <a:t>Area=    </a:t>
            </a:r>
            <a:r>
              <a:rPr lang="en-US" u="sng" dirty="0">
                <a:latin typeface="Arial Rounded MT Bold"/>
                <a:cs typeface="Arial Rounded MT Bold"/>
              </a:rPr>
              <a:t>Force</a:t>
            </a:r>
          </a:p>
          <a:p>
            <a:r>
              <a:rPr lang="en-US" dirty="0">
                <a:latin typeface="Arial Rounded MT Bold"/>
                <a:cs typeface="Arial Rounded MT Bold"/>
              </a:rPr>
              <a:t>             Pressure</a:t>
            </a:r>
          </a:p>
        </p:txBody>
      </p:sp>
      <p:sp>
        <p:nvSpPr>
          <p:cNvPr id="12" name="Isosceles Triangle 11"/>
          <p:cNvSpPr/>
          <p:nvPr/>
        </p:nvSpPr>
        <p:spPr>
          <a:xfrm>
            <a:off x="5127625" y="2759808"/>
            <a:ext cx="2032000" cy="171938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lstStyle>
          <a:p>
            <a:pPr algn="ctr"/>
            <a:endParaRPr lang="en-US"/>
          </a:p>
        </p:txBody>
      </p:sp>
      <p:cxnSp>
        <p:nvCxnSpPr>
          <p:cNvPr id="13" name="Straight Connector 12"/>
          <p:cNvCxnSpPr>
            <a:stCxn id="12" idx="1"/>
            <a:endCxn id="12" idx="5"/>
          </p:cNvCxnSpPr>
          <p:nvPr/>
        </p:nvCxnSpPr>
        <p:spPr>
          <a:xfrm>
            <a:off x="5635625" y="3619501"/>
            <a:ext cx="10160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6143625" y="3658578"/>
            <a:ext cx="0" cy="78153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016626" y="3131039"/>
            <a:ext cx="273538" cy="369332"/>
          </a:xfrm>
          <a:prstGeom prst="rect">
            <a:avLst/>
          </a:prstGeom>
          <a:noFill/>
        </p:spPr>
        <p:txBody>
          <a:bodyPr wrap="square" rtlCol="0">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r>
              <a:rPr lang="en-US" dirty="0">
                <a:latin typeface="Arial Rounded MT Bold"/>
                <a:cs typeface="Arial Rounded MT Bold"/>
              </a:rPr>
              <a:t>F</a:t>
            </a:r>
          </a:p>
        </p:txBody>
      </p:sp>
      <p:sp>
        <p:nvSpPr>
          <p:cNvPr id="16" name="TextBox 15"/>
          <p:cNvSpPr txBox="1"/>
          <p:nvPr/>
        </p:nvSpPr>
        <p:spPr>
          <a:xfrm>
            <a:off x="5661026" y="3898900"/>
            <a:ext cx="273538" cy="369332"/>
          </a:xfrm>
          <a:prstGeom prst="rect">
            <a:avLst/>
          </a:prstGeom>
          <a:noFill/>
        </p:spPr>
        <p:txBody>
          <a:bodyPr wrap="square" rtlCol="0">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r>
              <a:rPr lang="en-US" dirty="0">
                <a:latin typeface="Arial Rounded MT Bold"/>
                <a:cs typeface="Arial Rounded MT Bold"/>
              </a:rPr>
              <a:t>P</a:t>
            </a:r>
          </a:p>
        </p:txBody>
      </p:sp>
      <p:sp>
        <p:nvSpPr>
          <p:cNvPr id="17" name="TextBox 16"/>
          <p:cNvSpPr txBox="1"/>
          <p:nvPr/>
        </p:nvSpPr>
        <p:spPr>
          <a:xfrm>
            <a:off x="6344872" y="3869593"/>
            <a:ext cx="273538" cy="369332"/>
          </a:xfrm>
          <a:prstGeom prst="rect">
            <a:avLst/>
          </a:prstGeom>
          <a:noFill/>
        </p:spPr>
        <p:txBody>
          <a:bodyPr wrap="square" rtlCol="0">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r>
              <a:rPr lang="en-US" dirty="0">
                <a:latin typeface="Arial Rounded MT Bold"/>
                <a:cs typeface="Arial Rounded MT Bold"/>
              </a:rPr>
              <a:t>A</a:t>
            </a:r>
          </a:p>
        </p:txBody>
      </p:sp>
    </p:spTree>
    <p:extLst>
      <p:ext uri="{BB962C8B-B14F-4D97-AF65-F5344CB8AC3E}">
        <p14:creationId xmlns:p14="http://schemas.microsoft.com/office/powerpoint/2010/main" val="4057141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nvSpPr>
        <p:spPr bwMode="auto">
          <a:xfrm>
            <a:off x="458611" y="742950"/>
            <a:ext cx="7653866" cy="1143000"/>
          </a:xfrm>
          <a:prstGeom prst="rect">
            <a:avLst/>
          </a:prstGeom>
          <a:noFill/>
          <a:extLst>
            <a:ext uri="{909E8E84-426E-40dd-AFC4-6F175D3DCCD1}">
              <a14:hiddenFill xmlns="" xmlns:lc="http://schemas.openxmlformats.org/drawingml/2006/lockedCanvas" xmlns:a14="http://schemas.microsoft.com/office/drawing/2010/main" xmlns:mv="urn:schemas-microsoft-com:mac:vml" xmlns:mc="http://schemas.openxmlformats.org/markup-compatibility/2006">
                <a:solidFill>
                  <a:srgbClr val="FFFFFF"/>
                </a:solidFill>
              </a14:hiddenFill>
            </a:ext>
            <a:ext uri="{91240B29-F687-4f45-9708-019B960494DF}">
              <a14:hiddenLine xmlns="" xmlns:lc="http://schemas.openxmlformats.org/drawingml/2006/lockedCanva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kern="1200">
                <a:solidFill>
                  <a:schemeClr val="tx2"/>
                </a:solidFill>
                <a:latin typeface="+mj-lt"/>
                <a:ea typeface="ＭＳ Ｐゴシック" charset="0"/>
                <a:cs typeface="+mj-cs"/>
              </a:defRPr>
            </a:lvl1pPr>
            <a:lvl2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2pPr>
            <a:lvl3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3pPr>
            <a:lvl4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4pPr>
            <a:lvl5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5pPr>
            <a:lvl6pPr marL="457200" algn="l" rtl="0" fontAlgn="base">
              <a:spcBef>
                <a:spcPct val="0"/>
              </a:spcBef>
              <a:spcAft>
                <a:spcPct val="0"/>
              </a:spcAft>
              <a:defRPr sz="4200">
                <a:solidFill>
                  <a:schemeClr val="tx2"/>
                </a:solidFill>
                <a:latin typeface="Tw Cen MT" panose="020B0602020104020603" pitchFamily="34" charset="0"/>
              </a:defRPr>
            </a:lvl6pPr>
            <a:lvl7pPr marL="914400" algn="l" rtl="0" fontAlgn="base">
              <a:spcBef>
                <a:spcPct val="0"/>
              </a:spcBef>
              <a:spcAft>
                <a:spcPct val="0"/>
              </a:spcAft>
              <a:defRPr sz="4200">
                <a:solidFill>
                  <a:schemeClr val="tx2"/>
                </a:solidFill>
                <a:latin typeface="Tw Cen MT" panose="020B0602020104020603" pitchFamily="34" charset="0"/>
              </a:defRPr>
            </a:lvl7pPr>
            <a:lvl8pPr marL="1371600" algn="l" rtl="0" fontAlgn="base">
              <a:spcBef>
                <a:spcPct val="0"/>
              </a:spcBef>
              <a:spcAft>
                <a:spcPct val="0"/>
              </a:spcAft>
              <a:defRPr sz="4200">
                <a:solidFill>
                  <a:schemeClr val="tx2"/>
                </a:solidFill>
                <a:latin typeface="Tw Cen MT" panose="020B0602020104020603" pitchFamily="34" charset="0"/>
              </a:defRPr>
            </a:lvl8pPr>
            <a:lvl9pPr marL="1828800" algn="l" rtl="0" fontAlgn="base">
              <a:spcBef>
                <a:spcPct val="0"/>
              </a:spcBef>
              <a:spcAft>
                <a:spcPct val="0"/>
              </a:spcAft>
              <a:defRPr sz="4200">
                <a:solidFill>
                  <a:schemeClr val="tx2"/>
                </a:solidFill>
                <a:latin typeface="Tw Cen MT" panose="020B0602020104020603" pitchFamily="34" charset="0"/>
              </a:defRPr>
            </a:lvl9pPr>
          </a:lstStyle>
          <a:p>
            <a:pPr eaLnBrk="1" hangingPunct="1"/>
            <a:r>
              <a:rPr lang="en-US" dirty="0">
                <a:latin typeface="Tw Cen MT" charset="0"/>
              </a:rPr>
              <a:t>Basic Terms</a:t>
            </a:r>
          </a:p>
        </p:txBody>
      </p:sp>
      <p:pic>
        <p:nvPicPr>
          <p:cNvPr id="9" name="table"/>
          <p:cNvPicPr>
            <a:picLocks noChangeAspect="1"/>
          </p:cNvPicPr>
          <p:nvPr/>
        </p:nvPicPr>
        <p:blipFill>
          <a:blip r:embed="rId3"/>
          <a:stretch>
            <a:fillRect/>
          </a:stretch>
        </p:blipFill>
        <p:spPr>
          <a:xfrm>
            <a:off x="1304925" y="1581150"/>
            <a:ext cx="6550024" cy="3208978"/>
          </a:xfrm>
          <a:prstGeom prst="rect">
            <a:avLst/>
          </a:prstGeom>
        </p:spPr>
      </p:pic>
    </p:spTree>
    <p:extLst>
      <p:ext uri="{BB962C8B-B14F-4D97-AF65-F5344CB8AC3E}">
        <p14:creationId xmlns:p14="http://schemas.microsoft.com/office/powerpoint/2010/main" val="2769025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nvSpPr>
        <p:spPr bwMode="auto">
          <a:xfrm>
            <a:off x="465668" y="726722"/>
            <a:ext cx="5037666" cy="1126771"/>
          </a:xfrm>
          <a:prstGeom prst="rect">
            <a:avLst/>
          </a:prstGeom>
          <a:noFill/>
          <a:extLst>
            <a:ext uri="{909E8E84-426E-40dd-AFC4-6F175D3DCCD1}">
              <a14:hiddenFill xmlns="" xmlns:lc="http://schemas.openxmlformats.org/drawingml/2006/lockedCanvas" xmlns:a14="http://schemas.microsoft.com/office/drawing/2010/main" xmlns:mv="urn:schemas-microsoft-com:mac:vml" xmlns:mc="http://schemas.openxmlformats.org/markup-compatibility/2006">
                <a:solidFill>
                  <a:srgbClr val="FFFFFF"/>
                </a:solidFill>
              </a14:hiddenFill>
            </a:ext>
            <a:ext uri="{91240B29-F687-4f45-9708-019B960494DF}">
              <a14:hiddenLine xmlns="" xmlns:lc="http://schemas.openxmlformats.org/drawingml/2006/lockedCanva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kern="1200">
                <a:solidFill>
                  <a:schemeClr val="tx2"/>
                </a:solidFill>
                <a:latin typeface="+mj-lt"/>
                <a:ea typeface="ＭＳ Ｐゴシック" charset="0"/>
                <a:cs typeface="+mj-cs"/>
              </a:defRPr>
            </a:lvl1pPr>
            <a:lvl2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2pPr>
            <a:lvl3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3pPr>
            <a:lvl4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4pPr>
            <a:lvl5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5pPr>
            <a:lvl6pPr marL="457200" algn="l" rtl="0" fontAlgn="base">
              <a:spcBef>
                <a:spcPct val="0"/>
              </a:spcBef>
              <a:spcAft>
                <a:spcPct val="0"/>
              </a:spcAft>
              <a:defRPr sz="4200">
                <a:solidFill>
                  <a:schemeClr val="tx2"/>
                </a:solidFill>
                <a:latin typeface="Tw Cen MT" panose="020B0602020104020603" pitchFamily="34" charset="0"/>
              </a:defRPr>
            </a:lvl6pPr>
            <a:lvl7pPr marL="914400" algn="l" rtl="0" fontAlgn="base">
              <a:spcBef>
                <a:spcPct val="0"/>
              </a:spcBef>
              <a:spcAft>
                <a:spcPct val="0"/>
              </a:spcAft>
              <a:defRPr sz="4200">
                <a:solidFill>
                  <a:schemeClr val="tx2"/>
                </a:solidFill>
                <a:latin typeface="Tw Cen MT" panose="020B0602020104020603" pitchFamily="34" charset="0"/>
              </a:defRPr>
            </a:lvl7pPr>
            <a:lvl8pPr marL="1371600" algn="l" rtl="0" fontAlgn="base">
              <a:spcBef>
                <a:spcPct val="0"/>
              </a:spcBef>
              <a:spcAft>
                <a:spcPct val="0"/>
              </a:spcAft>
              <a:defRPr sz="4200">
                <a:solidFill>
                  <a:schemeClr val="tx2"/>
                </a:solidFill>
                <a:latin typeface="Tw Cen MT" panose="020B0602020104020603" pitchFamily="34" charset="0"/>
              </a:defRPr>
            </a:lvl8pPr>
            <a:lvl9pPr marL="1828800" algn="l" rtl="0" fontAlgn="base">
              <a:spcBef>
                <a:spcPct val="0"/>
              </a:spcBef>
              <a:spcAft>
                <a:spcPct val="0"/>
              </a:spcAft>
              <a:defRPr sz="4200">
                <a:solidFill>
                  <a:schemeClr val="tx2"/>
                </a:solidFill>
                <a:latin typeface="Tw Cen MT" panose="020B0602020104020603" pitchFamily="34" charset="0"/>
              </a:defRPr>
            </a:lvl9pPr>
          </a:lstStyle>
          <a:p>
            <a:pPr eaLnBrk="1" hangingPunct="1">
              <a:lnSpc>
                <a:spcPts val="4040"/>
              </a:lnSpc>
            </a:pPr>
            <a:r>
              <a:rPr lang="en-US" dirty="0">
                <a:latin typeface="Tw Cen MT" charset="0"/>
              </a:rPr>
              <a:t>Notes</a:t>
            </a:r>
          </a:p>
        </p:txBody>
      </p:sp>
      <p:sp>
        <p:nvSpPr>
          <p:cNvPr id="12" name="Rectangle 11"/>
          <p:cNvSpPr>
            <a:spLocks noGrp="1" noChangeArrowheads="1"/>
          </p:cNvSpPr>
          <p:nvPr/>
        </p:nvSpPr>
        <p:spPr>
          <a:xfrm>
            <a:off x="468313" y="1428750"/>
            <a:ext cx="8318500" cy="3357563"/>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sz="2800" dirty="0"/>
              <a:t>1 N/m2 is also called a Pascal denoted by Pa.</a:t>
            </a:r>
          </a:p>
          <a:p>
            <a:pPr lvl="1">
              <a:lnSpc>
                <a:spcPts val="2400"/>
              </a:lnSpc>
              <a:spcBef>
                <a:spcPts val="1200"/>
              </a:spcBef>
            </a:pPr>
            <a:r>
              <a:rPr lang="en-US" sz="2400" dirty="0"/>
              <a:t>1 PSI = 6895 Pa.</a:t>
            </a:r>
          </a:p>
          <a:p>
            <a:pPr lvl="1">
              <a:lnSpc>
                <a:spcPts val="2400"/>
              </a:lnSpc>
              <a:spcBef>
                <a:spcPts val="1200"/>
              </a:spcBef>
            </a:pPr>
            <a:r>
              <a:rPr lang="en-US" sz="2400" dirty="0"/>
              <a:t>1 N/mm2 is also called a </a:t>
            </a:r>
            <a:br>
              <a:rPr lang="en-US" sz="2400" dirty="0"/>
            </a:br>
            <a:r>
              <a:rPr lang="en-US" sz="2400" dirty="0"/>
              <a:t>Mega Pascal denoted by </a:t>
            </a:r>
            <a:r>
              <a:rPr lang="en-US" sz="2400" dirty="0" err="1"/>
              <a:t>MPa</a:t>
            </a:r>
            <a:r>
              <a:rPr lang="en-US" sz="2400" dirty="0"/>
              <a:t>.</a:t>
            </a:r>
          </a:p>
          <a:p>
            <a:pPr lvl="1">
              <a:lnSpc>
                <a:spcPts val="2400"/>
              </a:lnSpc>
              <a:spcBef>
                <a:spcPts val="1200"/>
              </a:spcBef>
            </a:pPr>
            <a:r>
              <a:rPr lang="en-US" sz="2400" dirty="0"/>
              <a:t>1 PSI = .006895 </a:t>
            </a:r>
            <a:r>
              <a:rPr lang="en-US" sz="2400" dirty="0" err="1"/>
              <a:t>MPa</a:t>
            </a:r>
            <a:r>
              <a:rPr lang="en-US" sz="2400" dirty="0"/>
              <a:t>.</a:t>
            </a:r>
          </a:p>
          <a:p>
            <a:pPr lvl="1">
              <a:lnSpc>
                <a:spcPts val="2400"/>
              </a:lnSpc>
              <a:spcBef>
                <a:spcPts val="1200"/>
              </a:spcBef>
            </a:pPr>
            <a:r>
              <a:rPr lang="en-US" sz="2400" dirty="0"/>
              <a:t>BAR (Average Barometric Pressure) </a:t>
            </a:r>
            <a:br>
              <a:rPr lang="en-US" sz="2400" dirty="0"/>
            </a:br>
            <a:r>
              <a:rPr lang="en-US" sz="2400" dirty="0"/>
              <a:t>14.5 PSI = 105 Pa.</a:t>
            </a:r>
          </a:p>
        </p:txBody>
      </p:sp>
      <p:pic>
        <p:nvPicPr>
          <p:cNvPr id="13" name="Picture 12"/>
          <p:cNvPicPr>
            <a:picLocks noChangeAspect="1"/>
          </p:cNvPicPr>
          <p:nvPr/>
        </p:nvPicPr>
        <p:blipFill>
          <a:blip r:embed="rId3"/>
          <a:stretch>
            <a:fillRect/>
          </a:stretch>
        </p:blipFill>
        <p:spPr>
          <a:xfrm>
            <a:off x="6448206" y="2370819"/>
            <a:ext cx="2193191" cy="2193191"/>
          </a:xfrm>
          <a:prstGeom prst="rect">
            <a:avLst/>
          </a:prstGeom>
        </p:spPr>
      </p:pic>
    </p:spTree>
    <p:extLst>
      <p:ext uri="{BB962C8B-B14F-4D97-AF65-F5344CB8AC3E}">
        <p14:creationId xmlns:p14="http://schemas.microsoft.com/office/powerpoint/2010/main" val="490944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462843" y="742950"/>
            <a:ext cx="8535041" cy="733777"/>
          </a:xfrm>
          <a:prstGeom prst="rect">
            <a:avLst/>
          </a:prstGeom>
          <a:noFill/>
          <a:extLst>
            <a:ext uri="{909E8E84-426E-40dd-AFC4-6F175D3DCCD1}">
              <a14:hiddenFill xmlns="" xmlns:lc="http://schemas.openxmlformats.org/drawingml/2006/lockedCanvas" xmlns:a14="http://schemas.microsoft.com/office/drawing/2010/main" xmlns:mv="urn:schemas-microsoft-com:mac:vml" xmlns:mc="http://schemas.openxmlformats.org/markup-compatibility/2006">
                <a:solidFill>
                  <a:srgbClr val="FFFFFF"/>
                </a:solidFill>
              </a14:hiddenFill>
            </a:ext>
            <a:ext uri="{91240B29-F687-4f45-9708-019B960494DF}">
              <a14:hiddenLine xmlns="" xmlns:lc="http://schemas.openxmlformats.org/drawingml/2006/lockedCanva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kern="1200">
                <a:solidFill>
                  <a:schemeClr val="tx2"/>
                </a:solidFill>
                <a:latin typeface="+mj-lt"/>
                <a:ea typeface="ＭＳ Ｐゴシック" charset="0"/>
                <a:cs typeface="+mj-cs"/>
              </a:defRPr>
            </a:lvl1pPr>
            <a:lvl2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2pPr>
            <a:lvl3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3pPr>
            <a:lvl4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4pPr>
            <a:lvl5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5pPr>
            <a:lvl6pPr marL="457200" algn="l" rtl="0" fontAlgn="base">
              <a:spcBef>
                <a:spcPct val="0"/>
              </a:spcBef>
              <a:spcAft>
                <a:spcPct val="0"/>
              </a:spcAft>
              <a:defRPr sz="4200">
                <a:solidFill>
                  <a:schemeClr val="tx2"/>
                </a:solidFill>
                <a:latin typeface="Tw Cen MT" panose="020B0602020104020603" pitchFamily="34" charset="0"/>
              </a:defRPr>
            </a:lvl6pPr>
            <a:lvl7pPr marL="914400" algn="l" rtl="0" fontAlgn="base">
              <a:spcBef>
                <a:spcPct val="0"/>
              </a:spcBef>
              <a:spcAft>
                <a:spcPct val="0"/>
              </a:spcAft>
              <a:defRPr sz="4200">
                <a:solidFill>
                  <a:schemeClr val="tx2"/>
                </a:solidFill>
                <a:latin typeface="Tw Cen MT" panose="020B0602020104020603" pitchFamily="34" charset="0"/>
              </a:defRPr>
            </a:lvl7pPr>
            <a:lvl8pPr marL="1371600" algn="l" rtl="0" fontAlgn="base">
              <a:spcBef>
                <a:spcPct val="0"/>
              </a:spcBef>
              <a:spcAft>
                <a:spcPct val="0"/>
              </a:spcAft>
              <a:defRPr sz="4200">
                <a:solidFill>
                  <a:schemeClr val="tx2"/>
                </a:solidFill>
                <a:latin typeface="Tw Cen MT" panose="020B0602020104020603" pitchFamily="34" charset="0"/>
              </a:defRPr>
            </a:lvl8pPr>
            <a:lvl9pPr marL="1828800" algn="l" rtl="0" fontAlgn="base">
              <a:spcBef>
                <a:spcPct val="0"/>
              </a:spcBef>
              <a:spcAft>
                <a:spcPct val="0"/>
              </a:spcAft>
              <a:defRPr sz="4200">
                <a:solidFill>
                  <a:schemeClr val="tx2"/>
                </a:solidFill>
                <a:latin typeface="Tw Cen MT" panose="020B0602020104020603" pitchFamily="34" charset="0"/>
              </a:defRPr>
            </a:lvl9pPr>
          </a:lstStyle>
          <a:p>
            <a:pPr eaLnBrk="1" hangingPunct="1">
              <a:lnSpc>
                <a:spcPts val="4000"/>
              </a:lnSpc>
            </a:pPr>
            <a:r>
              <a:rPr lang="en-US" dirty="0">
                <a:latin typeface="Tw Cen MT" charset="0"/>
              </a:rPr>
              <a:t>Definitions</a:t>
            </a:r>
          </a:p>
        </p:txBody>
      </p:sp>
      <p:grpSp>
        <p:nvGrpSpPr>
          <p:cNvPr id="16" name="Group 15"/>
          <p:cNvGrpSpPr/>
          <p:nvPr/>
        </p:nvGrpSpPr>
        <p:grpSpPr>
          <a:xfrm>
            <a:off x="2781178" y="2826122"/>
            <a:ext cx="488461" cy="1436077"/>
            <a:chOff x="1920630" y="2286000"/>
            <a:chExt cx="1215293" cy="1436077"/>
          </a:xfrm>
        </p:grpSpPr>
        <p:sp>
          <p:nvSpPr>
            <p:cNvPr id="27" name="Rectangle 26"/>
            <p:cNvSpPr/>
            <p:nvPr/>
          </p:nvSpPr>
          <p:spPr>
            <a:xfrm>
              <a:off x="1924538" y="2588846"/>
              <a:ext cx="1211385" cy="1133231"/>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lstStyle>
            <a:p>
              <a:pPr algn="ctr"/>
              <a:endParaRPr lang="en-US"/>
            </a:p>
          </p:txBody>
        </p:sp>
        <p:sp>
          <p:nvSpPr>
            <p:cNvPr id="28" name="Rectangle 27"/>
            <p:cNvSpPr/>
            <p:nvPr/>
          </p:nvSpPr>
          <p:spPr>
            <a:xfrm>
              <a:off x="1934307" y="2881923"/>
              <a:ext cx="1201616" cy="53730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lstStyle>
            <a:p>
              <a:pPr algn="ctr"/>
              <a:endParaRPr lang="en-US"/>
            </a:p>
          </p:txBody>
        </p:sp>
        <p:sp>
          <p:nvSpPr>
            <p:cNvPr id="29" name="Rectangle 28"/>
            <p:cNvSpPr/>
            <p:nvPr/>
          </p:nvSpPr>
          <p:spPr>
            <a:xfrm>
              <a:off x="1920630" y="3409462"/>
              <a:ext cx="1201616" cy="2989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lstStyle>
            <a:p>
              <a:pPr algn="ctr"/>
              <a:endParaRPr lang="en-US"/>
            </a:p>
          </p:txBody>
        </p:sp>
        <p:sp>
          <p:nvSpPr>
            <p:cNvPr id="30" name="Rectangle 29"/>
            <p:cNvSpPr/>
            <p:nvPr/>
          </p:nvSpPr>
          <p:spPr>
            <a:xfrm>
              <a:off x="2422769" y="2286000"/>
              <a:ext cx="224693" cy="683846"/>
            </a:xfrm>
            <a:prstGeom prst="rect">
              <a:avLst/>
            </a:prstGeom>
            <a:effectLst/>
          </p:spPr>
          <p:style>
            <a:lnRef idx="1">
              <a:schemeClr val="accent2"/>
            </a:lnRef>
            <a:fillRef idx="3">
              <a:schemeClr val="accent2"/>
            </a:fillRef>
            <a:effectRef idx="2">
              <a:schemeClr val="accent2"/>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lstStyle>
            <a:p>
              <a:pPr algn="ctr"/>
              <a:endParaRPr lang="en-US"/>
            </a:p>
          </p:txBody>
        </p:sp>
      </p:grpSp>
      <p:sp>
        <p:nvSpPr>
          <p:cNvPr id="17" name="Rectangle 16"/>
          <p:cNvSpPr/>
          <p:nvPr/>
        </p:nvSpPr>
        <p:spPr>
          <a:xfrm>
            <a:off x="3269639" y="4017968"/>
            <a:ext cx="2100385" cy="107462"/>
          </a:xfrm>
          <a:prstGeom prst="rect">
            <a:avLst/>
          </a:prstGeom>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lstStyle>
          <a:p>
            <a:pPr algn="ctr"/>
            <a:endParaRPr lang="en-US">
              <a:ln>
                <a:solidFill>
                  <a:schemeClr val="tx1"/>
                </a:solidFill>
              </a:ln>
            </a:endParaRPr>
          </a:p>
        </p:txBody>
      </p:sp>
      <p:sp>
        <p:nvSpPr>
          <p:cNvPr id="18" name="Rectangle 17"/>
          <p:cNvSpPr/>
          <p:nvPr/>
        </p:nvSpPr>
        <p:spPr>
          <a:xfrm>
            <a:off x="5378128" y="2689260"/>
            <a:ext cx="1906665" cy="1608108"/>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lstStyle>
          <a:p>
            <a:pPr algn="ctr"/>
            <a:endParaRPr lang="en-US"/>
          </a:p>
        </p:txBody>
      </p:sp>
      <p:sp>
        <p:nvSpPr>
          <p:cNvPr id="19" name="Rectangle 18"/>
          <p:cNvSpPr/>
          <p:nvPr/>
        </p:nvSpPr>
        <p:spPr>
          <a:xfrm>
            <a:off x="5393504" y="3105150"/>
            <a:ext cx="1891289" cy="76246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lstStyle>
          <a:p>
            <a:pPr algn="ctr"/>
            <a:endParaRPr lang="en-US"/>
          </a:p>
        </p:txBody>
      </p:sp>
      <p:sp>
        <p:nvSpPr>
          <p:cNvPr id="20" name="Rectangle 19"/>
          <p:cNvSpPr/>
          <p:nvPr/>
        </p:nvSpPr>
        <p:spPr>
          <a:xfrm>
            <a:off x="5381746" y="3676045"/>
            <a:ext cx="1897978" cy="6019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lstStyle>
          <a:p>
            <a:pPr algn="ctr"/>
            <a:endParaRPr lang="en-US"/>
          </a:p>
        </p:txBody>
      </p:sp>
      <p:sp>
        <p:nvSpPr>
          <p:cNvPr id="21" name="Rectangle 20"/>
          <p:cNvSpPr/>
          <p:nvPr/>
        </p:nvSpPr>
        <p:spPr>
          <a:xfrm>
            <a:off x="6162321" y="2259507"/>
            <a:ext cx="353657" cy="970410"/>
          </a:xfrm>
          <a:prstGeom prst="rect">
            <a:avLst/>
          </a:prstGeom>
          <a:effectLst/>
        </p:spPr>
        <p:style>
          <a:lnRef idx="1">
            <a:schemeClr val="accent2"/>
          </a:lnRef>
          <a:fillRef idx="3">
            <a:schemeClr val="accent2"/>
          </a:fillRef>
          <a:effectRef idx="2">
            <a:schemeClr val="accent2"/>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lstStyle>
          <a:p>
            <a:pPr algn="ctr"/>
            <a:endParaRPr lang="en-US"/>
          </a:p>
        </p:txBody>
      </p:sp>
      <p:sp>
        <p:nvSpPr>
          <p:cNvPr id="22" name="Up Arrow 21"/>
          <p:cNvSpPr/>
          <p:nvPr/>
        </p:nvSpPr>
        <p:spPr>
          <a:xfrm rot="10800000">
            <a:off x="2888638" y="2259506"/>
            <a:ext cx="269630" cy="406396"/>
          </a:xfrm>
          <a:prstGeom prst="up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lstStyle>
          <a:p>
            <a:pPr algn="ctr"/>
            <a:endParaRPr lang="en-US"/>
          </a:p>
        </p:txBody>
      </p:sp>
      <p:sp>
        <p:nvSpPr>
          <p:cNvPr id="23" name="TextBox 22"/>
          <p:cNvSpPr txBox="1"/>
          <p:nvPr/>
        </p:nvSpPr>
        <p:spPr>
          <a:xfrm>
            <a:off x="3259869" y="2210661"/>
            <a:ext cx="1123461" cy="1015663"/>
          </a:xfrm>
          <a:prstGeom prst="rect">
            <a:avLst/>
          </a:prstGeom>
          <a:noFill/>
        </p:spPr>
        <p:txBody>
          <a:bodyPr wrap="square" rtlCol="0">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r>
              <a:rPr lang="en-US" sz="4800" dirty="0">
                <a:latin typeface="Arial Rounded MT Bold"/>
                <a:cs typeface="Arial Rounded MT Bold"/>
              </a:rPr>
              <a:t>5</a:t>
            </a:r>
            <a:r>
              <a:rPr lang="en-US" sz="1200" dirty="0">
                <a:latin typeface="Arial Rounded MT Bold"/>
                <a:cs typeface="Arial Rounded MT Bold"/>
              </a:rPr>
              <a:t> LBS </a:t>
            </a:r>
          </a:p>
          <a:p>
            <a:r>
              <a:rPr lang="en-US" sz="1200" dirty="0">
                <a:latin typeface="Arial Rounded MT Bold"/>
                <a:cs typeface="Arial Rounded MT Bold"/>
              </a:rPr>
              <a:t>FORCE</a:t>
            </a:r>
          </a:p>
        </p:txBody>
      </p:sp>
      <p:sp>
        <p:nvSpPr>
          <p:cNvPr id="24" name="TextBox 23"/>
          <p:cNvSpPr txBox="1"/>
          <p:nvPr/>
        </p:nvSpPr>
        <p:spPr>
          <a:xfrm>
            <a:off x="2122731" y="4502522"/>
            <a:ext cx="2035908" cy="230832"/>
          </a:xfrm>
          <a:prstGeom prst="rect">
            <a:avLst/>
          </a:prstGeom>
          <a:noFill/>
        </p:spPr>
        <p:txBody>
          <a:bodyPr wrap="square" rtlCol="0">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r>
              <a:rPr lang="en-US" sz="900" dirty="0">
                <a:latin typeface="Arial Rounded MT Bold"/>
                <a:cs typeface="Arial Rounded MT Bold"/>
              </a:rPr>
              <a:t>PISTON A =1/2 SQ INCH AREA</a:t>
            </a:r>
          </a:p>
        </p:txBody>
      </p:sp>
      <p:sp>
        <p:nvSpPr>
          <p:cNvPr id="25" name="TextBox 24"/>
          <p:cNvSpPr txBox="1"/>
          <p:nvPr/>
        </p:nvSpPr>
        <p:spPr>
          <a:xfrm>
            <a:off x="6792423" y="1542445"/>
            <a:ext cx="2026139" cy="1015663"/>
          </a:xfrm>
          <a:prstGeom prst="rect">
            <a:avLst/>
          </a:prstGeom>
          <a:noFill/>
        </p:spPr>
        <p:txBody>
          <a:bodyPr wrap="square" rtlCol="0">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r>
              <a:rPr lang="en-US" sz="4800" dirty="0">
                <a:latin typeface="Arial Rounded MT Bold"/>
                <a:cs typeface="Arial Rounded MT Bold"/>
              </a:rPr>
              <a:t>100</a:t>
            </a:r>
            <a:r>
              <a:rPr lang="en-US" sz="1200" dirty="0">
                <a:latin typeface="Arial Rounded MT Bold"/>
                <a:cs typeface="Arial Rounded MT Bold"/>
              </a:rPr>
              <a:t> LBS </a:t>
            </a:r>
          </a:p>
          <a:p>
            <a:r>
              <a:rPr lang="en-US" sz="1200" dirty="0">
                <a:latin typeface="Arial Rounded MT Bold"/>
                <a:cs typeface="Arial Rounded MT Bold"/>
              </a:rPr>
              <a:t>FORCE</a:t>
            </a:r>
          </a:p>
        </p:txBody>
      </p:sp>
      <p:sp>
        <p:nvSpPr>
          <p:cNvPr id="26" name="TextBox 25"/>
          <p:cNvSpPr txBox="1"/>
          <p:nvPr/>
        </p:nvSpPr>
        <p:spPr>
          <a:xfrm>
            <a:off x="5284054" y="4508387"/>
            <a:ext cx="2035908" cy="230832"/>
          </a:xfrm>
          <a:prstGeom prst="rect">
            <a:avLst/>
          </a:prstGeom>
          <a:noFill/>
        </p:spPr>
        <p:txBody>
          <a:bodyPr wrap="square" rtlCol="0">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r>
              <a:rPr lang="en-US" sz="900" dirty="0">
                <a:latin typeface="Arial Rounded MT Bold"/>
                <a:cs typeface="Arial Rounded MT Bold"/>
              </a:rPr>
              <a:t>PISTON B =10 SQ INCH AREA</a:t>
            </a:r>
          </a:p>
        </p:txBody>
      </p:sp>
      <p:sp>
        <p:nvSpPr>
          <p:cNvPr id="61" name="Rectangle 60"/>
          <p:cNvSpPr>
            <a:spLocks noGrp="1" noChangeArrowheads="1"/>
          </p:cNvSpPr>
          <p:nvPr/>
        </p:nvSpPr>
        <p:spPr>
          <a:xfrm>
            <a:off x="558775" y="1409700"/>
            <a:ext cx="5624538" cy="1082675"/>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a:lnSpc>
                <a:spcPts val="2400"/>
              </a:lnSpc>
            </a:pPr>
            <a:r>
              <a:rPr lang="en-US" sz="2400" dirty="0"/>
              <a:t>The word “hydraulics” generally refers to power produced by moving liquids. </a:t>
            </a:r>
          </a:p>
          <a:p>
            <a:pPr marL="0" indent="0">
              <a:lnSpc>
                <a:spcPct val="90000"/>
              </a:lnSpc>
              <a:buNone/>
            </a:pPr>
            <a:endParaRPr lang="en-US" sz="2800" dirty="0"/>
          </a:p>
        </p:txBody>
      </p:sp>
      <p:sp>
        <p:nvSpPr>
          <p:cNvPr id="31" name="Up Arrow 30"/>
          <p:cNvSpPr/>
          <p:nvPr/>
        </p:nvSpPr>
        <p:spPr>
          <a:xfrm>
            <a:off x="6211270" y="1705326"/>
            <a:ext cx="244232" cy="1094153"/>
          </a:xfrm>
          <a:prstGeom prst="up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3697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ChangeArrowheads="1"/>
          </p:cNvSpPr>
          <p:nvPr/>
        </p:nvSpPr>
        <p:spPr bwMode="auto">
          <a:xfrm>
            <a:off x="462843" y="742950"/>
            <a:ext cx="8535041" cy="733777"/>
          </a:xfrm>
          <a:prstGeom prst="rect">
            <a:avLst/>
          </a:prstGeom>
          <a:noFill/>
          <a:extLst>
            <a:ext uri="{909E8E84-426E-40dd-AFC4-6F175D3DCCD1}">
              <a14:hiddenFill xmlns="" xmlns:lc="http://schemas.openxmlformats.org/drawingml/2006/lockedCanvas" xmlns:a14="http://schemas.microsoft.com/office/drawing/2010/main" xmlns:mv="urn:schemas-microsoft-com:mac:vml" xmlns:mc="http://schemas.openxmlformats.org/markup-compatibility/2006">
                <a:solidFill>
                  <a:srgbClr val="FFFFFF"/>
                </a:solidFill>
              </a14:hiddenFill>
            </a:ext>
            <a:ext uri="{91240B29-F687-4f45-9708-019B960494DF}">
              <a14:hiddenLine xmlns="" xmlns:lc="http://schemas.openxmlformats.org/drawingml/2006/lockedCanva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kern="1200">
                <a:solidFill>
                  <a:schemeClr val="tx2"/>
                </a:solidFill>
                <a:latin typeface="+mj-lt"/>
                <a:ea typeface="ＭＳ Ｐゴシック" charset="0"/>
                <a:cs typeface="+mj-cs"/>
              </a:defRPr>
            </a:lvl1pPr>
            <a:lvl2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2pPr>
            <a:lvl3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3pPr>
            <a:lvl4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4pPr>
            <a:lvl5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5pPr>
            <a:lvl6pPr marL="457200" algn="l" rtl="0" fontAlgn="base">
              <a:spcBef>
                <a:spcPct val="0"/>
              </a:spcBef>
              <a:spcAft>
                <a:spcPct val="0"/>
              </a:spcAft>
              <a:defRPr sz="4200">
                <a:solidFill>
                  <a:schemeClr val="tx2"/>
                </a:solidFill>
                <a:latin typeface="Tw Cen MT" panose="020B0602020104020603" pitchFamily="34" charset="0"/>
              </a:defRPr>
            </a:lvl6pPr>
            <a:lvl7pPr marL="914400" algn="l" rtl="0" fontAlgn="base">
              <a:spcBef>
                <a:spcPct val="0"/>
              </a:spcBef>
              <a:spcAft>
                <a:spcPct val="0"/>
              </a:spcAft>
              <a:defRPr sz="4200">
                <a:solidFill>
                  <a:schemeClr val="tx2"/>
                </a:solidFill>
                <a:latin typeface="Tw Cen MT" panose="020B0602020104020603" pitchFamily="34" charset="0"/>
              </a:defRPr>
            </a:lvl7pPr>
            <a:lvl8pPr marL="1371600" algn="l" rtl="0" fontAlgn="base">
              <a:spcBef>
                <a:spcPct val="0"/>
              </a:spcBef>
              <a:spcAft>
                <a:spcPct val="0"/>
              </a:spcAft>
              <a:defRPr sz="4200">
                <a:solidFill>
                  <a:schemeClr val="tx2"/>
                </a:solidFill>
                <a:latin typeface="Tw Cen MT" panose="020B0602020104020603" pitchFamily="34" charset="0"/>
              </a:defRPr>
            </a:lvl8pPr>
            <a:lvl9pPr marL="1828800" algn="l" rtl="0" fontAlgn="base">
              <a:spcBef>
                <a:spcPct val="0"/>
              </a:spcBef>
              <a:spcAft>
                <a:spcPct val="0"/>
              </a:spcAft>
              <a:defRPr sz="4200">
                <a:solidFill>
                  <a:schemeClr val="tx2"/>
                </a:solidFill>
                <a:latin typeface="Tw Cen MT" panose="020B0602020104020603" pitchFamily="34" charset="0"/>
              </a:defRPr>
            </a:lvl9pPr>
          </a:lstStyle>
          <a:p>
            <a:pPr eaLnBrk="1" hangingPunct="1">
              <a:lnSpc>
                <a:spcPts val="4000"/>
              </a:lnSpc>
            </a:pPr>
            <a:r>
              <a:rPr lang="en-US" dirty="0">
                <a:latin typeface="Tw Cen MT" charset="0"/>
              </a:rPr>
              <a:t>Definitions</a:t>
            </a:r>
          </a:p>
        </p:txBody>
      </p:sp>
      <p:sp>
        <p:nvSpPr>
          <p:cNvPr id="11" name="Rectangle 10"/>
          <p:cNvSpPr>
            <a:spLocks noGrp="1" noChangeArrowheads="1"/>
          </p:cNvSpPr>
          <p:nvPr/>
        </p:nvSpPr>
        <p:spPr>
          <a:xfrm>
            <a:off x="558775" y="1409700"/>
            <a:ext cx="5624538" cy="836613"/>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a:lnSpc>
                <a:spcPts val="2400"/>
              </a:lnSpc>
            </a:pPr>
            <a:r>
              <a:rPr lang="en-US" sz="2400" dirty="0"/>
              <a:t>The word “hydraulics” generally refers to power produced by moving liquids. </a:t>
            </a:r>
          </a:p>
          <a:p>
            <a:pPr marL="0" indent="0">
              <a:lnSpc>
                <a:spcPct val="90000"/>
              </a:lnSpc>
              <a:buNone/>
            </a:pPr>
            <a:endParaRPr lang="en-US" sz="2800" dirty="0"/>
          </a:p>
        </p:txBody>
      </p:sp>
      <p:grpSp>
        <p:nvGrpSpPr>
          <p:cNvPr id="12" name="Group 11"/>
          <p:cNvGrpSpPr/>
          <p:nvPr/>
        </p:nvGrpSpPr>
        <p:grpSpPr>
          <a:xfrm>
            <a:off x="2765303" y="2820603"/>
            <a:ext cx="488461" cy="1436077"/>
            <a:chOff x="1920630" y="2286000"/>
            <a:chExt cx="1215293" cy="1436077"/>
          </a:xfrm>
        </p:grpSpPr>
        <p:sp>
          <p:nvSpPr>
            <p:cNvPr id="24" name="Rectangle 23"/>
            <p:cNvSpPr/>
            <p:nvPr/>
          </p:nvSpPr>
          <p:spPr>
            <a:xfrm>
              <a:off x="1924538" y="2588846"/>
              <a:ext cx="1211385" cy="1133231"/>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lstStyle>
            <a:p>
              <a:pPr algn="ctr"/>
              <a:endParaRPr lang="en-US"/>
            </a:p>
          </p:txBody>
        </p:sp>
        <p:sp>
          <p:nvSpPr>
            <p:cNvPr id="25" name="Rectangle 24"/>
            <p:cNvSpPr/>
            <p:nvPr/>
          </p:nvSpPr>
          <p:spPr>
            <a:xfrm>
              <a:off x="1934307" y="2881923"/>
              <a:ext cx="1201616" cy="53730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lstStyle>
            <a:p>
              <a:pPr algn="ctr"/>
              <a:endParaRPr lang="en-US"/>
            </a:p>
          </p:txBody>
        </p:sp>
        <p:sp>
          <p:nvSpPr>
            <p:cNvPr id="26" name="Rectangle 25"/>
            <p:cNvSpPr/>
            <p:nvPr/>
          </p:nvSpPr>
          <p:spPr>
            <a:xfrm>
              <a:off x="1920630" y="3409462"/>
              <a:ext cx="1201616" cy="2989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lstStyle>
            <a:p>
              <a:pPr algn="ctr"/>
              <a:endParaRPr lang="en-US"/>
            </a:p>
          </p:txBody>
        </p:sp>
        <p:sp>
          <p:nvSpPr>
            <p:cNvPr id="27" name="Rectangle 26"/>
            <p:cNvSpPr/>
            <p:nvPr/>
          </p:nvSpPr>
          <p:spPr>
            <a:xfrm>
              <a:off x="2422769" y="2286000"/>
              <a:ext cx="224693" cy="683846"/>
            </a:xfrm>
            <a:prstGeom prst="rect">
              <a:avLst/>
            </a:prstGeom>
            <a:effectLst/>
          </p:spPr>
          <p:style>
            <a:lnRef idx="1">
              <a:schemeClr val="accent2"/>
            </a:lnRef>
            <a:fillRef idx="3">
              <a:schemeClr val="accent2"/>
            </a:fillRef>
            <a:effectRef idx="2">
              <a:schemeClr val="accent2"/>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lstStyle>
            <a:p>
              <a:pPr algn="ctr"/>
              <a:endParaRPr lang="en-US"/>
            </a:p>
          </p:txBody>
        </p:sp>
      </p:grpSp>
      <p:sp>
        <p:nvSpPr>
          <p:cNvPr id="13" name="Rectangle 12"/>
          <p:cNvSpPr/>
          <p:nvPr/>
        </p:nvSpPr>
        <p:spPr>
          <a:xfrm>
            <a:off x="3253764" y="4012449"/>
            <a:ext cx="2100385" cy="107462"/>
          </a:xfrm>
          <a:prstGeom prst="rect">
            <a:avLst/>
          </a:prstGeom>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lstStyle>
          <a:p>
            <a:pPr algn="ctr"/>
            <a:endParaRPr lang="en-US">
              <a:ln>
                <a:solidFill>
                  <a:schemeClr val="tx1"/>
                </a:solidFill>
              </a:ln>
            </a:endParaRPr>
          </a:p>
        </p:txBody>
      </p:sp>
      <p:sp>
        <p:nvSpPr>
          <p:cNvPr id="14" name="Rectangle 13"/>
          <p:cNvSpPr/>
          <p:nvPr/>
        </p:nvSpPr>
        <p:spPr>
          <a:xfrm>
            <a:off x="5362253" y="2683741"/>
            <a:ext cx="1906665" cy="1608108"/>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lstStyle>
          <a:p>
            <a:pPr algn="ctr"/>
            <a:endParaRPr lang="en-US"/>
          </a:p>
        </p:txBody>
      </p:sp>
      <p:sp>
        <p:nvSpPr>
          <p:cNvPr id="15" name="Rectangle 14"/>
          <p:cNvSpPr/>
          <p:nvPr/>
        </p:nvSpPr>
        <p:spPr>
          <a:xfrm>
            <a:off x="5377629" y="3099631"/>
            <a:ext cx="1891289" cy="76246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lstStyle>
          <a:p>
            <a:pPr algn="ctr"/>
            <a:endParaRPr lang="en-US"/>
          </a:p>
        </p:txBody>
      </p:sp>
      <p:sp>
        <p:nvSpPr>
          <p:cNvPr id="16" name="Rectangle 15"/>
          <p:cNvSpPr/>
          <p:nvPr/>
        </p:nvSpPr>
        <p:spPr>
          <a:xfrm>
            <a:off x="5365871" y="3670526"/>
            <a:ext cx="1899662" cy="6019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lstStyle>
          <a:p>
            <a:pPr algn="ctr"/>
            <a:endParaRPr lang="en-US"/>
          </a:p>
        </p:txBody>
      </p:sp>
      <p:sp>
        <p:nvSpPr>
          <p:cNvPr id="17" name="Rectangle 16"/>
          <p:cNvSpPr/>
          <p:nvPr/>
        </p:nvSpPr>
        <p:spPr>
          <a:xfrm>
            <a:off x="6114696" y="2253988"/>
            <a:ext cx="353657" cy="970410"/>
          </a:xfrm>
          <a:prstGeom prst="rect">
            <a:avLst/>
          </a:prstGeom>
          <a:effectLst/>
        </p:spPr>
        <p:style>
          <a:lnRef idx="1">
            <a:schemeClr val="accent2"/>
          </a:lnRef>
          <a:fillRef idx="3">
            <a:schemeClr val="accent2"/>
          </a:fillRef>
          <a:effectRef idx="2">
            <a:schemeClr val="accent2"/>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lstStyle>
          <a:p>
            <a:pPr algn="ctr"/>
            <a:endParaRPr lang="en-US"/>
          </a:p>
        </p:txBody>
      </p:sp>
      <p:sp>
        <p:nvSpPr>
          <p:cNvPr id="18" name="Up Arrow 17"/>
          <p:cNvSpPr/>
          <p:nvPr/>
        </p:nvSpPr>
        <p:spPr>
          <a:xfrm>
            <a:off x="6173015" y="1714938"/>
            <a:ext cx="244232" cy="1094153"/>
          </a:xfrm>
          <a:prstGeom prst="up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lstStyle>
          <a:p>
            <a:pPr algn="ctr"/>
            <a:endParaRPr lang="en-US"/>
          </a:p>
        </p:txBody>
      </p:sp>
      <p:sp>
        <p:nvSpPr>
          <p:cNvPr id="19" name="Up Arrow 18"/>
          <p:cNvSpPr/>
          <p:nvPr/>
        </p:nvSpPr>
        <p:spPr>
          <a:xfrm rot="10800000">
            <a:off x="2872763" y="2253987"/>
            <a:ext cx="269630" cy="406396"/>
          </a:xfrm>
          <a:prstGeom prst="up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lstStyle>
          <a:p>
            <a:pPr algn="ctr"/>
            <a:endParaRPr lang="en-US"/>
          </a:p>
        </p:txBody>
      </p:sp>
      <p:sp>
        <p:nvSpPr>
          <p:cNvPr id="20" name="TextBox 19"/>
          <p:cNvSpPr txBox="1"/>
          <p:nvPr/>
        </p:nvSpPr>
        <p:spPr>
          <a:xfrm>
            <a:off x="3243994" y="2205142"/>
            <a:ext cx="1670539" cy="1015663"/>
          </a:xfrm>
          <a:prstGeom prst="rect">
            <a:avLst/>
          </a:prstGeom>
          <a:noFill/>
        </p:spPr>
        <p:txBody>
          <a:bodyPr wrap="square" rtlCol="0">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r>
              <a:rPr lang="en-US" sz="4800" dirty="0">
                <a:latin typeface="Arial Rounded MT Bold"/>
                <a:cs typeface="Arial Rounded MT Bold"/>
              </a:rPr>
              <a:t>22.2</a:t>
            </a:r>
            <a:r>
              <a:rPr lang="en-US" sz="1200" dirty="0">
                <a:latin typeface="Arial Rounded MT Bold"/>
                <a:cs typeface="Arial Rounded MT Bold"/>
              </a:rPr>
              <a:t> NEWTONS</a:t>
            </a:r>
          </a:p>
        </p:txBody>
      </p:sp>
      <p:sp>
        <p:nvSpPr>
          <p:cNvPr id="21" name="TextBox 20"/>
          <p:cNvSpPr txBox="1"/>
          <p:nvPr/>
        </p:nvSpPr>
        <p:spPr>
          <a:xfrm>
            <a:off x="2106856" y="4497003"/>
            <a:ext cx="2035908" cy="230832"/>
          </a:xfrm>
          <a:prstGeom prst="rect">
            <a:avLst/>
          </a:prstGeom>
          <a:noFill/>
        </p:spPr>
        <p:txBody>
          <a:bodyPr wrap="square" rtlCol="0">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r>
              <a:rPr lang="en-US" sz="900" dirty="0">
                <a:latin typeface="Arial Rounded MT Bold"/>
                <a:cs typeface="Arial Rounded MT Bold"/>
              </a:rPr>
              <a:t>PISTON A =1/2 SQ INCH AREA</a:t>
            </a:r>
          </a:p>
        </p:txBody>
      </p:sp>
      <p:sp>
        <p:nvSpPr>
          <p:cNvPr id="22" name="TextBox 21"/>
          <p:cNvSpPr txBox="1"/>
          <p:nvPr/>
        </p:nvSpPr>
        <p:spPr>
          <a:xfrm>
            <a:off x="6776548" y="1536926"/>
            <a:ext cx="2026139" cy="1015663"/>
          </a:xfrm>
          <a:prstGeom prst="rect">
            <a:avLst/>
          </a:prstGeom>
          <a:noFill/>
        </p:spPr>
        <p:txBody>
          <a:bodyPr wrap="square" rtlCol="0">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r>
              <a:rPr lang="en-US" sz="4800" dirty="0">
                <a:latin typeface="Arial Rounded MT Bold"/>
                <a:cs typeface="Arial Rounded MT Bold"/>
              </a:rPr>
              <a:t>444.8</a:t>
            </a:r>
            <a:r>
              <a:rPr lang="en-US" sz="1200" dirty="0">
                <a:latin typeface="Arial Rounded MT Bold"/>
                <a:cs typeface="Arial Rounded MT Bold"/>
              </a:rPr>
              <a:t> NEWTONS</a:t>
            </a:r>
          </a:p>
        </p:txBody>
      </p:sp>
      <p:sp>
        <p:nvSpPr>
          <p:cNvPr id="23" name="TextBox 22"/>
          <p:cNvSpPr txBox="1"/>
          <p:nvPr/>
        </p:nvSpPr>
        <p:spPr>
          <a:xfrm>
            <a:off x="5268179" y="4502868"/>
            <a:ext cx="2035908" cy="230832"/>
          </a:xfrm>
          <a:prstGeom prst="rect">
            <a:avLst/>
          </a:prstGeom>
          <a:noFill/>
        </p:spPr>
        <p:txBody>
          <a:bodyPr wrap="square" rtlCol="0">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r>
              <a:rPr lang="en-US" sz="900" dirty="0">
                <a:latin typeface="Arial Rounded MT Bold"/>
                <a:cs typeface="Arial Rounded MT Bold"/>
              </a:rPr>
              <a:t>PISTON B =10 SQ INCH AREA</a:t>
            </a:r>
          </a:p>
        </p:txBody>
      </p:sp>
    </p:spTree>
    <p:extLst>
      <p:ext uri="{BB962C8B-B14F-4D97-AF65-F5344CB8AC3E}">
        <p14:creationId xmlns:p14="http://schemas.microsoft.com/office/powerpoint/2010/main" val="3946598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ChangeArrowheads="1"/>
          </p:cNvSpPr>
          <p:nvPr/>
        </p:nvSpPr>
        <p:spPr>
          <a:xfrm>
            <a:off x="468313" y="1833562"/>
            <a:ext cx="4913312" cy="2905125"/>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a:lnSpc>
                <a:spcPts val="1800"/>
              </a:lnSpc>
              <a:spcBef>
                <a:spcPts val="2000"/>
              </a:spcBef>
            </a:pPr>
            <a:r>
              <a:rPr lang="en-US" sz="1800" b="1" dirty="0"/>
              <a:t>Fluid - </a:t>
            </a:r>
            <a:r>
              <a:rPr lang="en-US" sz="1800" dirty="0"/>
              <a:t>can be almost any liquid. The most common hydraulic fluids contain specially compounded petroleum oils that lubricate </a:t>
            </a:r>
            <a:br>
              <a:rPr lang="en-US" sz="1800" dirty="0"/>
            </a:br>
            <a:r>
              <a:rPr lang="en-US" sz="1800" dirty="0"/>
              <a:t>and protect the system from corrosion. </a:t>
            </a:r>
          </a:p>
          <a:p>
            <a:pPr>
              <a:lnSpc>
                <a:spcPts val="1800"/>
              </a:lnSpc>
              <a:spcBef>
                <a:spcPts val="2000"/>
              </a:spcBef>
            </a:pPr>
            <a:r>
              <a:rPr lang="en-US" sz="1800" b="1" dirty="0"/>
              <a:t>Reservoir - </a:t>
            </a:r>
            <a:r>
              <a:rPr lang="en-US" sz="1800" dirty="0"/>
              <a:t>acts as a storehouse for </a:t>
            </a:r>
            <a:br>
              <a:rPr lang="en-US" sz="1800" dirty="0"/>
            </a:br>
            <a:r>
              <a:rPr lang="en-US" sz="1800" dirty="0"/>
              <a:t>the fluid and a heat dissipater.</a:t>
            </a:r>
          </a:p>
          <a:p>
            <a:pPr>
              <a:lnSpc>
                <a:spcPts val="1800"/>
              </a:lnSpc>
              <a:spcBef>
                <a:spcPts val="2000"/>
              </a:spcBef>
            </a:pPr>
            <a:r>
              <a:rPr lang="en-US" sz="1800" b="1" dirty="0"/>
              <a:t>Hydraulic pump - </a:t>
            </a:r>
            <a:r>
              <a:rPr lang="en-US" sz="1800" dirty="0"/>
              <a:t>converts the mechanical energy into hydraulic energy by forcing hydraulic fluid, under pressure, from the reservoir into the system. </a:t>
            </a:r>
          </a:p>
          <a:p>
            <a:pPr marL="0" indent="0">
              <a:lnSpc>
                <a:spcPct val="90000"/>
              </a:lnSpc>
              <a:buNone/>
            </a:pPr>
            <a:endParaRPr lang="en-US" sz="2800" dirty="0"/>
          </a:p>
        </p:txBody>
      </p:sp>
      <p:pic>
        <p:nvPicPr>
          <p:cNvPr id="10" name="Picture 9"/>
          <p:cNvPicPr>
            <a:picLocks noChangeAspect="1"/>
          </p:cNvPicPr>
          <p:nvPr/>
        </p:nvPicPr>
        <p:blipFill>
          <a:blip r:embed="rId3"/>
          <a:stretch>
            <a:fillRect/>
          </a:stretch>
        </p:blipFill>
        <p:spPr>
          <a:xfrm>
            <a:off x="5407025" y="1937873"/>
            <a:ext cx="3424408" cy="2739524"/>
          </a:xfrm>
          <a:prstGeom prst="rect">
            <a:avLst/>
          </a:prstGeom>
        </p:spPr>
      </p:pic>
      <p:sp>
        <p:nvSpPr>
          <p:cNvPr id="13" name="Rectangle 12"/>
          <p:cNvSpPr>
            <a:spLocks noGrp="1" noChangeArrowheads="1"/>
          </p:cNvSpPr>
          <p:nvPr/>
        </p:nvSpPr>
        <p:spPr bwMode="auto">
          <a:xfrm>
            <a:off x="462843" y="742950"/>
            <a:ext cx="8535041" cy="733777"/>
          </a:xfrm>
          <a:prstGeom prst="rect">
            <a:avLst/>
          </a:prstGeom>
          <a:noFill/>
          <a:extLst>
            <a:ext uri="{909E8E84-426E-40dd-AFC4-6F175D3DCCD1}">
              <a14:hiddenFill xmlns="" xmlns:lc="http://schemas.openxmlformats.org/drawingml/2006/lockedCanvas" xmlns:a14="http://schemas.microsoft.com/office/drawing/2010/main" xmlns:mv="urn:schemas-microsoft-com:mac:vml" xmlns:mc="http://schemas.openxmlformats.org/markup-compatibility/2006">
                <a:solidFill>
                  <a:srgbClr val="FFFFFF"/>
                </a:solidFill>
              </a14:hiddenFill>
            </a:ext>
            <a:ext uri="{91240B29-F687-4f45-9708-019B960494DF}">
              <a14:hiddenLine xmlns="" xmlns:lc="http://schemas.openxmlformats.org/drawingml/2006/lockedCanva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kern="1200">
                <a:solidFill>
                  <a:schemeClr val="tx2"/>
                </a:solidFill>
                <a:latin typeface="+mj-lt"/>
                <a:ea typeface="ＭＳ Ｐゴシック" charset="0"/>
                <a:cs typeface="+mj-cs"/>
              </a:defRPr>
            </a:lvl1pPr>
            <a:lvl2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2pPr>
            <a:lvl3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3pPr>
            <a:lvl4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4pPr>
            <a:lvl5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5pPr>
            <a:lvl6pPr marL="457200" algn="l" rtl="0" fontAlgn="base">
              <a:spcBef>
                <a:spcPct val="0"/>
              </a:spcBef>
              <a:spcAft>
                <a:spcPct val="0"/>
              </a:spcAft>
              <a:defRPr sz="4200">
                <a:solidFill>
                  <a:schemeClr val="tx2"/>
                </a:solidFill>
                <a:latin typeface="Tw Cen MT" panose="020B0602020104020603" pitchFamily="34" charset="0"/>
              </a:defRPr>
            </a:lvl6pPr>
            <a:lvl7pPr marL="914400" algn="l" rtl="0" fontAlgn="base">
              <a:spcBef>
                <a:spcPct val="0"/>
              </a:spcBef>
              <a:spcAft>
                <a:spcPct val="0"/>
              </a:spcAft>
              <a:defRPr sz="4200">
                <a:solidFill>
                  <a:schemeClr val="tx2"/>
                </a:solidFill>
                <a:latin typeface="Tw Cen MT" panose="020B0602020104020603" pitchFamily="34" charset="0"/>
              </a:defRPr>
            </a:lvl7pPr>
            <a:lvl8pPr marL="1371600" algn="l" rtl="0" fontAlgn="base">
              <a:spcBef>
                <a:spcPct val="0"/>
              </a:spcBef>
              <a:spcAft>
                <a:spcPct val="0"/>
              </a:spcAft>
              <a:defRPr sz="4200">
                <a:solidFill>
                  <a:schemeClr val="tx2"/>
                </a:solidFill>
                <a:latin typeface="Tw Cen MT" panose="020B0602020104020603" pitchFamily="34" charset="0"/>
              </a:defRPr>
            </a:lvl8pPr>
            <a:lvl9pPr marL="1828800" algn="l" rtl="0" fontAlgn="base">
              <a:spcBef>
                <a:spcPct val="0"/>
              </a:spcBef>
              <a:spcAft>
                <a:spcPct val="0"/>
              </a:spcAft>
              <a:defRPr sz="4200">
                <a:solidFill>
                  <a:schemeClr val="tx2"/>
                </a:solidFill>
                <a:latin typeface="Tw Cen MT" panose="020B0602020104020603" pitchFamily="34" charset="0"/>
              </a:defRPr>
            </a:lvl9pPr>
          </a:lstStyle>
          <a:p>
            <a:pPr eaLnBrk="1" hangingPunct="1">
              <a:lnSpc>
                <a:spcPts val="4000"/>
              </a:lnSpc>
            </a:pPr>
            <a:r>
              <a:rPr lang="en-US" dirty="0">
                <a:latin typeface="Tw Cen MT" charset="0"/>
              </a:rPr>
              <a:t>Definitions</a:t>
            </a:r>
          </a:p>
        </p:txBody>
      </p:sp>
      <p:sp>
        <p:nvSpPr>
          <p:cNvPr id="14" name="Rectangle 13"/>
          <p:cNvSpPr>
            <a:spLocks noGrp="1" noChangeArrowheads="1"/>
          </p:cNvSpPr>
          <p:nvPr/>
        </p:nvSpPr>
        <p:spPr>
          <a:xfrm>
            <a:off x="468313" y="1285875"/>
            <a:ext cx="8358187" cy="547688"/>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None/>
            </a:pPr>
            <a:r>
              <a:rPr lang="en-US" sz="2400" b="1" dirty="0"/>
              <a:t>Hydraulic systems contain the following key components: </a:t>
            </a:r>
            <a:endParaRPr lang="en-US" sz="2400" dirty="0"/>
          </a:p>
        </p:txBody>
      </p:sp>
    </p:spTree>
    <p:extLst>
      <p:ext uri="{BB962C8B-B14F-4D97-AF65-F5344CB8AC3E}">
        <p14:creationId xmlns:p14="http://schemas.microsoft.com/office/powerpoint/2010/main" val="4022787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Grp="1" noChangeArrowheads="1"/>
          </p:cNvSpPr>
          <p:nvPr/>
        </p:nvSpPr>
        <p:spPr>
          <a:xfrm>
            <a:off x="468314" y="1409700"/>
            <a:ext cx="4893064" cy="3733800"/>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a:lnSpc>
                <a:spcPts val="1800"/>
              </a:lnSpc>
              <a:spcBef>
                <a:spcPts val="1200"/>
              </a:spcBef>
            </a:pPr>
            <a:r>
              <a:rPr lang="en-US" sz="1800" b="1" dirty="0"/>
              <a:t>Fluid lines - </a:t>
            </a:r>
            <a:r>
              <a:rPr lang="en-US" sz="1800" dirty="0"/>
              <a:t>transport the fluid to and from the pump through the hydraulic system. These lines can be rigid metal tubes, or flexible hose assemblies. Fluid lines can transport fluid under pressure or vacuum (suction). </a:t>
            </a:r>
          </a:p>
          <a:p>
            <a:pPr>
              <a:lnSpc>
                <a:spcPts val="1800"/>
              </a:lnSpc>
              <a:spcBef>
                <a:spcPts val="1200"/>
              </a:spcBef>
            </a:pPr>
            <a:r>
              <a:rPr lang="en-US" sz="1800" b="1" dirty="0"/>
              <a:t>Hydraulic valves - </a:t>
            </a:r>
            <a:r>
              <a:rPr lang="en-US" sz="1800" dirty="0"/>
              <a:t>control pressure, direction and flow rate of the hydraulic fluid. </a:t>
            </a:r>
          </a:p>
          <a:p>
            <a:pPr>
              <a:lnSpc>
                <a:spcPts val="1800"/>
              </a:lnSpc>
              <a:spcBef>
                <a:spcPts val="1200"/>
              </a:spcBef>
            </a:pPr>
            <a:r>
              <a:rPr lang="en-US" sz="1800" b="1" dirty="0"/>
              <a:t>Actuator - </a:t>
            </a:r>
            <a:r>
              <a:rPr lang="en-US" sz="1800" dirty="0"/>
              <a:t>converts hydraulic energy into mechanical energy to do work. Actuators usually take the form of hydraulic cylinders. Hydraulic cylinders are used on agricultural, construction, and industrial equipment. </a:t>
            </a:r>
          </a:p>
          <a:p>
            <a:pPr marL="0" indent="0">
              <a:lnSpc>
                <a:spcPct val="90000"/>
              </a:lnSpc>
              <a:buNone/>
            </a:pPr>
            <a:endParaRPr lang="en-US" sz="2800" dirty="0"/>
          </a:p>
        </p:txBody>
      </p:sp>
      <p:pic>
        <p:nvPicPr>
          <p:cNvPr id="22" name="Picture 21"/>
          <p:cNvPicPr>
            <a:picLocks noChangeAspect="1"/>
          </p:cNvPicPr>
          <p:nvPr/>
        </p:nvPicPr>
        <p:blipFill>
          <a:blip r:embed="rId3"/>
          <a:stretch>
            <a:fillRect/>
          </a:stretch>
        </p:blipFill>
        <p:spPr>
          <a:xfrm>
            <a:off x="5710016" y="1947148"/>
            <a:ext cx="3057769" cy="2149994"/>
          </a:xfrm>
          <a:prstGeom prst="rect">
            <a:avLst/>
          </a:prstGeom>
        </p:spPr>
      </p:pic>
      <p:sp>
        <p:nvSpPr>
          <p:cNvPr id="25" name="Rectangle 24"/>
          <p:cNvSpPr>
            <a:spLocks noGrp="1" noChangeArrowheads="1"/>
          </p:cNvSpPr>
          <p:nvPr/>
        </p:nvSpPr>
        <p:spPr bwMode="auto">
          <a:xfrm>
            <a:off x="468313" y="742950"/>
            <a:ext cx="8529571" cy="733777"/>
          </a:xfrm>
          <a:prstGeom prst="rect">
            <a:avLst/>
          </a:prstGeom>
          <a:noFill/>
          <a:extLst>
            <a:ext uri="{909E8E84-426E-40dd-AFC4-6F175D3DCCD1}">
              <a14:hiddenFill xmlns="" xmlns:lc="http://schemas.openxmlformats.org/drawingml/2006/lockedCanvas" xmlns:a14="http://schemas.microsoft.com/office/drawing/2010/main" xmlns:mv="urn:schemas-microsoft-com:mac:vml" xmlns:mc="http://schemas.openxmlformats.org/markup-compatibility/2006">
                <a:solidFill>
                  <a:srgbClr val="FFFFFF"/>
                </a:solidFill>
              </a14:hiddenFill>
            </a:ext>
            <a:ext uri="{91240B29-F687-4f45-9708-019B960494DF}">
              <a14:hiddenLine xmlns="" xmlns:lc="http://schemas.openxmlformats.org/drawingml/2006/lockedCanva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kern="1200">
                <a:solidFill>
                  <a:schemeClr val="tx2"/>
                </a:solidFill>
                <a:latin typeface="+mj-lt"/>
                <a:ea typeface="ＭＳ Ｐゴシック" charset="0"/>
                <a:cs typeface="+mj-cs"/>
              </a:defRPr>
            </a:lvl1pPr>
            <a:lvl2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2pPr>
            <a:lvl3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3pPr>
            <a:lvl4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4pPr>
            <a:lvl5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5pPr>
            <a:lvl6pPr marL="457200" algn="l" rtl="0" fontAlgn="base">
              <a:spcBef>
                <a:spcPct val="0"/>
              </a:spcBef>
              <a:spcAft>
                <a:spcPct val="0"/>
              </a:spcAft>
              <a:defRPr sz="4200">
                <a:solidFill>
                  <a:schemeClr val="tx2"/>
                </a:solidFill>
                <a:latin typeface="Tw Cen MT" panose="020B0602020104020603" pitchFamily="34" charset="0"/>
              </a:defRPr>
            </a:lvl6pPr>
            <a:lvl7pPr marL="914400" algn="l" rtl="0" fontAlgn="base">
              <a:spcBef>
                <a:spcPct val="0"/>
              </a:spcBef>
              <a:spcAft>
                <a:spcPct val="0"/>
              </a:spcAft>
              <a:defRPr sz="4200">
                <a:solidFill>
                  <a:schemeClr val="tx2"/>
                </a:solidFill>
                <a:latin typeface="Tw Cen MT" panose="020B0602020104020603" pitchFamily="34" charset="0"/>
              </a:defRPr>
            </a:lvl7pPr>
            <a:lvl8pPr marL="1371600" algn="l" rtl="0" fontAlgn="base">
              <a:spcBef>
                <a:spcPct val="0"/>
              </a:spcBef>
              <a:spcAft>
                <a:spcPct val="0"/>
              </a:spcAft>
              <a:defRPr sz="4200">
                <a:solidFill>
                  <a:schemeClr val="tx2"/>
                </a:solidFill>
                <a:latin typeface="Tw Cen MT" panose="020B0602020104020603" pitchFamily="34" charset="0"/>
              </a:defRPr>
            </a:lvl8pPr>
            <a:lvl9pPr marL="1828800" algn="l" rtl="0" fontAlgn="base">
              <a:spcBef>
                <a:spcPct val="0"/>
              </a:spcBef>
              <a:spcAft>
                <a:spcPct val="0"/>
              </a:spcAft>
              <a:defRPr sz="4200">
                <a:solidFill>
                  <a:schemeClr val="tx2"/>
                </a:solidFill>
                <a:latin typeface="Tw Cen MT" panose="020B0602020104020603" pitchFamily="34" charset="0"/>
              </a:defRPr>
            </a:lvl9pPr>
          </a:lstStyle>
          <a:p>
            <a:pPr eaLnBrk="1" hangingPunct="1">
              <a:lnSpc>
                <a:spcPts val="4000"/>
              </a:lnSpc>
            </a:pPr>
            <a:r>
              <a:rPr lang="en-US" dirty="0">
                <a:latin typeface="Tw Cen MT" charset="0"/>
              </a:rPr>
              <a:t>Definitions</a:t>
            </a:r>
          </a:p>
        </p:txBody>
      </p:sp>
    </p:spTree>
    <p:extLst>
      <p:ext uri="{BB962C8B-B14F-4D97-AF65-F5344CB8AC3E}">
        <p14:creationId xmlns:p14="http://schemas.microsoft.com/office/powerpoint/2010/main" val="589693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465667" y="718783"/>
            <a:ext cx="8523111" cy="781405"/>
          </a:xfrm>
          <a:prstGeom prst="rect">
            <a:avLst/>
          </a:prstGeom>
          <a:noFill/>
          <a:extLst>
            <a:ext uri="{909E8E84-426E-40dd-AFC4-6F175D3DCCD1}">
              <a14:hiddenFill xmlns="" xmlns:lc="http://schemas.openxmlformats.org/drawingml/2006/lockedCanvas" xmlns:a14="http://schemas.microsoft.com/office/drawing/2010/main" xmlns:mv="urn:schemas-microsoft-com:mac:vml" xmlns:mc="http://schemas.openxmlformats.org/markup-compatibility/2006">
                <a:solidFill>
                  <a:srgbClr val="FFFFFF"/>
                </a:solidFill>
              </a14:hiddenFill>
            </a:ext>
            <a:ext uri="{91240B29-F687-4f45-9708-019B960494DF}">
              <a14:hiddenLine xmlns="" xmlns:lc="http://schemas.openxmlformats.org/drawingml/2006/lockedCanva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kern="1200">
                <a:solidFill>
                  <a:schemeClr val="tx2"/>
                </a:solidFill>
                <a:latin typeface="+mj-lt"/>
                <a:ea typeface="ＭＳ Ｐゴシック" charset="0"/>
                <a:cs typeface="+mj-cs"/>
              </a:defRPr>
            </a:lvl1pPr>
            <a:lvl2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2pPr>
            <a:lvl3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3pPr>
            <a:lvl4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4pPr>
            <a:lvl5pPr algn="l" rtl="0" eaLnBrk="0" fontAlgn="base" hangingPunct="0">
              <a:spcBef>
                <a:spcPct val="0"/>
              </a:spcBef>
              <a:spcAft>
                <a:spcPct val="0"/>
              </a:spcAft>
              <a:defRPr sz="4200">
                <a:solidFill>
                  <a:schemeClr val="tx2"/>
                </a:solidFill>
                <a:latin typeface="Tw Cen MT" panose="020B0602020104020603" pitchFamily="34" charset="0"/>
                <a:ea typeface="ＭＳ Ｐゴシック" charset="0"/>
              </a:defRPr>
            </a:lvl5pPr>
            <a:lvl6pPr marL="457200" algn="l" rtl="0" fontAlgn="base">
              <a:spcBef>
                <a:spcPct val="0"/>
              </a:spcBef>
              <a:spcAft>
                <a:spcPct val="0"/>
              </a:spcAft>
              <a:defRPr sz="4200">
                <a:solidFill>
                  <a:schemeClr val="tx2"/>
                </a:solidFill>
                <a:latin typeface="Tw Cen MT" panose="020B0602020104020603" pitchFamily="34" charset="0"/>
              </a:defRPr>
            </a:lvl6pPr>
            <a:lvl7pPr marL="914400" algn="l" rtl="0" fontAlgn="base">
              <a:spcBef>
                <a:spcPct val="0"/>
              </a:spcBef>
              <a:spcAft>
                <a:spcPct val="0"/>
              </a:spcAft>
              <a:defRPr sz="4200">
                <a:solidFill>
                  <a:schemeClr val="tx2"/>
                </a:solidFill>
                <a:latin typeface="Tw Cen MT" panose="020B0602020104020603" pitchFamily="34" charset="0"/>
              </a:defRPr>
            </a:lvl7pPr>
            <a:lvl8pPr marL="1371600" algn="l" rtl="0" fontAlgn="base">
              <a:spcBef>
                <a:spcPct val="0"/>
              </a:spcBef>
              <a:spcAft>
                <a:spcPct val="0"/>
              </a:spcAft>
              <a:defRPr sz="4200">
                <a:solidFill>
                  <a:schemeClr val="tx2"/>
                </a:solidFill>
                <a:latin typeface="Tw Cen MT" panose="020B0602020104020603" pitchFamily="34" charset="0"/>
              </a:defRPr>
            </a:lvl8pPr>
            <a:lvl9pPr marL="1828800" algn="l" rtl="0" fontAlgn="base">
              <a:spcBef>
                <a:spcPct val="0"/>
              </a:spcBef>
              <a:spcAft>
                <a:spcPct val="0"/>
              </a:spcAft>
              <a:defRPr sz="4200">
                <a:solidFill>
                  <a:schemeClr val="tx2"/>
                </a:solidFill>
                <a:latin typeface="Tw Cen MT" panose="020B0602020104020603" pitchFamily="34" charset="0"/>
              </a:defRPr>
            </a:lvl9pPr>
          </a:lstStyle>
          <a:p>
            <a:pPr eaLnBrk="1" hangingPunct="1"/>
            <a:r>
              <a:rPr lang="en-US" dirty="0">
                <a:latin typeface="Tw Cen MT" charset="0"/>
              </a:rPr>
              <a:t>Case Study-</a:t>
            </a:r>
            <a:r>
              <a:rPr lang="en-US" dirty="0" err="1">
                <a:latin typeface="Tw Cen MT" charset="0"/>
              </a:rPr>
              <a:t>Calatrava</a:t>
            </a:r>
            <a:r>
              <a:rPr lang="en-US" dirty="0">
                <a:latin typeface="Tw Cen MT" charset="0"/>
              </a:rPr>
              <a:t> </a:t>
            </a:r>
            <a:r>
              <a:rPr lang="en-US" dirty="0" err="1">
                <a:latin typeface="Tw Cen MT" charset="0"/>
              </a:rPr>
              <a:t>Pavillion</a:t>
            </a:r>
            <a:endParaRPr lang="en-US" dirty="0">
              <a:latin typeface="Tw Cen MT" charset="0"/>
            </a:endParaRPr>
          </a:p>
        </p:txBody>
      </p:sp>
      <p:pic>
        <p:nvPicPr>
          <p:cNvPr id="8" name="Picture 7"/>
          <p:cNvPicPr>
            <a:picLocks noChangeAspect="1"/>
          </p:cNvPicPr>
          <p:nvPr/>
        </p:nvPicPr>
        <p:blipFill>
          <a:blip r:embed="rId3"/>
          <a:stretch>
            <a:fillRect/>
          </a:stretch>
        </p:blipFill>
        <p:spPr>
          <a:xfrm>
            <a:off x="930275" y="1539494"/>
            <a:ext cx="7315200" cy="3182112"/>
          </a:xfrm>
          <a:prstGeom prst="rect">
            <a:avLst/>
          </a:prstGeom>
        </p:spPr>
      </p:pic>
    </p:spTree>
    <p:extLst>
      <p:ext uri="{BB962C8B-B14F-4D97-AF65-F5344CB8AC3E}">
        <p14:creationId xmlns:p14="http://schemas.microsoft.com/office/powerpoint/2010/main" val="7600731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1500F47-6F97-461A-BB7C-0F1419ACF7C5"/>
  <p:tag name="ISPRING_SCORM_RATE_SLIDES" val="1"/>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LAYERS_CUSTOMIZATION" val="UEsDBBQAAgAIAAB0PUh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AAdD1IH2uS9JQDAAB/DgAAJwAAAHVuaXZlcnNhbC9mbGFzaF9wdWJsaXNoaW5nX3NldHRpbmdzLnhtbOVX3W4aORS+5yksV70sk7TpNo2AKAqDgkoAwaSbXiEzNowVjz1re6D0qk+zD7ZP0uMxJMMmm3VapapU5YLM8Xe+c3x+Z1qnn3OBVkwbrmQbHzYPMGIyVZTLZRtfJb1XxxgZSyQlQknWxlJhdNpptIpyLrjJpsxagBoENNKcFLaNM2uLkyhar9dNbgrtTpUoLfCbZqryqNDMMGmZjgpBNvBjNwUzuNNoINTyoktFS8EQp+CC5M47InqCmAxHHjYn6c1Sq1LScyWURno5b+MXx2fub4fxVF2eM+kuZzogdGJ7Qijlzh8ipvwLQxnjywwcPzw4wmjNqc3a+PWRowF4dJ+mIveXII7mXMFtpN3y58wSSizxj96gZgumIazMdKwuGZDuyWpIyz7bW4EX0Y0kOU8TOEEuVG3cTWaTuBdP4uF5PLuaDLyrwRpJPxnEQTrTQb8bz4ajJJ7OLpLLwZOVkvg6CVK6+DSOJ4P+8MMsGY0GSX98p1VFqxaXVrQf4hakQpW6HkhiLUkzyJjdBbwu2aEWSu7F2j2juRJQdQsiDINOyOeMDknOanU4veGyB8hDjBZwD7Fp4zPNicCIWyJ4eqtsyrmx3FaV36sjEXBBhzF0OcV35n1w0oxow+pu7U6MK7a0E0uKupqsoa2qwGzF/wUfMxkCu4AOEK4LmA6Bx5qYJyDRmRAh4MkukSHgS6JvmEaJUiIIP1Q2jPhPVQqKNqpEgt8wZBWCAitz+C9jqN73aKFVXklhNFlkBIecrjhbM3oaYugTmMhL0ISpWAhmvYW/Sv4FzdlCaeBlZAWJBjk3nr/5JOKCGHNHSnY+vvQt2h924+uX7oKErghMoqeRQ0uxvLDPwU/g7lKBCSEURLNGAZFJSQkl5fJDOa1gIdcMtp2RVZV0l8iKFNLNwR/PCQcpND+X2ykeQJgSiZQUG0RSKG3jSmjFVWlA4ovFU5vvctCrIi4rV5cwo8CYpmHNeXD4+s3R2z/eHb8/aUb/fP371aNK27k9FsRZ84P7/NG9Eqz5rx32P3qP7Ip7uj2lc1eotKb/2ILarpv7Y7gVufXw8LZwK+aXXBbjSfwxaDZCFILKL54G0Y1CUKMPgTvBzd5xbe4GuQCDc+mnNIxOwXMONfBsPfFTquyH3kl8iT5Plf26IfuRxvxdIuafbt+t916mW9GD3znuJOeS5xBHt39uP446b48O4PX8waNGA9j2Pxo7jW9QSwMEFAACAAgAAHQ9SErfsUa4AgAAUAoAACEAAAB1bml2ZXJzYWwvZmxhc2hfc2tpbl9zZXR0aW5ncy54bWyVVm1v4jAM/n6/AnHf6e6VndQhMcZJk3a36Tbte9qaNiJNqsRlx7+/JE3WBCj0sCYR+3lsx7HNUrWlfPFhMklzwYR8BkTKS2U0Xjehxc00axEFn+WCI3CccSFrwqaLjz/tJ00s8hJL7ECO5WxIDn2Yuf2MobgY3+ZGhgi5qBvC9w+iFLOM5NtSipYXF1Or9g1IRvlWI69+zFfrwQCMKrxHqKOc1tdGxlEaCUqBSen72shFFiMZMB/pyn5GcvpQ529/QNtRRdHSlp+MDNEaUkJc5OulkWE8197jV5kbOU9A+Isa+uWzkUEoI3uQsfO7r0YGGaJpm//pkUaK0hQ05px/xHcOE6TQ42eyujJykWAuZAJdfAVXHnvXuwDkvoZzn5pxlYI9mboeLATz6BmDBcoW0sSfOpuqxNtji3o+YLEhTGlAqOpBTzrpJ9Iq7ybW9bg/8EZ5EYCcoke8CtbWsOryDYCxvsevVrd2VYT5veuCBCXsnDLIsFf2yN+6rEfIQNkjnxkt4JGz/RH80NJx/BPfEveY56uvrcCJPvp6+ZO3mkgPZnBVENopPKYWBSyUSeeF1mBeLU2srkspOcop5WRHS4JU8F8Gl+3tZVSaHBhcp53uqxQpMjjVbjZHvaTD97Lny93Y/Sb0d+vOE9Qr/GZKEEle1fo3SU0njqdnRLuZJqcZZklqOMh7vhEBxyY2RKqJ3IJ8EYKNDcMFwlis6AZrKJk0CUqQJqdrnDonp4rP2zoDudZvRsE3TazrcBUtK6b/8JXCGxQxYcDYMbHS7jih7z0ZKFwDAJF55Tu2O3SWumVIGezAz32gsBceulmqdIcONdsSH2CDYbs5zah+dGuib5QQFxtOEF51XiJeOKEhbnnnOO55JJmyN4um3i/g3nO0kv0mM50X5tspXCtFnrX9uIRaaf6T/AdQSwMEFAACAAgAAHQ9SAjOe+xnAwAAkA0AACYAAAB1bml2ZXJzYWwvaHRtbF9wdWJsaXNoaW5nX3NldHRpbmdzLnhtbN1X3W4aORS+5ymsWfWyTNKm2zQCoihMFFQCCKa77RU6jA1jxWPP2h4overT9MH6JD3GkAybljqrbVVVXMAcn/Od/89D6/x9IciSacOVbEfHzaOIMJkpyuWiHb1Jr56eRsRYkBSEkqwdSRWR806jVVYzwU0+YdaiqiEII81ZadtRbm15Fser1arJTandqRKVRXzTzFQRl5oZJi3TcSlgjV92XTITdRoNQlpedKNoJRjhFEOQ3EUH4toWIoq91gyy24VWlaSXSihN9GLWjv44vXCfnY5H6vKCSZeb6aDQie0ZUMpdOCAm/AMjOeOLHOM+PjqJyIpTm7ejZycOBtXjhzAbcJ8DOJhLhclIu8UvmAUKFvyjd6jZnGmsKjMdqyuGoHuymqZl7+2dwIvoWkLBsxRPiKtUO+qm03FylYyTwWUyfTPu+1CDLdJe2k+CbCb9XjeZDoZpMplepzf9Rxulyds0yOj63SgZ93uD19N0OOynvdG91aZatbq04v0St7AVqtL1QoK1kOXYMbsreF2y05oruVdr90xmSuDQzUEYFpE5BirW7ehCcxAR4RYEz+5OLegFs1dcYArO9rg5lza6B/TpZjlow+qOdifGjU/WSSQlXQ0r3JNNqlvxt9RHTIaoXeNMCzfXTIeoJxrMIzTJhRAhyuNda0KUb0DfMk1SpUSQ/kDZMOC/VSUoWauKCH7LiFUER6Yq8FfOSH2TyVyrYiMVYCwxglNGlpytGD0PcfQOXRQVWiLNlYJZ7+Gfin8gMzZXGnEZLLHRKOfG4zcfBVyCMfegsIvxiV+63qCbvH3iEgS6BOSWx4HjkrCitD8CHzB3qdCFEAqrWYPAymRQ4Ui5/lBON2ohaQb7zmG5abpr5AYU280xHo+JBxkuL5dbXg4AzEASJcWaQIajbdwILbmqDEr8sHho858C9KaEy02oC7z80JmmYct5dPzs+cmLP1+evjprxp8/fnp60GjLxCMBzpun4suDN0Ww5b9upe/YHWD/B7ZXShduUGnN/tCVs71AHtJwK3ak/XX+d5fGT6L/0Tj5K4jtMK+ggUomQXDDEK3h60CWd2w6qjFpUAhIhQvPu0iGghccu/rDpvynzM3h9wY/Vf/T3Py6RTi4PL9tDfzT3Tvq3ktpK/7q/4UGyvf/RXUaXwBQSwMEFAACAAgAAHQ9SEyN/oadAQAAJQYAAB8AAAB1bml2ZXJzYWwvaHRtbF9za2luX3NldHRpbmdzLmpzjZRNb8IwDIbv/Ioqu06IfbLthgaTJnGYNG7TDqGYUpHGUZJ2MMR/Xx2+mjYdxBfy8vA6NrI3nag8LGbRS7Rxn939w787DUizOodrXxctekY6MyKdwSTNQKQSWA0pDj89ytsTETJm0plO159kayp+DOmbORemiquAhQ5oJqAVAe0noK1CiX+9yvZV7SqqtHmaW4uyG6O0IG1Xos64Y9jVmzvVAmswFqDPoHMeg2fad6eNPDk+9CmqXIyZ4nI9xgS7Ux4vE425nLXlX6wV6PIPX+6A3nP/deTZidTYdwtZPfHoiaKdVBqMgX3exxFFEBZ8CqLi23PnH9QzbhZUo4vUpPZAD24oqrTiCTS69DSg8DFZejW62adochZWdkfc3VJ4hOBr0A2r4T2FB6LK1QV/oNKYUEcaaLPnR1Qgn6Uy2afuUQQ5eizZtnXvVKh7/pB5I4S1EVoEJjJrWxwXTL0NDq6pZR2HZl6ERBkSMZBYhcDiKHrPsfU9QveviHFrebzIyvVQrsayD1wvQU8QhbtKtOXKjL7PPdnfytvO9g9QSwMEFAACAAgALmXLSJZRcFq6AAAAowEAABoAAAB1bml2ZXJzYWwvaTE4bl9wcmVzZXRzLnhtbJ2QsQrCMBCG9z5FuN3GbqUkcRPcHHSWmqYaaS8ll1gf35SKdJGCQyD/8X0/yYndq+/Y03iyDiUU+RaYQe0aizcJ59N+UwKjUGNTdw6NBHTAdioTtijx6A2ZQCxVIEm4hzBUnI/jmFsafGog18WQiinXrufp9A75ZPJhVmF2K/uX/ZmByjLGxDXaLhxQpXtKM8LIawmTc9GYW2wd8F+AWQNavwI8hhXAxwUg+PfFU9KRQvpmCoIvlquyN1BLAwQUAAIACAAuZctIlBOzImkAAABuAAAAHAAAAHVuaXZlcnNhbC9sb2NhbF9zZXR0aW5ncy54bWwNzDEOgzAMQNGdU1jeKe3WgcDGVpbSA1jERZEcG5GA4PZk+8PTb/szChy8pWDq8PV4IrDO5oMuDn/TUL8RUib1JKbsUA2h76pWbCb5cs4FJliFLt4mjiUyjxSLHHYRqOFTXv/AHpuuugFQSwMEFAACAAgAJJv0Rook4qj6AgAAsAgAABQAAAB1bml2ZXJzYWwvcGxheWVyLnhtbK1VTW/bMAw9p8D+g6F7paRd1zawW3QFgh3WoUDWbbdAtRlbi78myXXTXz/K8vecbgV2SGBTfI8U+Ui7189J7DyBVCJLPbKgc+JA6meBSEOPPHxdHV+Q66t3R24e8z1IRwQeKVJhADwmTgDKlyLXCL7nOvJIz0CRmTi5FJkUeo/cZ8jdRbok745m6JIqj0Ra50vGyrKkQiEiDVUWF4ZEUT9LWC5BQapBMpsGcRrsUv8djb8kS5ne56B6yFy/PXBN0nI8KzEgKU9pJkN2Mp8v2I+7z2s/goQfi1RpnvpAHKzkrCrlI/d3d1lQxKCMbebaJNegtUmiss1cvRSLi9RR0veIddgkoBQPQdE4DQmzWDYBdrcxV1HNowa0hlftRM1b+W3M+6ZxqzrHOue8eIyFivCoD+msk0CXDaO6SXXdSkEPjYJWhok4En4VQkJQvX5rJTJfEBuwVVyVJ1Wljwf4tOK+zuT+FmGoorqDtG0atU2jFajloG30dUdBmttugetCQlOqmfskAsi+cCm5kcWVlgW4bGSssWwIdpm9ct2kriFupJP47B96Y/xGrfmpXutMBfgfjfmERG1NRBrA80qgj4YEa6oBi21sVOcxNTG7nFTxmPR0PTDZHOum4EUczWUIOIYB15x1dnYICpIrdPELOcL2Dg6CIxFGMf70JMP49CBNwuVukqF3cBAcZ/5uAtqa2zKycR1HYmoV5LKJdeL6hdJZIl4qeQ72jF5WOnxt5Jqjm1y0B+fzP0ZxEKMZzC2ZWF3mqbevmsN7M6dadT6b3FoGasV5AF3k1quZhSIf+QSw5UWsb/s5NfuwBx3lPDUd01zfUe9ZuRYv4JQiMF+6xampSQRGMx75cHHaY8B+4nYZhK9MhyJus7SpA6WserP/VUWbLV+3znb9UIddrOGTgNJi7Ex9RHWEMivSYNRDmncfERXjTruRwJ0YtnijxQmKNMs98h4f6jtfnl12Vz7HTzjrfWvubWCbyxtWep1wpyBW67q9iFvvBnz8DVBLAwQUAAIACAAuZctINdvZrWgBAADzAgAAKQAAAHVuaXZlcnNhbC9za2luX2N1c3RvbWl6YXRpb25fc2V0dGluZ3MueG1sjVLbahsxEH3PV4j8gCWNbgtbg67FkIdCE/K89aphiaMtK4WEoo+vNq1x3Lq0mqeZc+YMMzp9fpySfc5lfpq+D2Wa0+dYypQe8vYKoX4/H+bl0xJzLHlzqtxPaZxfdunrvNZaNZchjcMy2hXNW4zC20NKauVUy5hhFEnmqVfIeW4b1oHrwDbMUWL7zW8SP3WXuI+pXFbtN2fonw27lONSdmmMr1s4Z7+Hzjf4uAzj1Hh5K9ga9Ti1OrYGYoRL7ivVACCQ5Y44XKXspCbIY8YxVKMoUECEc9KJSiTl0LLQiabCfCcQk4xRV6mnrRtpbRy1VUJHiG7TvOpsDcFIjBEhBJirXEAwGDU2NA0Naj0gODAgqjaaKEDBBhNY9c4Ly5GiXmBcmTGA8em4p+3en+tU/e91juf8h+DFL7iIrt7aXDBXv39elka+jU/fDkOJ6MuQ4278cB3ubm6uf3nyzb9HxmrUtvFfff0DUEsDBBQAAgAIAC5ly0joDowg8BQAAO81AAAXAAAAdW5pdmVyc2FsL3VuaXZlcnNhbC5wbmftm3lU09e2x7HSqq1IgbZMAaqotBVBJkk0JFcB0VbBDjIpIIZBmSFCCARSK4JeIAGpjCEo3mrvDYM0MoQhqUUTaCB5lCJCIBF+kAABYohkIAm5SXS9e9d674/31nr/vbAWi/U5/HLy/e2zz977rLXPrbOBASbv27xvZGRkcuqk3zdGRu+WGhkZf7/9Pe0I+cWlL7R/tiC/CThu1MICLWrBOP7YmWNGRm34D1TR72p5R9rJMKSR0a5+3e8WRurPMUZGXgWn/I59lx25Mj1cvJ75hJGu2a8x0hh1Xiu+bDHusifk488++rjx4G/Gx973O299wyrZ74cLP4Z+aLWn6+bVb7cfpzCLHlNE7KtYuEy2oaiv8TCNJwiHhNtc+UMixQyBAhYphimrR2sL2TDl8kJFEAyyIQfw+Dz5TJGR7gdUPfL96PXRG4J7I2CLkA+26sbSXvxRxEgDlcLVr0fnS/SPTe1afMoYkcM1CnbGe/qRlKrXs0qM87t6KI/E8AIc8h4Ttuvo15XbWk54R/+vzorLmK15KjEjoLVPOplhU/SsXTfBywdmpamf7hZL05q3aLHrSsteG933odDzd0IKHn3VhSurFr6eLXZ1eRirOjXKur1OlbCOMq9Y3smraYgiF68KyjIvrG8SGZkRQm8eRoIEkKvUAcQ23dRx3bcvYzRqmYPPxsJ9E7QpXPVqpP4oCtfMF1wdNzNHDs+qZTxaIobKlhdH9jjnjilhAcA2B8yrbB5dVlVKV77gSbpaEtX/4Wual4JhAS4cFkQarlPd5dPibJMKfDuLOH5u9QiRgewQ7rzFWagVBVTXM0QJPLMsY2DscXHXwRH5tW324JzZW06rNrRET5bik1Lda6bg+/yBkz+CrrmKwTNfSE78NlftOrqmrj5cNCRowFIBR5Qn/ooin7vapfTEW1DMB92DOurSHW/i0hETxasc6oWQk0OUafqv6Vy+GPIQkCOJdAgLFke9IGijYuyUROQdBSPAMYbbRrQSZLQTS6IGMQgleWqaGo5a3gDVjpfnTXBv9JmOo5sFiFICU5xHbYncag2nx26WHF1Zv53o8WB43F6r8/tcRiSMuMf8pXkpPf7Bfud9h0tj+XcJVxzXSvEBJ5t+/wUN5TMfNyELWtyi7Bkvsuyd0krRZKJZNx0Wk+uYFRHDo/cq0yJ2u3GqW7+m8rM98o1/g7IUVsx978RNuB3EW9QwNnHrfEIspW1VrA5ld9lDHpLWCTEfl5JXFZNxdojpHlgRX+Cb1K/Qvls7CzLgxgfFYHCpSUcBSW39w1JkZauEMtBLGmeCx4HaeCIGzte57ktu2k8j4HsHj7lkxAPbzzp67j9rguCeDiqo3fq87MM7Cn66ApZ+AM84wng8BD8e8tybX+zcGRFS2bdAXRnNLHx6oTM9PpXKf+GRjysoT6wRl8d6pECJov3DsrB4Fq9rszyxXIywcyM6acXuVXq1iKEpuOrysppM0QbIZgYiYSv7UrXGlYAFsQS8uBcHWWDc3EATkO5E04d9kRlc+rrDjJXevmydfUcu487WVKLNiR3uPteuFNDN6s3vmpM6rqXtCuWssCTxRPTEiqzfX5bcQyRdrd/tlp52gYQ589GQPF0FeW78PB2XsUsCHqVTbIUlmIb1vR1OT3HisCxjeRg/rFmwNywu184jJZdKx/RDD/Lic+zjexATy19JfYAO1OgqMzMASG9BJgG9z8AO/dWueIHEiy5QNp9mS+KhUWu11rQyI71F2zrZnoEYW5QnrsdC8KKWgagRZ5bYtn1ufoXhXp6JS9cqvXbILBF3Y0cYAlt4OgjaM0AtRctmun0v2Quge3/kK0sczA4Jkqbu2EJMa7BD3vamiL5ypNcqOKJeA3V1z2snViS1JsZMI+/ioBr3lHHBWSliOVF6QBKjEcxLZ7pbM0sQTMjvcpCoS9qvwgwoiPfTnnfm9A211hGYBM3QUdYBnVJZoXZvFTSWOKAS9/9lWJyCu7kjFHl2qHdHIMLOcfv+0FhuW3MTwvipWzKGVlocFvAgnipW37xkOdEpVsMuoE4OifnggJ1sudkOj2SYN5oQG/DpEOB2sENoJ5wgatL7MkpDhJDBL2xaW5KpbBhxHWSjrEM4KD2euxEdlK/9/QBCFYgDzc83icn5YQ3Mhngr8gm8ikjXGmImblwFloXxqi11S18n+rIx/Th3+5fkpw+Mf4KyXhc89PtbtW/Sg9KbHyPLvvz+yyHb0RMqW2bplTAYx3aUvInmnjS2FQ6qEA2u3anKDLvd6dQ4CEORbzxa4iC4CNskCNPPkLE1hxtfHWr1bjvEw9/MnlTwWgR7SUIbp+ajgbm7hpV1mXi0u6YXl0dZTfSJqZPIMT6LXmUCf/70fDt0Vlnd0R2sD/NJIeallHBtkKRYX0jUh3mbEfl75uappuM2evEnPKnXCp5y+v/7IO6H0Mf8Lz31OeLu/wiXqJ3cHKE+cRgd/9980IAGNKABDWhAAxrQgAY0oAENaEADGtCABjSgAQ1oQAMa0IAGNKABDWjA/6+4qnzVb4rXD336fzDt0vER+XVTGDhHMV+FJ6L5NfcZDljVAoe3KS2tUP++GQsn00iA7snvOZdSckjErNaBTcZXrn1XW1ar0OSh0Pz21Vx/KbZhWjI1Iu+TcY9urKJoPVMTdV8o69SRdqb6FrVuFC9PRueq0NaL+ZCOMTe2O7vvuSeqPLGbKW4Yp9wXf+Da+2jqSZ2Lsu8IkZkjfmaJb36QrGv+ChD1SlgCOk06mRgQBFe/bhM0YDeRoxMN3jwMWbB5JySSkjiJiXDnQZMrEw/zczVqmaj2MF2UExGUg7vw7DCrVnTLiQheB7smbibzz6kcM0do+x856DolDlNq1r7g5nK/Y/vIpta64mvi25d3D7T3LdnGse1KRWN7GrT62bF7qdNYjZqxO8UrT8iqP9pgW/WSIN7xo/jldVN77DSLkT835fSJgABXveo3YewgA+FPfU19rl56xc5Q1MZ68KorBf7Hkx6UMiS/HCAJBs4lAY8VGU1hWCKzBuaKOidVW74fJnOBg1Z0jW+dZ1Kcc9YGnapEDqaDSy/iSbG7TrWIz3H9slYv907+PffZUrbLF+UHxS5RFjPBkiFzUMgxV1Ql656LcDI270IkSwm6iKxKPp5un9qfkH+sLPEOY4caqC1dgPKZkugpNHH7Ud7Hql+3mjr3S9L+QM41cgbcShgPh6sQ9mxBnj8glH9wI2Kz9td8XQshZ871mxCRrenwGx1nWtaXXrge96TeFcerek5w/RgQVf3Tevq403hM7op5iCTTViLJnnqX8OhoY/KssNqJLtl9LCt3PI0KX5kkvgZRFg6vgdmjZL6tONseNSZFh6yUJTd1+JD1a7Ff0cQZy6X7Pj6yOZFQ41vxSdq5hlRnm6g/tmeTrpCnBiG8Rcrts5DVuFhN8HiKH5D8l2EgObvUTXPoOaVW0/RZrvZtfuG8yKSSpSL34FZGXmhybkd4nEMwh9hcOVE01rHFyKjLbu3rd4tUEPp5EvLQ+YPIm2tuH5MAuOuI/PaJX8+fqUu+P+1879Dou4CwvTsrKsYzshnuB0w3d/icP0g2JSWzg5kET9WsJS2URSt+O+EuBTz/fFj9dZ3m9T++cj3IfoK+Sa/yfIebMFmGB4GvEI0BTOXyEjlpohXz9CloScD2ZMnFZh+5YR+InSV4POqmGN1v7f3ciyCtoT/0CXDpKY0QKBvvi9n5UvJ9XVvNQitWLbzhu5jAIY+5Kx9NSpPahxK6Th/C6SWAMa20zY21vNnd5+uLdCqkdNtUZ3Z/C/XR5V67rPosaxJAaYpoTP/hlXznXHPBgNihzIRTrXVaqBMRl1iR6PZbWmNSy1eNm9uVjnsEwpskiXsYG4SwSBDEdsxkZT1Hzu3hDEjWoMo1f3/AQSNnBGA1Sp5GNLbJm/GmKYYzuOQmnYWQlRXSff0JGD2Q7VxydsWRkrfqOlG5uaK+RAXtakrtGKW6uRISg941R3l0xLLnw1LXz7ekPO2qSILbXLRy+Kot8/lG1xHIuEJeZFWeffqrn+1GM1AiK7gmINvxM7yCn+j9TipdILxy7PB4nhfMpbu0CVmwECGdf5yWF0YaR8xte6FrbtXk/uRgB4+cvqISRmk2ssPpDVJTnt54ToNZv7haB48G2TjoVzOpSGvZKMaxPC9RSzBHGxVfPpr3SA4RmaHKbas71qqeIHImn0APisaxaxUNmFW1EMp2FgkZR4KxEXWZseHUlIf1sZkucaRY1u28QTcWQIfxwWt5OEdea0wOK0q7o9x+4ZYEYaurJroHKFYuEgW90e0RSqu05LO63fDtIRI/WMcl+83XD+EHry9pFa6onAZN5/w4bkOjdBkg/F0vGjHQVrpbmRa+F85M4OhCaQumcmVJPdMSaHMCPKycryjsRcETfRaNamBcZCpPgqP52R+TQoMFiI5wvjOiuj954xk0JcWWs3t01NV9SCS2KPMokaRPpoW7Tjzzh/NCPd+TpqznDKXO0svOdtfGg6+82Hx5ITn3MLsnc/JRfepm9y86lztdKD7/XDE15zBUXAi88bzTqTS1dK1vBh1jtdvDvFiQ7mjDFjEsshlRZvgXddGR7Odd0QnUYm9m3IDyJZob0cwa1LpuGL0MsAUC/0pHbPweup9RL5M71qYCcjDtYX1P8QASkRkY6GizNbczxwfXUyS5Lnv82ZF85eFC1cVhU85Yql0Ih5gsaKg/XLJIaj3wZhU1zk60W0NtdH/4g0vtyVoT7RpFsn06ManZ9tYdTzKm1HUM0mUQTTktwjHwZbUzj19BVqn1W8Xb/+TIGD3h9RXabUMe6gfzi/0AK0H6EM2nqK31MkFAXyIQTryxDsh3MzrsjAMfnziQNpkKCtEFFetAW/rrsfE7Yx3a6Bi8hl/wv57e1GFiZPRrdHifK7R1J5pXn23t+J6g8MHphvtxjfFJAmthmAnyMzuUE17W5/iPVWFrcgiTsM8X56WsBJgmSU7+wMojE5rjj/HVogvElQM2DL0C2LOozbWq+w1aR2EE3Qyjx04mWL+UaGOcW1M++TDztfieGBE6bKk3xs6HJoiNpbeu0/M7++6Y/M7b1SLJbggy/zi0adFp5hXwarisupa2n8hrxYlvNZAVLrNmdRIvZhxYCBwIIh9x0n46frBMbc+oB6Cf27AZ1py6OT7+p4HX6MlPbTStK4+Ej5mhduwvf0gjNvHkdG9cvrzfwd5n/c9vUejlNgaOKm1vtWM72vdP6HQmYW8SY1SI29FePsH/xXRZ5VioxHRIugpUrJ6ITLbVFhr9r+UA3pVnSwwoVAQCZieKzLwYJhcd76bwOPHgAxjc0VQJDIXxfHZz1LLtrdZDOIRq31Uq+xBrWJ4fmRK7Wc3aKRFATAFVZKYn661bpaq0EQy8wfemoUGFEj+fQTIblgsN4g+7kzK3aNq1LufwDyf1KfpzuccdTMQZvF5f4WjhCkbyVizLfXNm4FARgBmWcRSIt95GaqV2670t8INKzmUQoM5pXLCqiq56BeG19SY6gAeXCEPa3LGvH4xTBM7sFNyiA/Bedi/Smcc17viXp3EH6p/ioWsD7h+1xnCdyeGWr6JI44D8Wk30JiNuX2u7drktvN+EV/f8b48Uoifl+ZiIMH2es5RAmHAXRb7qenst9o2scQ82lIzBdpF2PnyXec7T3uFgeXTBnzvRtNrM5NL5S1PRhOhxmh9scAnzRlwvG9nw4gSgsCrymyE0EIoHAGcPXG4uYgrWmE60IEnSPxnJXuPXpdpjl5+CbqDEd1ox8wshtI2xkQaNKn7Vjaaad8XDCwsq5rdNLa1n2Gvj3BDta+jnIIHX4d8uU4nSa/I3OXQv/GdGVsh/RuHlhF0MyaNa1FvV2xwwaTOaky7mB4KKO68Y1ziJzgjEt+5aw7kcgfgUf978a4bc7DvXhEyYPvCqJ4l4zGl/Or6nwCMP1B/MH4QMAitn0hA+i/aIKTCtymTBl/gBOrCJxQjzA05tXu/BFIpBBY6WMhlNo26DcgM1T0zz0173ifJSrfdRFMH3fuxpjnQVtOX4nMi3wh2q202LZiYmWTXIPAp7ucFCa70DQ87kd/GL1hPCC8fk+kKDD81I6ehPoL7Za0n6yOgze+98fbEuJ8v0OfmZizYnq/y122ZZl5nE0zeQH7JSt3SUuwF8dEadrEprQfYwoy/641MUzhsLAmW8vTg2/MiVk6H2WGl6rd4HpdHtK9pZI5J9lVbBkhZ9yJnJ1ZbvVSIL04klqHY5Qb9YRmZHo+2z9tkErU5RkCE7cediSlYwURt/VFVK0iXNez5Hne+LZCHWcwjzOK7KPW6z6687FTDs7TZhw89N/1bxLM/+7SIh2kujzz1Tu4Jgirm1vtl74W9LHu0+jZIjPn9vJHuPDS+QdPL36eDWKklon73sjch/lWG69JqVLeqTuawr6LLaMYiuFPhORFWuroEIRZehYXlQf9jRq7bWHilEBuPbKU5w+ZuVSLfTnIy11YpZ1hfIp2CjWetE8YfNOKzW7B/2bW4ImboaLnvtz2+DDmoce7UHl06TEnRvPVGzXVQeYE854JchCvX/ZrUjp48QAAuIX6/t/bIHE4xX69qfOyg42V3vJ29K3OFzHd8jAwBhl2+KQxZFuGqKlfenf8o5MUPGrJOifDYUbCx15+2pJKw2jsAtT1I4ndT15nnhPFSqdnILQ3W0TUqH9KWz7XzrXIi2hPeH9aMyp8hD5HDp2TmbVpyykaU7WPACl8MnaZJ6EchH+gLBBPfe1h6kEiJ+1TAFi8uAw9+bJNCGMQRc14+dLM2T/GGZXLWKGkBdEAH8Nq2+XPGpLKKFrJOmXpGTS7VuLHJ1FL9aJrPt2RX6ifQ3gCzm3rvvu5PRk0XzNRFAHuRNQbVnCJCyW/tuLhnjEXvSYDwwtrKhlXNRdd9BvSBnSz3OHNK3hEemuXr1RRA6ldNSAI7/wB/gzI6FRPnorsLgdN5UVcJ8POauPz3K3Ees9GdDc/3lGKPP3mK36D4eFh6of+Zl1ilXqqgiCBYWaPwv1obe8//OC9htKFv93aWplMWn1rj76YW6QpNprZ8XnLTYj7jsyXq1+LDBXncViXlDPzfYefHJ4m8aOMhObcr+4uU86G+oZt34Kf9Av5bjF3/4J1BLAwQUAAIACAAuZctIWJvrBk0AAABsAAAAGwAAAHVuaXZlcnNhbC91bml2ZXJzYWwucG5nLnhtbLOxr8jNUShLLSrOzM+zVTLUM1Cyt+PlsikoSi3LTC1XqACKGekZQICSQqWtkgkStzwzpSQDqMLY0hwhmJGamZ5RAhQ1MLGAi+oDDQUAUEsBAgAAFAACAAgAAHQ9SFp/uZk6BAAA4Q4AAB0AAAAAAAAAAQAAAAAAAAAAAHVuaXZlcnNhbC9jb21tb25fbWVzc2FnZXMubG5nUEsBAgAAFAACAAgAAHQ9SB9rkvSUAwAAfw4AACcAAAAAAAAAAQAAAAAAdQQAAHVuaXZlcnNhbC9mbGFzaF9wdWJsaXNoaW5nX3NldHRpbmdzLnhtbFBLAQIAABQAAgAIAAB0PUhK37FGuAIAAFAKAAAhAAAAAAAAAAEAAAAAAE4IAAB1bml2ZXJzYWwvZmxhc2hfc2tpbl9zZXR0aW5ncy54bWxQSwECAAAUAAIACAAAdD1ICM577GcDAACQDQAAJgAAAAAAAAABAAAAAABFCwAAdW5pdmVyc2FsL2h0bWxfcHVibGlzaGluZ19zZXR0aW5ncy54bWxQSwECAAAUAAIACAAAdD1ITI3+hp0BAAAlBgAAHwAAAAAAAAABAAAAAADwDgAAdW5pdmVyc2FsL2h0bWxfc2tpbl9zZXR0aW5ncy5qc1BLAQIAABQAAgAIAC5ly0iWUXBaugAAAKMBAAAaAAAAAAAAAAEAAAAAAMoQAAB1bml2ZXJzYWwvaTE4bl9wcmVzZXRzLnhtbFBLAQIAABQAAgAIAC5ly0iUE7MiaQAAAG4AAAAcAAAAAAAAAAEAAAAAALwRAAB1bml2ZXJzYWwvbG9jYWxfc2V0dGluZ3MueG1sUEsBAgAAFAACAAgAJJv0Rook4qj6AgAAsAgAABQAAAAAAAAAAQAAAAAAXxIAAHVuaXZlcnNhbC9wbGF5ZXIueG1sUEsBAgAAFAACAAgALmXLSDXb2a1oAQAA8wIAACkAAAAAAAAAAQAAAAAAixUAAHVuaXZlcnNhbC9za2luX2N1c3RvbWl6YXRpb25fc2V0dGluZ3MueG1sUEsBAgAAFAACAAgALmXLSOgOjCDwFAAA7zUAABcAAAAAAAAAAAAAAAAAOhcAAHVuaXZlcnNhbC91bml2ZXJzYWwucG5nUEsBAgAAFAACAAgALmXLSFib6wZNAAAAbAAAABsAAAAAAAAAAQAAAAAAXywAAHVuaXZlcnNhbC91bml2ZXJzYWwucG5nLnhtbFBLBQYAAAAACwALAEkDAADlLAAAAAA="/>
  <p:tag name="ISPRING_PRESENTATION_TITLE" val="FLUID_POWER_explained_v17"/>
  <p:tag name="ISPRING_RESOURCE_PATHS_HASH_PRESENTER" val="156344bbc3671ab8a699a19e423fb7896fdeaa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S_Yel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extLst>
    <a:ext uri="{05A4C25C-085E-4340-85A3-A5531E510DB2}">
      <thm15:themeFamily xmlns:thm15="http://schemas.microsoft.com/office/thememl/2012/main" name="MS_Yellow" id="{D98D778E-803A-4925-962B-C919C08277D0}" vid="{D2E614B3-B53F-4F1F-84A7-4A6B5F10BE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527443B7F650468EB70DBA5F662911" ma:contentTypeVersion="19" ma:contentTypeDescription="Create a new document." ma:contentTypeScope="" ma:versionID="20d560753c32449d56560481d1f39525">
  <xsd:schema xmlns:xsd="http://www.w3.org/2001/XMLSchema" xmlns:xs="http://www.w3.org/2001/XMLSchema" xmlns:p="http://schemas.microsoft.com/office/2006/metadata/properties" xmlns:ns2="5796801b-3a89-4506-aaa3-b2b080dc6fff" xmlns:ns3="352a001b-fdfe-49a0-8a03-de813b89e960" targetNamespace="http://schemas.microsoft.com/office/2006/metadata/properties" ma:root="true" ma:fieldsID="a8e68f3222a5a5f759252af3be706dfd" ns2:_="" ns3:_="">
    <xsd:import namespace="5796801b-3a89-4506-aaa3-b2b080dc6fff"/>
    <xsd:import namespace="352a001b-fdfe-49a0-8a03-de813b89e9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Dateuploadedtocours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6801b-3a89-4506-aaa3-b2b080dc6f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9b8d16d-ae89-43c7-a374-a853dcb0227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Dateuploadedtocourse" ma:index="25" nillable="true" ma:displayName="Date uploaded to course" ma:format="Dropdown" ma:internalName="Dateuploadedtocourse">
      <xsd:simpleType>
        <xsd:restriction base="dms:Text">
          <xsd:maxLength value="255"/>
        </xsd:restriction>
      </xsd:simpleType>
    </xsd:element>
    <xsd:element name="MediaServiceLocation" ma:index="26"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2a001b-fdfe-49a0-8a03-de813b89e9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a98a70c-eb8b-4cde-922a-1396e9e365c9}" ma:internalName="TaxCatchAll" ma:showField="CatchAllData" ma:web="352a001b-fdfe-49a0-8a03-de813b89e9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796801b-3a89-4506-aaa3-b2b080dc6fff">
      <Terms xmlns="http://schemas.microsoft.com/office/infopath/2007/PartnerControls"/>
    </lcf76f155ced4ddcb4097134ff3c332f>
    <TaxCatchAll xmlns="352a001b-fdfe-49a0-8a03-de813b89e960" xsi:nil="true"/>
    <Dateuploadedtocourse xmlns="5796801b-3a89-4506-aaa3-b2b080dc6fff" xsi:nil="true"/>
  </documentManagement>
</p:properties>
</file>

<file path=customXml/itemProps1.xml><?xml version="1.0" encoding="utf-8"?>
<ds:datastoreItem xmlns:ds="http://schemas.openxmlformats.org/officeDocument/2006/customXml" ds:itemID="{BEE909FB-EABA-48A2-AAFC-5A7E3DB6F4BD}"/>
</file>

<file path=customXml/itemProps2.xml><?xml version="1.0" encoding="utf-8"?>
<ds:datastoreItem xmlns:ds="http://schemas.openxmlformats.org/officeDocument/2006/customXml" ds:itemID="{E218DAB9-E3BA-4F6D-BE6D-49ACE3225533}"/>
</file>

<file path=customXml/itemProps3.xml><?xml version="1.0" encoding="utf-8"?>
<ds:datastoreItem xmlns:ds="http://schemas.openxmlformats.org/officeDocument/2006/customXml" ds:itemID="{B4CD0B3D-8DD7-44E6-9851-41349E2F944A}"/>
</file>

<file path=docProps/app.xml><?xml version="1.0" encoding="utf-8"?>
<Properties xmlns="http://schemas.openxmlformats.org/officeDocument/2006/extended-properties" xmlns:vt="http://schemas.openxmlformats.org/officeDocument/2006/docPropsVTypes">
  <Template>MS_Yellow</Template>
  <TotalTime>0</TotalTime>
  <Words>427</Words>
  <Application>Microsoft Office PowerPoint</Application>
  <PresentationFormat>On-screen Show (16:9)</PresentationFormat>
  <Paragraphs>65</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ＭＳ Ｐゴシック</vt:lpstr>
      <vt:lpstr>Arial</vt:lpstr>
      <vt:lpstr>Arial Narrow</vt:lpstr>
      <vt:lpstr>Arial Rounded MT Bold</vt:lpstr>
      <vt:lpstr>Calibri</vt:lpstr>
      <vt:lpstr>Tw Cen MT</vt:lpstr>
      <vt:lpstr>Wingdings</vt:lpstr>
      <vt:lpstr>Wingdings 2</vt:lpstr>
      <vt:lpstr>MS_Yellow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FLUID_POWER_explained_v17</dc:title>
  <dc:subject/>
  <dc:creator/>
  <cp:keywords/>
  <dc:description/>
  <cp:lastModifiedBy/>
  <cp:revision>1</cp:revision>
  <dcterms:created xsi:type="dcterms:W3CDTF">2016-11-15T17:10:05Z</dcterms:created>
  <dcterms:modified xsi:type="dcterms:W3CDTF">2016-11-17T01:57:23Z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0x0101006F527443B7F650468EB70DBA5F662911</vt:lpwstr>
  </property>
</Properties>
</file>