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5" r:id="rId14"/>
    <p:sldId id="276" r:id="rId15"/>
  </p:sldIdLst>
  <p:sldSz cx="9144000" cy="5143500" type="screen16x9"/>
  <p:notesSz cx="6858000" cy="9144000"/>
  <p:custDataLst>
    <p:tags r:id="rId17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tools.com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pbellhausfeld.net/webapp/wcs/stores/servlet/ProductDisplay?catalogId=10001&amp;storeId=10051&amp;productId=66179&amp;langId=-1&amp;parent_category_rn=10573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d.k12.mo.us/vocational/woodworking/2004-05%20woodworking%20pics/MS%20projects%202nd%20quarter%2004/MS-bird%20house,%20Dominic%20nail%20gun.jpg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ir_compressor.jpg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eparmer.com/catalog/large_image.asp?img=7916100.jpg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coleparmer.com/catalog/large_image.asp?img=7916133.jpg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54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linkClick r:id="rId3"/>
              </a:rPr>
              <a:t>http://www.irtools.com/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linkClick r:id="rId3"/>
              </a:rPr>
              <a:t>http://www.campbellhausfeld.net/webapp/wcs/stores/servlet/ProductDisplay?catalogId=10001&amp;storeId=10051&amp;productId=66179&amp;langId=-1&amp;parent_category_rn=10573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11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linkClick r:id="rId3"/>
              </a:rPr>
              <a:t>http://www.msd.k12.mo.us/vocational/woodworking/2004-05%20woodworking%20pics/MS%20projects%202nd%20quarter%2004/MS-bird%20house,%20Dominic%20nail%20gun.jpg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http://misheli.image.pbase.com/u12/elsinger/large/3156433.blowing.jpg&amp;imgrefurl=http://www.pbase.com/elsinger/image/3156433&amp;h=800&amp;w=758&amp;sz=66&amp;hl=</a:t>
            </a:r>
            <a:r>
              <a:rPr lang="en-US" sz="1200" dirty="0" err="1"/>
              <a:t>en&amp;start</a:t>
            </a:r>
            <a:r>
              <a:rPr lang="en-US" sz="1200" dirty="0"/>
              <a:t>=8&amp;tbnid=vmQnCj2o9jdR8M:&amp;tbnh=143&amp;tbnw=135&amp;prev=/images%3Fq%3Dblowing%26svnum%3D10%26hl%3Den%26lr%3D%26safe%3Dactive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40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43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91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92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93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linkClick r:id="rId3"/>
              </a:rPr>
              <a:t>http://en.wikipedia.org/wiki/Image:Air_compressor.jpg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5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200" dirty="0">
                <a:hlinkClick r:id="rId3"/>
              </a:rPr>
              <a:t>http://www.coleparmer.com/catalog/large_image.asp?img=7916100.jpg</a:t>
            </a:r>
            <a:endParaRPr lang="en-US" sz="1200" dirty="0"/>
          </a:p>
          <a:p>
            <a:pPr algn="ctr"/>
            <a:endParaRPr lang="en-US" sz="12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hlinkClick r:id="rId4"/>
              </a:rPr>
              <a:t>http://www.coleparmer.com/catalog/large_image.asp?img=7916133.jpg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ase.com/elsinger/international_distric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685800" y="188595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sz="4400" cap="all" dirty="0">
                <a:latin typeface="Tw Cen MT" charset="0"/>
              </a:rPr>
              <a:t>Pneumatics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JH40C3 ROCKDR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717674"/>
            <a:ext cx="2514600" cy="188595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232 TGSL 1/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280" y="962513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465667" y="718783"/>
            <a:ext cx="8523111" cy="7814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Usage Points</a:t>
            </a:r>
          </a:p>
        </p:txBody>
      </p:sp>
      <p:pic>
        <p:nvPicPr>
          <p:cNvPr id="8" name="Picture 7" descr="116 AIR HAMM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555" y="2883389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468312" y="1569549"/>
            <a:ext cx="4667249" cy="35739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Compressed Air can perform lots of functions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Running air motors</a:t>
            </a:r>
          </a:p>
          <a:p>
            <a:pPr lvl="2"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Driving vanes causing motors to rotate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Providing quick forceful blasts repetitively</a:t>
            </a:r>
          </a:p>
          <a:p>
            <a:pPr lvl="2"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Power hammers 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Provide constant streams of air</a:t>
            </a:r>
          </a:p>
          <a:p>
            <a:pPr lvl="2"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Cleaning off parts and tools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Releasing or activating controls</a:t>
            </a:r>
          </a:p>
          <a:p>
            <a:pPr lvl="2"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Air Brakes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182568" y="1917792"/>
            <a:ext cx="5313362" cy="369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39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465667" y="718783"/>
            <a:ext cx="8523111" cy="7814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Exhaust</a:t>
            </a:r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468313" y="1584325"/>
            <a:ext cx="3908547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Due to the fact that air does not need to be recycled into a storage tank, the system is simpler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No return hoses necessary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Air is released into atmosphere, and new air is compressed </a:t>
            </a:r>
            <a:br>
              <a:rPr lang="en-US" sz="1800" dirty="0"/>
            </a:br>
            <a:r>
              <a:rPr lang="en-US" sz="1800" dirty="0"/>
              <a:t>into system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Air can be released directly </a:t>
            </a:r>
            <a:br>
              <a:rPr lang="en-US" sz="1800" dirty="0"/>
            </a:br>
            <a:r>
              <a:rPr lang="en-US" sz="1800" dirty="0"/>
              <a:t>after usage</a:t>
            </a:r>
          </a:p>
        </p:txBody>
      </p:sp>
      <p:pic>
        <p:nvPicPr>
          <p:cNvPr id="10" name="Picture 9" descr="http://www.campbellhausfeld.net/wcsstore/FashionFlow/images/productlarge/CHN10499AV_large.jp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98890" y="1952931"/>
            <a:ext cx="3810000" cy="2357438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1" name="Line 20"/>
          <p:cNvSpPr>
            <a:spLocks noChangeShapeType="1"/>
          </p:cNvSpPr>
          <p:nvPr/>
        </p:nvSpPr>
        <p:spPr bwMode="auto">
          <a:xfrm flipH="1">
            <a:off x="5256090" y="1588600"/>
            <a:ext cx="7620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6018090" y="1360000"/>
            <a:ext cx="2362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Air Exhaust Port</a:t>
            </a:r>
          </a:p>
        </p:txBody>
      </p:sp>
    </p:spTree>
    <p:extLst>
      <p:ext uri="{BB962C8B-B14F-4D97-AF65-F5344CB8AC3E}">
        <p14:creationId xmlns:p14="http://schemas.microsoft.com/office/powerpoint/2010/main" val="493729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468313" y="718783"/>
            <a:ext cx="8520465" cy="7179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How do Pneumatics work?</a:t>
            </a:r>
          </a:p>
        </p:txBody>
      </p:sp>
      <p:sp>
        <p:nvSpPr>
          <p:cNvPr id="10" name="Rectangle 9"/>
          <p:cNvSpPr>
            <a:spLocks noGrp="1" noChangeArrowheads="1"/>
          </p:cNvSpPr>
          <p:nvPr/>
        </p:nvSpPr>
        <p:spPr>
          <a:xfrm>
            <a:off x="468313" y="1552575"/>
            <a:ext cx="8675687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In a system with no leaks, volume of air cannot be depleted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20mL of air will be transferred, but not depleted or increased</a:t>
            </a: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Changing the volume of a cylinder can change the way </a:t>
            </a:r>
            <a:br>
              <a:rPr lang="en-US" sz="1800" dirty="0"/>
            </a:br>
            <a:r>
              <a:rPr lang="en-US" sz="1800" dirty="0"/>
              <a:t>we use the pressure transferred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A smaller volume will result in faster movement of the ram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A larger volume tube will result in slower movement of the ram, </a:t>
            </a:r>
            <a:br>
              <a:rPr lang="en-US" sz="1800" dirty="0"/>
            </a:br>
            <a:r>
              <a:rPr lang="en-US" sz="1800" dirty="0"/>
              <a:t>but the possibility for greater force</a:t>
            </a: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Pneumatics forces act equally on all walls of closed system</a:t>
            </a:r>
          </a:p>
          <a:p>
            <a:pPr lvl="1">
              <a:lnSpc>
                <a:spcPts val="1800"/>
              </a:lnSpc>
              <a:spcBef>
                <a:spcPts val="600"/>
              </a:spcBef>
            </a:pPr>
            <a:r>
              <a:rPr lang="en-US" sz="1800" dirty="0"/>
              <a:t>Fluid pressure dynamic</a:t>
            </a:r>
          </a:p>
          <a:p>
            <a:pPr>
              <a:lnSpc>
                <a:spcPts val="1800"/>
              </a:lnSpc>
              <a:spcBef>
                <a:spcPts val="600"/>
              </a:spcBef>
              <a:buFontTx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7363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468313" y="718783"/>
            <a:ext cx="8520465" cy="7179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How do Pneumatics work?</a:t>
            </a:r>
          </a:p>
        </p:txBody>
      </p:sp>
      <p:pic>
        <p:nvPicPr>
          <p:cNvPr id="9" name="Picture 8" descr="http://www-cep.ensmp.fr/tep/publitep/Booklet/Flow-diagram3.jp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5885" y="1705722"/>
            <a:ext cx="7492231" cy="2970305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/>
        </p:nvSpPr>
        <p:spPr>
          <a:xfrm>
            <a:off x="592992" y="1703387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/>
              <a:t>Pneumatics will often provide a slower response to the input, due to the fact that air is compressible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Air will compress into line, and will not move equal distance until this compressed pressure evens out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Friction can build up in a pneumatic system due to a lack of lubrication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 </a:t>
            </a:r>
          </a:p>
        </p:txBody>
      </p:sp>
      <p:pic>
        <p:nvPicPr>
          <p:cNvPr id="3" name="Picture 2" descr="http://www.msd.k12.mo.us/vocational/woodworking/2004-05%20woodworking%20pics/MS%20projects%202nd%20quarter%2004/MS-bird%20house,%20Dominic%20nail%20gun.jpg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1008" y="1762125"/>
            <a:ext cx="3810000" cy="2565645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8313" y="718783"/>
            <a:ext cx="8520465" cy="7179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Pneumatics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349250" y="714715"/>
            <a:ext cx="8485094" cy="11430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What does Pneumatics mean?</a:t>
            </a:r>
          </a:p>
        </p:txBody>
      </p:sp>
      <p:sp>
        <p:nvSpPr>
          <p:cNvPr id="19" name="Rectangle 18"/>
          <p:cNvSpPr>
            <a:spLocks noGrp="1" noChangeArrowheads="1"/>
          </p:cNvSpPr>
          <p:nvPr/>
        </p:nvSpPr>
        <p:spPr>
          <a:xfrm>
            <a:off x="514839" y="1552819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2400" dirty="0"/>
              <a:t>Derived from the Greek word </a:t>
            </a:r>
            <a:r>
              <a:rPr lang="en-US" sz="2400" i="1" dirty="0" err="1"/>
              <a:t>pneumatikos</a:t>
            </a:r>
            <a:endParaRPr lang="en-US" sz="2400" dirty="0"/>
          </a:p>
          <a:p>
            <a:pPr lvl="1">
              <a:lnSpc>
                <a:spcPts val="1200"/>
              </a:lnSpc>
            </a:pPr>
            <a:r>
              <a:rPr lang="en-US" sz="1800" dirty="0"/>
              <a:t>Means </a:t>
            </a:r>
            <a:r>
              <a:rPr lang="ja-JP" altLang="en-US" sz="1800" dirty="0">
                <a:latin typeface="Arial"/>
              </a:rPr>
              <a:t>“</a:t>
            </a:r>
            <a:r>
              <a:rPr lang="en-US" sz="1800" dirty="0"/>
              <a:t>to come from the wind</a:t>
            </a:r>
            <a:r>
              <a:rPr lang="ja-JP" altLang="en-US" sz="1800" dirty="0">
                <a:latin typeface="Arial"/>
              </a:rPr>
              <a:t>”</a:t>
            </a:r>
            <a:r>
              <a:rPr lang="en-US" sz="1800" dirty="0">
                <a:solidFill>
                  <a:srgbClr val="888888"/>
                </a:solidFill>
                <a:latin typeface="Arial" charset="0"/>
                <a:cs typeface="Arial" charset="0"/>
                <a:hlinkClick r:id="rId3"/>
              </a:rPr>
              <a:t> </a:t>
            </a:r>
            <a:endParaRPr lang="en-US" sz="1800" dirty="0"/>
          </a:p>
          <a:p>
            <a:pPr>
              <a:lnSpc>
                <a:spcPts val="2400"/>
              </a:lnSpc>
              <a:spcBef>
                <a:spcPts val="2000"/>
              </a:spcBef>
            </a:pPr>
            <a:r>
              <a:rPr lang="en-US" sz="2400" dirty="0"/>
              <a:t>Describes using air power to complete a task.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Blowing dust off the table using your mouth is technically a pneumatic task.</a:t>
            </a:r>
          </a:p>
        </p:txBody>
      </p:sp>
      <p:pic>
        <p:nvPicPr>
          <p:cNvPr id="20" name="Picture 19" descr="blowing.jpg">
            <a:hlinkClick r:id="rId3"/>
          </p:cNvPr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18155" y="1630302"/>
            <a:ext cx="2746648" cy="2898836"/>
          </a:xfrm>
          <a:prstGeom prst="rect">
            <a:avLst/>
          </a:prstGeom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458611" y="742950"/>
            <a:ext cx="7653866" cy="11430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How do Pneumatics work?</a:t>
            </a:r>
          </a:p>
        </p:txBody>
      </p:sp>
      <p:sp>
        <p:nvSpPr>
          <p:cNvPr id="10" name="Rectangle 9"/>
          <p:cNvSpPr>
            <a:spLocks noGrp="1" noChangeArrowheads="1"/>
          </p:cNvSpPr>
          <p:nvPr/>
        </p:nvSpPr>
        <p:spPr>
          <a:xfrm>
            <a:off x="4650033" y="2139951"/>
            <a:ext cx="3810000" cy="20193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1200"/>
              </a:spcBef>
            </a:pPr>
            <a:r>
              <a:rPr lang="en-US" sz="1800" dirty="0"/>
              <a:t>Pneumatics work by using air that is more dense than regular air to apply pressure to something</a:t>
            </a:r>
          </a:p>
          <a:p>
            <a:pPr>
              <a:lnSpc>
                <a:spcPts val="1800"/>
              </a:lnSpc>
              <a:spcBef>
                <a:spcPts val="1200"/>
              </a:spcBef>
            </a:pPr>
            <a:r>
              <a:rPr lang="en-US" sz="1800" dirty="0"/>
              <a:t>Pneumatics require an open-circuit to operate efficiently</a:t>
            </a:r>
          </a:p>
          <a:p>
            <a:pPr lvl="1">
              <a:lnSpc>
                <a:spcPts val="1800"/>
              </a:lnSpc>
              <a:spcBef>
                <a:spcPts val="1200"/>
              </a:spcBef>
            </a:pPr>
            <a:r>
              <a:rPr lang="en-US" sz="1800" dirty="0"/>
              <a:t>No return necessary</a:t>
            </a:r>
          </a:p>
        </p:txBody>
      </p:sp>
      <p:pic>
        <p:nvPicPr>
          <p:cNvPr id="11" name="Picture 10" descr="http://www.gearseds.com/curriculum/images/figures/complete_pneumatic_kit_connection%20Sequence%20rev1.jp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217" y="1764567"/>
            <a:ext cx="3683000" cy="2762250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465668" y="726722"/>
            <a:ext cx="5037666" cy="694091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40"/>
              </a:lnSpc>
            </a:pPr>
            <a:r>
              <a:rPr lang="en-US" dirty="0">
                <a:latin typeface="Tw Cen MT" charset="0"/>
              </a:rPr>
              <a:t>What is Pressure?</a:t>
            </a:r>
          </a:p>
        </p:txBody>
      </p:sp>
      <p:sp>
        <p:nvSpPr>
          <p:cNvPr id="14" name="Rectangle 13"/>
          <p:cNvSpPr>
            <a:spLocks noGrp="1" noChangeArrowheads="1"/>
          </p:cNvSpPr>
          <p:nvPr/>
        </p:nvSpPr>
        <p:spPr>
          <a:xfrm>
            <a:off x="468314" y="1447800"/>
            <a:ext cx="3968749" cy="30035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sz="1800" dirty="0"/>
              <a:t>Pressure is the amount of force applied to an area of a material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Pounds per Square Inch</a:t>
            </a:r>
          </a:p>
          <a:p>
            <a:pPr lvl="2">
              <a:lnSpc>
                <a:spcPts val="1800"/>
              </a:lnSpc>
              <a:spcBef>
                <a:spcPts val="0"/>
              </a:spcBef>
            </a:pPr>
            <a:r>
              <a:rPr lang="en-US" sz="1800" dirty="0"/>
              <a:t>Amount of force (in lbs) applied to an area </a:t>
            </a:r>
            <a:br>
              <a:rPr lang="en-US" sz="1800" dirty="0"/>
            </a:br>
            <a:r>
              <a:rPr lang="en-US" sz="1800" dirty="0"/>
              <a:t>(in square inches)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Pascal</a:t>
            </a:r>
          </a:p>
          <a:p>
            <a:pPr lvl="2">
              <a:lnSpc>
                <a:spcPts val="1800"/>
              </a:lnSpc>
              <a:spcBef>
                <a:spcPts val="0"/>
              </a:spcBef>
            </a:pPr>
            <a:r>
              <a:rPr lang="en-US" sz="1800" dirty="0"/>
              <a:t>Amount of force (in N) applied to an area (in square meters)</a:t>
            </a:r>
          </a:p>
          <a:p>
            <a:pPr lvl="3">
              <a:lnSpc>
                <a:spcPts val="1800"/>
              </a:lnSpc>
              <a:spcBef>
                <a:spcPts val="0"/>
              </a:spcBef>
            </a:pPr>
            <a:r>
              <a:rPr lang="en-US" dirty="0"/>
              <a:t>Newton (N) = Amount of force necessary to move one kg one meter per second (F=ma)</a:t>
            </a:r>
          </a:p>
        </p:txBody>
      </p:sp>
      <p:sp>
        <p:nvSpPr>
          <p:cNvPr id="15" name="Rectangle 14"/>
          <p:cNvSpPr>
            <a:spLocks noGrp="1" noChangeArrowheads="1"/>
          </p:cNvSpPr>
          <p:nvPr/>
        </p:nvSpPr>
        <p:spPr>
          <a:xfrm>
            <a:off x="4750777" y="1433512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sz="1800" dirty="0"/>
              <a:t>Put your thumb on the table.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Your thumb takes up approximately one square inch.</a:t>
            </a:r>
          </a:p>
          <a:p>
            <a:pPr>
              <a:lnSpc>
                <a:spcPts val="1800"/>
              </a:lnSpc>
            </a:pPr>
            <a:r>
              <a:rPr lang="en-US" sz="1800" dirty="0"/>
              <a:t>Press down LIGHTLY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You will exert a force of somewhere around ½ a Pound</a:t>
            </a:r>
          </a:p>
          <a:p>
            <a:pPr>
              <a:lnSpc>
                <a:spcPts val="1800"/>
              </a:lnSpc>
            </a:pPr>
            <a:r>
              <a:rPr lang="en-US" sz="1800" dirty="0"/>
              <a:t>Therefore, the pressure you exert on the table is about .5PSI (Pounds per Square Inch)</a:t>
            </a:r>
          </a:p>
        </p:txBody>
      </p:sp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462843" y="742950"/>
            <a:ext cx="8535041" cy="7337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How do we use this Pressure?</a:t>
            </a:r>
          </a:p>
        </p:txBody>
      </p:sp>
      <p:sp>
        <p:nvSpPr>
          <p:cNvPr id="62" name="Rectangle 61"/>
          <p:cNvSpPr>
            <a:spLocks noGrp="1" noChangeArrowheads="1"/>
          </p:cNvSpPr>
          <p:nvPr/>
        </p:nvSpPr>
        <p:spPr>
          <a:xfrm>
            <a:off x="468313" y="1523878"/>
            <a:ext cx="3815617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/>
              <a:t>Due to the formula to get pressure (Pressure=Force/Area) we know that pressure will exert a force onto anything with an area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 Piston or drive tooth has a surface area that the pressure will push against, thus exerting force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</p:txBody>
      </p:sp>
      <p:sp>
        <p:nvSpPr>
          <p:cNvPr id="63" name="Rectangle 62"/>
          <p:cNvSpPr>
            <a:spLocks noGrp="1" noChangeArrowheads="1"/>
          </p:cNvSpPr>
          <p:nvPr/>
        </p:nvSpPr>
        <p:spPr>
          <a:xfrm>
            <a:off x="4677507" y="1533648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If an pneumatic nail gun has a hammer that measures ½ an inch </a:t>
            </a:r>
            <a:br>
              <a:rPr lang="en-US" sz="1800" dirty="0"/>
            </a:br>
            <a:r>
              <a:rPr lang="en-US" sz="1800" dirty="0"/>
              <a:t>in diameter, and there is 100 psi supplied through the air line, </a:t>
            </a:r>
            <a:br>
              <a:rPr lang="en-US" sz="1800" dirty="0"/>
            </a:br>
            <a:r>
              <a:rPr lang="en-US" sz="1800" dirty="0"/>
              <a:t>50 pounds of force are exerted </a:t>
            </a:r>
            <a:br>
              <a:rPr lang="en-US" sz="1800" dirty="0"/>
            </a:br>
            <a:r>
              <a:rPr lang="en-US" sz="1800" dirty="0"/>
              <a:t>on the hammer</a:t>
            </a:r>
          </a:p>
          <a:p>
            <a:r>
              <a:rPr lang="en-US" sz="1800" dirty="0"/>
              <a:t>What if the hammer measures ¼</a:t>
            </a:r>
            <a:r>
              <a:rPr lang="ja-JP" altLang="en-US" sz="1800" dirty="0">
                <a:latin typeface="Arial"/>
              </a:rPr>
              <a:t>”</a:t>
            </a:r>
            <a:r>
              <a:rPr lang="en-US" sz="1800" dirty="0"/>
              <a:t> in diameter?</a:t>
            </a:r>
          </a:p>
        </p:txBody>
      </p:sp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ChangeArrowheads="1"/>
          </p:cNvSpPr>
          <p:nvPr/>
        </p:nvSpPr>
        <p:spPr bwMode="auto">
          <a:xfrm>
            <a:off x="462843" y="742950"/>
            <a:ext cx="8535041" cy="7337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How do you Create Pressure?</a:t>
            </a:r>
          </a:p>
        </p:txBody>
      </p:sp>
      <p:sp>
        <p:nvSpPr>
          <p:cNvPr id="28" name="Rectangle 27"/>
          <p:cNvSpPr>
            <a:spLocks noGrp="1" noChangeArrowheads="1"/>
          </p:cNvSpPr>
          <p:nvPr/>
        </p:nvSpPr>
        <p:spPr>
          <a:xfrm>
            <a:off x="4713532" y="1592262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In Pneumatics, we create pressure by compressing the air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Forcing more air into an area, thus resulting in higher pressure created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Pumps create compressed air </a:t>
            </a:r>
            <a:br>
              <a:rPr lang="en-US" sz="1800" dirty="0"/>
            </a:br>
            <a:r>
              <a:rPr lang="en-US" sz="1800" dirty="0"/>
              <a:t>by forcing more air into a container without a release</a:t>
            </a:r>
          </a:p>
          <a:p>
            <a:pPr lvl="2">
              <a:lnSpc>
                <a:spcPts val="1800"/>
              </a:lnSpc>
              <a:spcBef>
                <a:spcPts val="550"/>
              </a:spcBef>
            </a:pPr>
            <a:r>
              <a:rPr lang="en-US" sz="1800" dirty="0"/>
              <a:t>Tanks must be strong </a:t>
            </a:r>
            <a:br>
              <a:rPr lang="en-US" sz="1800" dirty="0"/>
            </a:br>
            <a:r>
              <a:rPr lang="en-US" sz="1800" dirty="0"/>
              <a:t>to withstand pressure</a:t>
            </a:r>
          </a:p>
        </p:txBody>
      </p:sp>
      <p:pic>
        <p:nvPicPr>
          <p:cNvPr id="29" name="Picture 28" descr="http://www.compair.com/flash/screwani.gif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969" y="1548454"/>
            <a:ext cx="3847592" cy="3079496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462843" y="742950"/>
            <a:ext cx="8535041" cy="7337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How do we use this Pressure?</a:t>
            </a:r>
          </a:p>
        </p:txBody>
      </p:sp>
      <p:sp>
        <p:nvSpPr>
          <p:cNvPr id="23" name="Rectangle 22"/>
          <p:cNvSpPr>
            <a:spLocks noGrp="1" noChangeArrowheads="1"/>
          </p:cNvSpPr>
          <p:nvPr/>
        </p:nvSpPr>
        <p:spPr>
          <a:xfrm>
            <a:off x="468312" y="1487216"/>
            <a:ext cx="4524375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2400" dirty="0"/>
              <a:t>We use a system to create, transport and use this pressure</a:t>
            </a:r>
          </a:p>
          <a:p>
            <a:pPr lvl="1">
              <a:lnSpc>
                <a:spcPts val="2400"/>
              </a:lnSpc>
            </a:pPr>
            <a:r>
              <a:rPr lang="en-US" sz="2400" dirty="0"/>
              <a:t>Compressor</a:t>
            </a:r>
          </a:p>
          <a:p>
            <a:pPr lvl="1">
              <a:lnSpc>
                <a:spcPts val="2400"/>
              </a:lnSpc>
            </a:pPr>
            <a:r>
              <a:rPr lang="en-US" sz="2400" dirty="0"/>
              <a:t>Transfer Lines</a:t>
            </a:r>
          </a:p>
          <a:p>
            <a:pPr lvl="1">
              <a:lnSpc>
                <a:spcPts val="2400"/>
              </a:lnSpc>
            </a:pPr>
            <a:r>
              <a:rPr lang="en-US" sz="2400" dirty="0"/>
              <a:t>Usage point</a:t>
            </a:r>
          </a:p>
          <a:p>
            <a:pPr lvl="1">
              <a:lnSpc>
                <a:spcPts val="2400"/>
              </a:lnSpc>
            </a:pPr>
            <a:r>
              <a:rPr lang="en-US" sz="2400" dirty="0"/>
              <a:t>Exhaust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840534" y="1698624"/>
            <a:ext cx="2362200" cy="51993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Air Compressor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7015286" y="2202689"/>
            <a:ext cx="0" cy="17145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6145334" y="3917189"/>
            <a:ext cx="17526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Usage</a:t>
            </a:r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>
            <a:off x="7015286" y="437438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5841999" y="1283527"/>
            <a:ext cx="23415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Normal Air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 rot="-5388961">
            <a:off x="5470647" y="2793924"/>
            <a:ext cx="2171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Transfer Line</a:t>
            </a:r>
          </a:p>
          <a:p>
            <a:pPr algn="ctr"/>
            <a:r>
              <a:rPr lang="en-US" dirty="0"/>
              <a:t> (hose)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5862759" y="4525202"/>
            <a:ext cx="2286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t">
            <a:spAutoFit/>
          </a:bodyPr>
          <a:lstStyle>
            <a:lvl1pPr marL="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Exhaust</a:t>
            </a:r>
          </a:p>
        </p:txBody>
      </p:sp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>
            <a:spLocks noGrp="1" noChangeArrowheads="1"/>
          </p:cNvSpPr>
          <p:nvPr/>
        </p:nvSpPr>
        <p:spPr bwMode="auto">
          <a:xfrm>
            <a:off x="468313" y="742950"/>
            <a:ext cx="8529571" cy="7337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dirty="0">
                <a:latin typeface="Tw Cen MT" charset="0"/>
              </a:rPr>
              <a:t>Compressor</a:t>
            </a:r>
          </a:p>
        </p:txBody>
      </p:sp>
      <p:sp>
        <p:nvSpPr>
          <p:cNvPr id="26" name="Rectangle 25"/>
          <p:cNvSpPr>
            <a:spLocks noGrp="1" noChangeArrowheads="1"/>
          </p:cNvSpPr>
          <p:nvPr/>
        </p:nvSpPr>
        <p:spPr>
          <a:xfrm>
            <a:off x="4127499" y="1393825"/>
            <a:ext cx="4905376" cy="374967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en-US" sz="2000" dirty="0"/>
              <a:t>Pistons, Lobes or Gears operate </a:t>
            </a:r>
            <a:br>
              <a:rPr lang="en-US" sz="2000" dirty="0"/>
            </a:br>
            <a:r>
              <a:rPr lang="en-US" sz="2000" dirty="0"/>
              <a:t>to compress the air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Air is let in through a valve or port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Air flows into cylinder or gap between lobes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Piston or lobes decrease area available </a:t>
            </a:r>
            <a:br>
              <a:rPr lang="en-US" sz="1800" dirty="0"/>
            </a:br>
            <a:r>
              <a:rPr lang="en-US" sz="1800" dirty="0"/>
              <a:t>for air to take up, thus compressing it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Air is forced into a holding tank and </a:t>
            </a:r>
            <a:br>
              <a:rPr lang="en-US" sz="1800" dirty="0"/>
            </a:br>
            <a:r>
              <a:rPr lang="en-US" sz="1800" dirty="0"/>
              <a:t>stored to build up pressure</a:t>
            </a:r>
          </a:p>
          <a:p>
            <a:pPr lvl="1">
              <a:lnSpc>
                <a:spcPts val="1800"/>
              </a:lnSpc>
            </a:pPr>
            <a:r>
              <a:rPr lang="en-US" sz="1800" dirty="0"/>
              <a:t>Air is released by use of a regulator</a:t>
            </a:r>
          </a:p>
          <a:p>
            <a:pPr>
              <a:lnSpc>
                <a:spcPts val="2000"/>
              </a:lnSpc>
            </a:pPr>
            <a:r>
              <a:rPr lang="en-US" sz="2000" dirty="0"/>
              <a:t>This process can be run backwards as well, to force air out, to create a vacuum</a:t>
            </a:r>
          </a:p>
        </p:txBody>
      </p:sp>
      <p:pic>
        <p:nvPicPr>
          <p:cNvPr id="27" name="Picture 26" descr="http://upload.wikimedia.org/wikipedia/commons/a/a0/Air_compressor.jp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14" y="1502980"/>
            <a:ext cx="3425304" cy="3176970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69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65667" y="718783"/>
            <a:ext cx="8523111" cy="78140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dirty="0">
                <a:latin typeface="Tw Cen MT" charset="0"/>
              </a:rPr>
              <a:t>Transfer Lines</a:t>
            </a:r>
          </a:p>
        </p:txBody>
      </p:sp>
      <p:sp>
        <p:nvSpPr>
          <p:cNvPr id="10" name="Rectangle 9"/>
          <p:cNvSpPr>
            <a:spLocks noGrp="1" noChangeArrowheads="1"/>
          </p:cNvSpPr>
          <p:nvPr/>
        </p:nvSpPr>
        <p:spPr>
          <a:xfrm>
            <a:off x="468313" y="1581257"/>
            <a:ext cx="4373562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  <a:spcBef>
                <a:spcPts val="1200"/>
              </a:spcBef>
            </a:pPr>
            <a:r>
              <a:rPr lang="en-US" sz="2400" dirty="0"/>
              <a:t>Transfer lines for air are usually pretty thin and flexible</a:t>
            </a:r>
          </a:p>
          <a:p>
            <a:pPr lvl="1">
              <a:lnSpc>
                <a:spcPts val="2400"/>
              </a:lnSpc>
              <a:spcBef>
                <a:spcPts val="1200"/>
              </a:spcBef>
            </a:pPr>
            <a:r>
              <a:rPr lang="en-US" sz="2400" dirty="0"/>
              <a:t>Can range from 1/8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 to 1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in diameter</a:t>
            </a:r>
          </a:p>
          <a:p>
            <a:pPr lvl="1">
              <a:lnSpc>
                <a:spcPts val="2400"/>
              </a:lnSpc>
              <a:spcBef>
                <a:spcPts val="1200"/>
              </a:spcBef>
            </a:pPr>
            <a:r>
              <a:rPr lang="en-US" sz="2400" dirty="0"/>
              <a:t>Bigger hose can cause a reduction in pressure unless </a:t>
            </a:r>
            <a:br>
              <a:rPr lang="en-US" sz="2400" dirty="0"/>
            </a:br>
            <a:r>
              <a:rPr lang="en-US" sz="2400" dirty="0"/>
              <a:t>there is a sufficient supply</a:t>
            </a:r>
          </a:p>
        </p:txBody>
      </p:sp>
      <p:pic>
        <p:nvPicPr>
          <p:cNvPr id="11" name="Picture 10" descr="http://www.coleparmer.com/catalog/large_images/79161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779" y="1285631"/>
            <a:ext cx="1989137" cy="1528763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http://www.coleparmer.com/catalog/large_images/791613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900" y="3181350"/>
            <a:ext cx="2743200" cy="126563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073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498ACF2-31E2-4E53-9E05-FDD2F68F1EDC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PNEUMATICS_explained_v17"/>
  <p:tag name="ISPRING_RESOURCE_PATHS_HASH_PRESENTER" val="ab731786b3d3236a6c7186134f4342731d34a8e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CA111DBD-6265-4782-84AF-094A42B122E5}"/>
</file>

<file path=customXml/itemProps2.xml><?xml version="1.0" encoding="utf-8"?>
<ds:datastoreItem xmlns:ds="http://schemas.openxmlformats.org/officeDocument/2006/customXml" ds:itemID="{A9ECF436-3EBA-42C3-A318-39676A7D1720}"/>
</file>

<file path=customXml/itemProps3.xml><?xml version="1.0" encoding="utf-8"?>
<ds:datastoreItem xmlns:ds="http://schemas.openxmlformats.org/officeDocument/2006/customXml" ds:itemID="{29DC2DC2-B8E2-4B82-B2CE-DF3BB23BA3FD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540</Words>
  <Application>Microsoft Office PowerPoint</Application>
  <PresentationFormat>On-screen Show (16:9)</PresentationFormat>
  <Paragraphs>108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HGPｺﾞｼｯｸE</vt:lpstr>
      <vt:lpstr>Tw Cen MT</vt:lpstr>
      <vt:lpstr>Wingdings</vt:lpstr>
      <vt:lpstr>Wingdings 2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PNEUMATICS_explained_v17</dc:title>
  <dc:subject/>
  <dc:creator/>
  <cp:keywords/>
  <dc:description/>
  <cp:lastModifiedBy/>
  <cp:revision>1</cp:revision>
  <dcterms:created xsi:type="dcterms:W3CDTF">2016-11-15T02:11:26Z</dcterms:created>
  <dcterms:modified xsi:type="dcterms:W3CDTF">2016-11-17T01:56:35Z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