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4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</p:sldIdLst>
  <p:sldSz cx="9144000" cy="5143500" type="screen16x9"/>
  <p:notesSz cx="6858000" cy="9144000"/>
  <p:custDataLst>
    <p:tags r:id="rId3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983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64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39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21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3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9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057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095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505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78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7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523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146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381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377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36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703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263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97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94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593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74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323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43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364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31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7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44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79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5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6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685800" y="1334945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400"/>
              </a:lnSpc>
            </a:pPr>
            <a:r>
              <a:rPr lang="en-US" sz="4400" cap="all" dirty="0">
                <a:latin typeface="Tw Cen MT" charset="0"/>
              </a:rPr>
              <a:t>Process Organization</a:t>
            </a:r>
            <a:r>
              <a:rPr lang="en-US" sz="4400" dirty="0">
                <a:latin typeface="Tw Cen MT" charset="0"/>
              </a:rPr>
              <a:t>:</a:t>
            </a:r>
            <a:br>
              <a:rPr lang="en-US" sz="4400" dirty="0">
                <a:latin typeface="Tw Cen MT" charset="0"/>
              </a:rPr>
            </a:br>
            <a:r>
              <a:rPr lang="en-US" sz="4400" dirty="0">
                <a:latin typeface="Tw Cen MT" charset="0"/>
              </a:rPr>
              <a:t>Flow Charts &amp; Gantt Charts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1371600" y="280035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None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None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None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None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sz="3200" dirty="0">
                <a:latin typeface="Tw Cen MT" charset="0"/>
              </a:rPr>
              <a:t>Planning &amp; Scheduling Systems:</a:t>
            </a:r>
          </a:p>
          <a:p>
            <a:pPr eaLnBrk="1" hangingPunct="1">
              <a:lnSpc>
                <a:spcPts val="2600"/>
              </a:lnSpc>
            </a:pPr>
            <a:r>
              <a:rPr lang="en-US" sz="3200" dirty="0">
                <a:latin typeface="Tw Cen MT" charset="0"/>
              </a:rPr>
              <a:t>From Design to Fabrication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685800" y="853722"/>
            <a:ext cx="7772400" cy="1184628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w Cen MT" charset="0"/>
              </a:rPr>
              <a:t>Gantt Charts</a:t>
            </a:r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1371600" y="249555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None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None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None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None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dirty="0">
                <a:latin typeface="Tw Cen MT" charset="0"/>
              </a:rPr>
              <a:t>Charting out Tasks, Responsibilities, &amp; Completion Times</a:t>
            </a:r>
          </a:p>
        </p:txBody>
      </p:sp>
    </p:spTree>
    <p:extLst>
      <p:ext uri="{BB962C8B-B14F-4D97-AF65-F5344CB8AC3E}">
        <p14:creationId xmlns:p14="http://schemas.microsoft.com/office/powerpoint/2010/main" val="1416139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5667" y="853722"/>
            <a:ext cx="7992533" cy="65616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Scheduling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65667" y="1651000"/>
            <a:ext cx="3931355" cy="410845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200"/>
              </a:lnSpc>
            </a:pPr>
            <a:r>
              <a:rPr lang="en-US" sz="2400" dirty="0">
                <a:latin typeface="Tw Cen MT" charset="0"/>
              </a:rPr>
              <a:t>A Way of keeping tasks on track using Process Resource of Time as the guideline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000" dirty="0">
                <a:latin typeface="Tw Cen MT" charset="0"/>
              </a:rPr>
              <a:t>When actions should occur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How long an action should take to complete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How long a process will </a:t>
            </a:r>
            <a:br>
              <a:rPr lang="en-US" sz="2000" dirty="0">
                <a:latin typeface="Tw Cen MT" charset="0"/>
              </a:rPr>
            </a:br>
            <a:r>
              <a:rPr lang="en-US" sz="2000" dirty="0">
                <a:latin typeface="Tw Cen MT" charset="0"/>
              </a:rPr>
              <a:t>take to complete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Who is responsible for the task to complete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4789292" y="1658133"/>
            <a:ext cx="4016040" cy="307388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200"/>
              </a:lnSpc>
            </a:pPr>
            <a:r>
              <a:rPr lang="en-US" sz="2400" dirty="0">
                <a:latin typeface="Tw Cen MT" charset="0"/>
              </a:rPr>
              <a:t>What would happen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on an automobile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assembly line if:</a:t>
            </a:r>
          </a:p>
          <a:p>
            <a:pPr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US" sz="2000" dirty="0">
                <a:latin typeface="Tw Cen MT" charset="0"/>
              </a:rPr>
              <a:t>the tires were scheduled to </a:t>
            </a:r>
            <a:br>
              <a:rPr lang="en-US" sz="2000" dirty="0">
                <a:latin typeface="Tw Cen MT" charset="0"/>
              </a:rPr>
            </a:br>
            <a:r>
              <a:rPr lang="en-US" sz="2000" dirty="0">
                <a:latin typeface="Tw Cen MT" charset="0"/>
              </a:rPr>
              <a:t>be put together backwards?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One process gets done in </a:t>
            </a:r>
            <a:br>
              <a:rPr lang="en-US" sz="2000" dirty="0">
                <a:latin typeface="Tw Cen MT" charset="0"/>
              </a:rPr>
            </a:br>
            <a:r>
              <a:rPr lang="en-US" sz="2000" dirty="0">
                <a:latin typeface="Tw Cen MT" charset="0"/>
              </a:rPr>
              <a:t>half the time of another?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The person that normally </a:t>
            </a:r>
            <a:br>
              <a:rPr lang="en-US" sz="2000" dirty="0">
                <a:latin typeface="Tw Cen MT" charset="0"/>
              </a:rPr>
            </a:br>
            <a:r>
              <a:rPr lang="en-US" sz="2000" dirty="0">
                <a:latin typeface="Tw Cen MT" charset="0"/>
              </a:rPr>
              <a:t>does a job is sick and someone else needs to fill in?</a:t>
            </a:r>
          </a:p>
        </p:txBody>
      </p:sp>
    </p:spTree>
    <p:extLst>
      <p:ext uri="{BB962C8B-B14F-4D97-AF65-F5344CB8AC3E}">
        <p14:creationId xmlns:p14="http://schemas.microsoft.com/office/powerpoint/2010/main" val="493729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8286" y="851338"/>
            <a:ext cx="7989914" cy="85843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Pre-Assessment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68285" y="1770063"/>
            <a:ext cx="7918961" cy="299743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lang="en-US" dirty="0">
                <a:latin typeface="Tw Cen MT" charset="0"/>
              </a:rPr>
              <a:t>Who has heard of a Gantt Chart?</a:t>
            </a:r>
          </a:p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dirty="0">
                <a:latin typeface="Tw Cen MT" charset="0"/>
              </a:rPr>
              <a:t>What do you think a Gantt Chart is?</a:t>
            </a:r>
          </a:p>
          <a:p>
            <a:pPr lvl="1" eaLnBrk="1" hangingPunct="1">
              <a:lnSpc>
                <a:spcPts val="2000"/>
              </a:lnSpc>
              <a:spcBef>
                <a:spcPts val="1200"/>
              </a:spcBef>
            </a:pPr>
            <a:r>
              <a:rPr lang="en-US" dirty="0">
                <a:latin typeface="Tw Cen MT" charset="0"/>
              </a:rPr>
              <a:t>Or what is a Gantt Chart?</a:t>
            </a:r>
          </a:p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dirty="0">
                <a:latin typeface="Tw Cen MT" charset="0"/>
              </a:rPr>
              <a:t>Have you used a Gantt Chart to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plan and carry out projects?</a:t>
            </a:r>
          </a:p>
        </p:txBody>
      </p:sp>
    </p:spTree>
    <p:extLst>
      <p:ext uri="{BB962C8B-B14F-4D97-AF65-F5344CB8AC3E}">
        <p14:creationId xmlns:p14="http://schemas.microsoft.com/office/powerpoint/2010/main" val="157363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2" y="857250"/>
            <a:ext cx="8675687" cy="801688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Experiences with </a:t>
            </a:r>
            <a:r>
              <a:rPr lang="ja-JP" altLang="en-US" dirty="0">
                <a:latin typeface="Tw Cen MT" charset="0"/>
              </a:rPr>
              <a:t>“</a:t>
            </a:r>
            <a:r>
              <a:rPr lang="en-US" dirty="0">
                <a:latin typeface="Tw Cen MT" charset="0"/>
              </a:rPr>
              <a:t>Group</a:t>
            </a:r>
            <a:r>
              <a:rPr lang="ja-JP" altLang="en-US" dirty="0">
                <a:latin typeface="Tw Cen MT" charset="0"/>
              </a:rPr>
              <a:t>”</a:t>
            </a:r>
            <a:r>
              <a:rPr lang="en-US" dirty="0">
                <a:latin typeface="Tw Cen MT" charset="0"/>
              </a:rPr>
              <a:t> Projects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749425"/>
            <a:ext cx="8386761" cy="32512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How did the project &amp; experience go?</a:t>
            </a:r>
          </a:p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Was it easy to split up tasks for the project?</a:t>
            </a:r>
          </a:p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Did you have and stick with timelines</a:t>
            </a:r>
          </a:p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Was it easy to coordinate the tasks?</a:t>
            </a:r>
          </a:p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Was it easy to express the tasks &amp; deadlines?</a:t>
            </a:r>
          </a:p>
          <a:p>
            <a:pPr eaLnBrk="1" hangingPunct="1">
              <a:lnSpc>
                <a:spcPts val="2400"/>
              </a:lnSpc>
            </a:pPr>
            <a:r>
              <a:rPr lang="en-US" dirty="0">
                <a:latin typeface="Tw Cen MT" charset="0"/>
              </a:rPr>
              <a:t>Were any techniques used to help make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the project flow smoothly?</a:t>
            </a:r>
          </a:p>
          <a:p>
            <a:pPr eaLnBrk="1" hangingPunct="1">
              <a:lnSpc>
                <a:spcPts val="2200"/>
              </a:lnSpc>
            </a:pPr>
            <a:r>
              <a:rPr lang="en-US" dirty="0">
                <a:latin typeface="Tw Cen MT" charset="0"/>
              </a:rPr>
              <a:t>Wish there was a </a:t>
            </a:r>
            <a:r>
              <a:rPr lang="ja-JP" altLang="en-US" dirty="0">
                <a:latin typeface="Tw Cen MT" charset="0"/>
              </a:rPr>
              <a:t>“</a:t>
            </a:r>
            <a:r>
              <a:rPr lang="en-US" dirty="0">
                <a:latin typeface="Tw Cen MT" charset="0"/>
              </a:rPr>
              <a:t>better</a:t>
            </a:r>
            <a:r>
              <a:rPr lang="ja-JP" altLang="en-US" dirty="0">
                <a:latin typeface="Tw Cen MT" charset="0"/>
              </a:rPr>
              <a:t>”</a:t>
            </a:r>
            <a:r>
              <a:rPr lang="en-US" dirty="0">
                <a:latin typeface="Tw Cen MT" charset="0"/>
              </a:rPr>
              <a:t> way?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2" y="722313"/>
            <a:ext cx="7696199" cy="96043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History of the Gantt Chart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658938"/>
            <a:ext cx="7989887" cy="3656011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lang="en-US" sz="2400" dirty="0">
                <a:latin typeface="Tw Cen MT" charset="0"/>
              </a:rPr>
              <a:t>Created by Laurence Gantt (1861-1919)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Mechanical Engineering, Management Consultant, &amp; Industry Advisor</a:t>
            </a:r>
          </a:p>
          <a:p>
            <a:pPr lvl="1" eaLnBrk="1" hangingPunct="1">
              <a:lnSpc>
                <a:spcPts val="16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Visual tool of scheduled and actual time on project</a:t>
            </a:r>
          </a:p>
          <a:p>
            <a:pPr eaLnBrk="1" hangingPunct="1">
              <a:lnSpc>
                <a:spcPts val="2000"/>
              </a:lnSpc>
              <a:spcBef>
                <a:spcPts val="2000"/>
              </a:spcBef>
            </a:pPr>
            <a:r>
              <a:rPr lang="en-US" sz="2400" dirty="0">
                <a:latin typeface="Tw Cen MT" charset="0"/>
              </a:rPr>
              <a:t>Innovative practice of its time</a:t>
            </a:r>
          </a:p>
          <a:p>
            <a:pPr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Accepted &amp; common practice today</a:t>
            </a:r>
          </a:p>
          <a:p>
            <a:pPr eaLnBrk="1" hangingPunct="1">
              <a:lnSpc>
                <a:spcPts val="2000"/>
              </a:lnSpc>
              <a:spcBef>
                <a:spcPts val="2000"/>
              </a:spcBef>
            </a:pPr>
            <a:r>
              <a:rPr lang="en-US" sz="2400" dirty="0">
                <a:latin typeface="Tw Cen MT" charset="0"/>
              </a:rPr>
              <a:t>Used on historical construction projects</a:t>
            </a:r>
          </a:p>
          <a:p>
            <a:pPr lvl="1" eaLnBrk="1" hangingPunct="1"/>
            <a:r>
              <a:rPr lang="en-US" sz="2000" dirty="0">
                <a:latin typeface="Tw Cen MT" charset="0"/>
              </a:rPr>
              <a:t>Hoover Dam (1931)</a:t>
            </a:r>
          </a:p>
          <a:p>
            <a:pPr lvl="1" eaLnBrk="1" hangingPunct="1">
              <a:lnSpc>
                <a:spcPts val="16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Interstate Highway System (1956)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857250"/>
            <a:ext cx="5381625" cy="1077913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3200"/>
              </a:lnSpc>
            </a:pPr>
            <a:r>
              <a:rPr lang="en-US" dirty="0">
                <a:latin typeface="Tw Cen MT" charset="0"/>
              </a:rPr>
              <a:t>Where are Gantt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Charts used?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889124"/>
            <a:ext cx="5127625" cy="3121025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Design &amp; Engineering Projects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Construction Projects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Manufacturing Projects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Transportation Projects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Event Organization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Class Projects</a:t>
            </a:r>
          </a:p>
          <a:p>
            <a:pPr lvl="1" eaLnBrk="1" hangingPunct="1">
              <a:lnSpc>
                <a:spcPts val="2000"/>
              </a:lnSpc>
            </a:pPr>
            <a:r>
              <a:rPr lang="en-US" sz="2400" dirty="0">
                <a:latin typeface="Tw Cen MT" charset="0"/>
              </a:rPr>
              <a:t>Individual &amp; Team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487" y="1163637"/>
            <a:ext cx="2419350" cy="3440113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55651"/>
            <a:ext cx="772795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Gantt Chart Overview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673224"/>
            <a:ext cx="4730750" cy="2652714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Useful tool for planning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and scheduling projects</a:t>
            </a:r>
          </a:p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Graphically represents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the duration of a task</a:t>
            </a:r>
          </a:p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Monitors the progress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of the entire project</a:t>
            </a:r>
          </a:p>
        </p:txBody>
      </p:sp>
      <p:pic>
        <p:nvPicPr>
          <p:cNvPr id="4" name="Picture 3" descr="http://www.me.utexas.edu/~me302/Project/Pencil/GanttChart.gif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1" t="7904" r="11111" b="5147"/>
          <a:stretch>
            <a:fillRect/>
          </a:stretch>
        </p:blipFill>
        <p:spPr bwMode="auto">
          <a:xfrm>
            <a:off x="5334001" y="1274184"/>
            <a:ext cx="3671556" cy="3490484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17550"/>
            <a:ext cx="7831137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Advantages of Gantt Chart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0375" y="1500188"/>
            <a:ext cx="8572500" cy="326231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2800" dirty="0">
                <a:latin typeface="Tw Cen MT" charset="0"/>
              </a:rPr>
              <a:t>Planning &amp; Scheduling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Assess how long a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project should take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Lays out the order in which tasks need to be completed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Helps manage the dependent variables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of the project</a:t>
            </a:r>
          </a:p>
          <a:p>
            <a:pPr eaLnBrk="1" hangingPunct="1"/>
            <a:r>
              <a:rPr lang="en-US" sz="2800" dirty="0">
                <a:latin typeface="Tw Cen MT" charset="0"/>
              </a:rPr>
              <a:t>Monitoring a Project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Able to see what should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be done at any point</a:t>
            </a:r>
          </a:p>
          <a:p>
            <a:pPr lvl="1" eaLnBrk="1" hangingPunct="1">
              <a:lnSpc>
                <a:spcPts val="22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Shows how different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actions could bring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project back on track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17550"/>
            <a:ext cx="7918449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Disadvantages of Gantt Charts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676400"/>
            <a:ext cx="4027487" cy="241935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May become confusing if more than 30 tasks are presented in a project</a:t>
            </a:r>
          </a:p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Does not represent the size of the project or the relative size of the tasks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455613" y="727868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Evolution of the Gantt Chart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468313" y="1643063"/>
            <a:ext cx="4683126" cy="889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 eaLnBrk="1" hangingPunct="1"/>
            <a:r>
              <a:rPr lang="en-US" dirty="0">
                <a:latin typeface="Tw Cen MT" charset="0"/>
              </a:rPr>
              <a:t>Basic Gantt Chart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719" y="1851025"/>
            <a:ext cx="361957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362864" y="952840"/>
            <a:ext cx="847148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Lesson Objectives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348908" y="1870045"/>
            <a:ext cx="8795092" cy="265853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Upon completion of this lesson, students will be able to:</a:t>
            </a:r>
          </a:p>
          <a:p>
            <a:pPr lvl="1" eaLnBrk="1" hangingPunct="1"/>
            <a:r>
              <a:rPr lang="en-US" dirty="0">
                <a:latin typeface="Tw Cen MT" charset="0"/>
              </a:rPr>
              <a:t>Define Flow Chart and Gantt Chart</a:t>
            </a:r>
          </a:p>
          <a:p>
            <a:pPr lvl="1" eaLnBrk="1" hangingPunct="1"/>
            <a:r>
              <a:rPr lang="en-US" dirty="0">
                <a:latin typeface="Tw Cen MT" charset="0"/>
              </a:rPr>
              <a:t>Identify uses for a Flow Chart and Gantt Chart</a:t>
            </a:r>
          </a:p>
          <a:p>
            <a:pPr lvl="1" eaLnBrk="1" hangingPunct="1"/>
            <a:r>
              <a:rPr lang="en-US" dirty="0">
                <a:latin typeface="Tw Cen MT" charset="0"/>
              </a:rPr>
              <a:t>Read a Flow Chart &amp; Gantt Chart</a:t>
            </a:r>
          </a:p>
          <a:p>
            <a:pPr lvl="1" eaLnBrk="1" hangingPunct="1"/>
            <a:r>
              <a:rPr lang="en-US" dirty="0">
                <a:latin typeface="Tw Cen MT" charset="0"/>
              </a:rPr>
              <a:t>Create a Flow Chart and Gantt Chart for a simple process</a:t>
            </a:r>
          </a:p>
        </p:txBody>
      </p:sp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468313" y="712788"/>
            <a:ext cx="7626350" cy="84296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Evolution of the Gantt Chart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468312" y="1581150"/>
            <a:ext cx="7610475" cy="928686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 eaLnBrk="1" hangingPunct="1">
              <a:lnSpc>
                <a:spcPts val="2400"/>
              </a:lnSpc>
            </a:pPr>
            <a:r>
              <a:rPr lang="ja-JP" altLang="en-US" dirty="0">
                <a:latin typeface="Tw Cen MT" charset="0"/>
              </a:rPr>
              <a:t>“</a:t>
            </a:r>
            <a:r>
              <a:rPr lang="en-US" dirty="0">
                <a:latin typeface="Tw Cen MT" charset="0"/>
              </a:rPr>
              <a:t>Fill in the Bar</a:t>
            </a:r>
            <a:r>
              <a:rPr lang="ja-JP" altLang="en-US" dirty="0">
                <a:latin typeface="Tw Cen MT" charset="0"/>
              </a:rPr>
              <a:t>”</a:t>
            </a:r>
            <a:r>
              <a:rPr lang="en-US" dirty="0">
                <a:latin typeface="Tw Cen MT" charset="0"/>
              </a:rPr>
              <a:t> method to show project benchmarks and completion times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55" y="2476500"/>
            <a:ext cx="3141304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890" y="2478537"/>
            <a:ext cx="3160022" cy="239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76250" y="742950"/>
            <a:ext cx="7823200" cy="830263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Sequential &amp; Parallel Activities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574675" y="1581151"/>
            <a:ext cx="3810000" cy="29591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dirty="0">
                <a:latin typeface="Tw Cen MT" charset="0"/>
              </a:rPr>
              <a:t>Sequential</a:t>
            </a:r>
          </a:p>
          <a:p>
            <a:pPr eaLnBrk="1" hangingPunct="1">
              <a:lnSpc>
                <a:spcPts val="2400"/>
              </a:lnSpc>
            </a:pPr>
            <a:r>
              <a:rPr lang="en-US" sz="2800" dirty="0">
                <a:latin typeface="Tw Cen MT" charset="0"/>
              </a:rPr>
              <a:t>Activities dependent on other tasks to be completed first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Example:</a:t>
            </a:r>
          </a:p>
          <a:p>
            <a:pPr lvl="1" eaLnBrk="1" hangingPunct="1">
              <a:lnSpc>
                <a:spcPts val="2200"/>
              </a:lnSpc>
              <a:spcBef>
                <a:spcPts val="0"/>
              </a:spcBef>
            </a:pPr>
            <a:r>
              <a:rPr lang="en-US" sz="2000" dirty="0">
                <a:latin typeface="Tw Cen MT" charset="0"/>
              </a:rPr>
              <a:t>Must design before you build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aka </a:t>
            </a:r>
            <a:r>
              <a:rPr lang="ja-JP" altLang="en-US" sz="2800" dirty="0">
                <a:latin typeface="Tw Cen MT" charset="0"/>
              </a:rPr>
              <a:t>“</a:t>
            </a:r>
            <a:r>
              <a:rPr lang="en-US" sz="2800" dirty="0">
                <a:latin typeface="Tw Cen MT" charset="0"/>
              </a:rPr>
              <a:t>Linear</a:t>
            </a:r>
            <a:r>
              <a:rPr lang="ja-JP" altLang="en-US" sz="2800" dirty="0">
                <a:latin typeface="Tw Cen MT" charset="0"/>
              </a:rPr>
              <a:t>”</a:t>
            </a:r>
            <a:endParaRPr lang="en-US" sz="2800" dirty="0">
              <a:latin typeface="Tw Cen MT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862513" y="1581151"/>
            <a:ext cx="3810000" cy="29591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1200"/>
              </a:spcBef>
              <a:buFontTx/>
              <a:buNone/>
            </a:pPr>
            <a:r>
              <a:rPr lang="en-US" sz="2800" dirty="0">
                <a:latin typeface="Tw Cen MT" charset="0"/>
              </a:rPr>
              <a:t>Parallel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Not dependent on other tasks being completed first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May be done at any stage of the project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aka </a:t>
            </a:r>
            <a:r>
              <a:rPr lang="ja-JP" altLang="en-US" sz="2800" dirty="0">
                <a:latin typeface="Tw Cen MT" charset="0"/>
              </a:rPr>
              <a:t>“</a:t>
            </a:r>
            <a:r>
              <a:rPr lang="en-US" sz="2800" dirty="0">
                <a:latin typeface="Tw Cen MT" charset="0"/>
              </a:rPr>
              <a:t>Nondependent</a:t>
            </a:r>
            <a:r>
              <a:rPr lang="ja-JP" altLang="en-US" sz="2800" dirty="0">
                <a:latin typeface="Tw Cen MT" charset="0"/>
              </a:rPr>
              <a:t>”</a:t>
            </a:r>
            <a:endParaRPr lang="en-US" sz="2800" dirty="0">
              <a:latin typeface="Tw Cen MT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28663"/>
            <a:ext cx="7989887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Steps to Creating a Gantt Chart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554163"/>
            <a:ext cx="7989887" cy="342265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eaLnBrk="1" hangingPunct="1">
              <a:lnSpc>
                <a:spcPts val="2600"/>
              </a:lnSpc>
              <a:spcBef>
                <a:spcPts val="1800"/>
              </a:spcBef>
              <a:buFontTx/>
              <a:buAutoNum type="arabicParenR"/>
            </a:pPr>
            <a:r>
              <a:rPr lang="en-US" dirty="0">
                <a:latin typeface="Tw Cen MT" charset="0"/>
              </a:rPr>
              <a:t>List all activities in the plan</a:t>
            </a:r>
          </a:p>
          <a:p>
            <a:pPr marL="609600" indent="-609600" eaLnBrk="1" hangingPunct="1">
              <a:lnSpc>
                <a:spcPts val="2600"/>
              </a:lnSpc>
              <a:spcBef>
                <a:spcPts val="1800"/>
              </a:spcBef>
              <a:buFontTx/>
              <a:buAutoNum type="arabicParenR"/>
            </a:pPr>
            <a:r>
              <a:rPr lang="en-US" dirty="0">
                <a:latin typeface="Tw Cen MT" charset="0"/>
              </a:rPr>
              <a:t>Head up graph paper with the time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through to task completion</a:t>
            </a:r>
          </a:p>
          <a:p>
            <a:pPr marL="609600" indent="-609600" eaLnBrk="1" hangingPunct="1">
              <a:lnSpc>
                <a:spcPts val="2600"/>
              </a:lnSpc>
              <a:spcBef>
                <a:spcPts val="1800"/>
              </a:spcBef>
              <a:buFontTx/>
              <a:buAutoNum type="arabicParenR"/>
            </a:pPr>
            <a:r>
              <a:rPr lang="en-US" dirty="0">
                <a:latin typeface="Tw Cen MT" charset="0"/>
              </a:rPr>
              <a:t>Plot the tasks on the graph paper</a:t>
            </a:r>
          </a:p>
          <a:p>
            <a:pPr marL="609600" indent="-609600" eaLnBrk="1" hangingPunct="1">
              <a:lnSpc>
                <a:spcPts val="2600"/>
              </a:lnSpc>
              <a:spcBef>
                <a:spcPts val="1800"/>
              </a:spcBef>
              <a:buFontTx/>
              <a:buAutoNum type="arabicParenR"/>
            </a:pPr>
            <a:r>
              <a:rPr lang="en-US" dirty="0">
                <a:latin typeface="Tw Cen MT" charset="0"/>
              </a:rPr>
              <a:t>Schedule activities/tasks</a:t>
            </a:r>
          </a:p>
          <a:p>
            <a:pPr marL="609600" indent="-609600" eaLnBrk="1" hangingPunct="1">
              <a:lnSpc>
                <a:spcPts val="2600"/>
              </a:lnSpc>
              <a:spcBef>
                <a:spcPts val="1800"/>
              </a:spcBef>
              <a:buFontTx/>
              <a:buAutoNum type="arabicParenR"/>
            </a:pPr>
            <a:r>
              <a:rPr lang="en-US" dirty="0">
                <a:latin typeface="Tw Cen MT" charset="0"/>
              </a:rPr>
              <a:t>Monitor the progress of the project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25488"/>
            <a:ext cx="7843837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1) List all activities in the plan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571499" y="1658938"/>
            <a:ext cx="4786313" cy="2682875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Earliest start date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Estimated length of time it may take to complete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Sequential or Parallel activity</a:t>
            </a:r>
          </a:p>
          <a:p>
            <a:pPr lvl="1" eaLnBrk="1" hangingPunct="1">
              <a:lnSpc>
                <a:spcPts val="2000"/>
              </a:lnSpc>
              <a:spcBef>
                <a:spcPts val="600"/>
              </a:spcBef>
            </a:pPr>
            <a:r>
              <a:rPr lang="en-US" sz="2400" dirty="0">
                <a:latin typeface="Tw Cen MT" charset="0"/>
              </a:rPr>
              <a:t>Show which tasks are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sequential to the other</a:t>
            </a:r>
          </a:p>
        </p:txBody>
      </p:sp>
      <p:pic>
        <p:nvPicPr>
          <p:cNvPr id="4" name="Online Image Placeholder 1"/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991" y="1568450"/>
            <a:ext cx="3018232" cy="30353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468312" y="728662"/>
            <a:ext cx="7736681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Step 1: List All Activities Example</a:t>
            </a:r>
          </a:p>
        </p:txBody>
      </p:sp>
      <p:pic>
        <p:nvPicPr>
          <p:cNvPr id="3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751" y="1531937"/>
            <a:ext cx="4991124" cy="315595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31838"/>
            <a:ext cx="838200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2) Head Paper with Time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    through Task Completion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1039813" y="1787526"/>
            <a:ext cx="8326437" cy="305435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2800" dirty="0">
                <a:latin typeface="Tw Cen MT" charset="0"/>
              </a:rPr>
              <a:t>Insert the time on the top of the graph paper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Years	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Months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Weeks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Days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Hours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Minutes</a:t>
            </a:r>
          </a:p>
          <a:p>
            <a:pPr lvl="1" eaLnBrk="1" hangingPunct="1">
              <a:lnSpc>
                <a:spcPts val="28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Seconds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17" b="71756"/>
          <a:stretch>
            <a:fillRect/>
          </a:stretch>
        </p:blipFill>
        <p:spPr bwMode="auto">
          <a:xfrm>
            <a:off x="3073400" y="2687638"/>
            <a:ext cx="5791200" cy="113665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78189" y="3286125"/>
            <a:ext cx="5429250" cy="198438"/>
          </a:xfrm>
          <a:prstGeom prst="rect">
            <a:avLst/>
          </a:prstGeom>
          <a:solidFill>
            <a:srgbClr val="FFFF66">
              <a:alpha val="43921"/>
            </a:srgbClr>
          </a:solidFill>
          <a:ln>
            <a:noFill/>
          </a:ln>
          <a:effectLst/>
          <a:extLs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31838"/>
            <a:ext cx="9023350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3) Plot the Tasks on the Graph Paper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1031875" y="1558925"/>
            <a:ext cx="7135813" cy="41148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w Cen MT" charset="0"/>
              </a:rPr>
              <a:t>Insert the task on the Gantt Chart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</a:pPr>
            <a:r>
              <a:rPr lang="en-US" sz="2400" dirty="0">
                <a:latin typeface="Tw Cen MT" charset="0"/>
              </a:rPr>
              <a:t>Within Chart</a:t>
            </a:r>
          </a:p>
          <a:p>
            <a:pPr lvl="2" eaLnBrk="1" hangingPunct="1">
              <a:lnSpc>
                <a:spcPts val="12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Not Recommended</a:t>
            </a:r>
          </a:p>
          <a:p>
            <a:pPr lvl="1" eaLnBrk="1" hangingPunct="1">
              <a:lnSpc>
                <a:spcPts val="2000"/>
              </a:lnSpc>
              <a:spcBef>
                <a:spcPts val="1200"/>
              </a:spcBef>
            </a:pPr>
            <a:r>
              <a:rPr lang="en-US" sz="2400" dirty="0">
                <a:latin typeface="Tw Cen MT" charset="0"/>
              </a:rPr>
              <a:t>Category at start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of chart</a:t>
            </a:r>
          </a:p>
          <a:p>
            <a:pPr lvl="2" eaLnBrk="1" hangingPunct="1">
              <a:lnSpc>
                <a:spcPts val="1200"/>
              </a:lnSpc>
            </a:pPr>
            <a:r>
              <a:rPr lang="en-US" sz="2000" dirty="0">
                <a:latin typeface="Tw Cen MT" charset="0"/>
              </a:rPr>
              <a:t>Recommended</a:t>
            </a:r>
          </a:p>
          <a:p>
            <a:pPr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sz="2800" dirty="0">
                <a:latin typeface="Tw Cen MT" charset="0"/>
              </a:rPr>
              <a:t>Generate a bar the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length of the task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74472"/>
            <a:ext cx="4800600" cy="267572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09613"/>
            <a:ext cx="7989887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4) Schedule Activities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1150937" y="1658938"/>
            <a:ext cx="7699375" cy="307181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Schedule activities so that sequential actions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are carried out in the required sequence</a:t>
            </a:r>
          </a:p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Where possible, schedule parallel tasks so that they do not interfere with sequential actions</a:t>
            </a:r>
          </a:p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Allow some time for holdups, overruns…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468313" y="722313"/>
            <a:ext cx="7730330" cy="1048544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sz="3800" dirty="0">
                <a:latin typeface="Tw Cen MT" charset="0"/>
              </a:rPr>
              <a:t>5) Monitor the Progress of the Project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080" y="1500311"/>
            <a:ext cx="4670214" cy="327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865187"/>
            <a:ext cx="8031162" cy="113506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Checking your Understanding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770062"/>
            <a:ext cx="8564562" cy="2854325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What are some benefits to using a Gantt Chart?</a:t>
            </a:r>
          </a:p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What projects would you use a Gantt Chart on?</a:t>
            </a:r>
          </a:p>
          <a:p>
            <a:pPr eaLnBrk="1" hangingPunct="1">
              <a:lnSpc>
                <a:spcPts val="2600"/>
              </a:lnSpc>
              <a:spcBef>
                <a:spcPts val="1800"/>
              </a:spcBef>
            </a:pPr>
            <a:r>
              <a:rPr lang="en-US" dirty="0">
                <a:latin typeface="Tw Cen MT" charset="0"/>
              </a:rPr>
              <a:t>What is the difference between Sequential and Parallel tasks?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458611" y="851605"/>
            <a:ext cx="7653866" cy="1143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What Is a Flow Chart?</a:t>
            </a: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465667" y="1700388"/>
            <a:ext cx="4753993" cy="3160889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w Cen MT" charset="0"/>
              </a:rPr>
              <a:t>Graphical Organizer</a:t>
            </a:r>
          </a:p>
          <a:p>
            <a:pPr lvl="1" eaLnBrk="1" hangingPunct="1">
              <a:lnSpc>
                <a:spcPts val="2000"/>
              </a:lnSpc>
              <a:spcBef>
                <a:spcPts val="600"/>
              </a:spcBef>
            </a:pPr>
            <a:r>
              <a:rPr lang="en-US" sz="2000" dirty="0">
                <a:latin typeface="Tw Cen MT" charset="0"/>
              </a:rPr>
              <a:t>Used to show how a System Process will be completed</a:t>
            </a:r>
          </a:p>
          <a:p>
            <a:pPr eaLnBrk="1" hangingPunct="1">
              <a:lnSpc>
                <a:spcPct val="40000"/>
              </a:lnSpc>
            </a:pPr>
            <a:endParaRPr lang="en-US" sz="2400" dirty="0">
              <a:latin typeface="Tw Cen MT" charset="0"/>
            </a:endParaRPr>
          </a:p>
          <a:p>
            <a:pPr marL="320040" eaLnBrk="1" hangingPunct="1">
              <a:lnSpc>
                <a:spcPts val="2000"/>
              </a:lnSpc>
              <a:spcBef>
                <a:spcPts val="0"/>
              </a:spcBef>
            </a:pPr>
            <a:r>
              <a:rPr lang="en-US" sz="2400" dirty="0">
                <a:latin typeface="Tw Cen MT" charset="0"/>
              </a:rPr>
              <a:t>Divides tasks to be completed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into different categories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w Cen MT" charset="0"/>
              </a:rPr>
              <a:t>Actions, Decisions, Queues</a:t>
            </a:r>
          </a:p>
          <a:p>
            <a:pPr eaLnBrk="1" hangingPunct="1">
              <a:lnSpc>
                <a:spcPct val="40000"/>
              </a:lnSpc>
            </a:pPr>
            <a:endParaRPr lang="en-US" sz="2400" dirty="0">
              <a:latin typeface="Tw Cen MT" charset="0"/>
            </a:endParaRPr>
          </a:p>
          <a:p>
            <a:pPr eaLnBrk="1" hangingPunct="1">
              <a:lnSpc>
                <a:spcPts val="2000"/>
              </a:lnSpc>
            </a:pPr>
            <a:r>
              <a:rPr lang="en-US" sz="2400" dirty="0">
                <a:latin typeface="Tw Cen MT" charset="0"/>
              </a:rPr>
              <a:t>Breaks the large process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down into small sections</a:t>
            </a:r>
          </a:p>
        </p:txBody>
      </p:sp>
      <p:pic>
        <p:nvPicPr>
          <p:cNvPr id="8" name="Picture 7" descr="process-flowchart-b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998" y="932932"/>
            <a:ext cx="2820996" cy="388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468312" y="729457"/>
            <a:ext cx="7754937" cy="79454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sz="4000" dirty="0">
                <a:latin typeface="Tw Cen MT" charset="0"/>
              </a:rPr>
              <a:t>Checking for Understanding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468313" y="1651793"/>
            <a:ext cx="4492625" cy="329327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 eaLnBrk="1" hangingPunct="1"/>
            <a:r>
              <a:rPr lang="en-US" dirty="0">
                <a:latin typeface="Tw Cen MT" charset="0"/>
              </a:rPr>
              <a:t>It is Report Date #6</a:t>
            </a:r>
          </a:p>
          <a:p>
            <a:pPr marL="640080" lvl="1" indent="-274320"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dirty="0">
                <a:latin typeface="Tw Cen MT" charset="0"/>
              </a:rPr>
              <a:t>What is the team behind schedule on?</a:t>
            </a:r>
          </a:p>
          <a:p>
            <a:pPr marL="640080" lvl="1" indent="-274320"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dirty="0">
                <a:latin typeface="Tw Cen MT" charset="0"/>
              </a:rPr>
              <a:t>What is the team ahead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of schedule on?</a:t>
            </a:r>
          </a:p>
          <a:p>
            <a:pPr marL="640080" lvl="1" indent="-274320" eaLnBrk="1" hangingPunct="1">
              <a:lnSpc>
                <a:spcPts val="2400"/>
              </a:lnSpc>
              <a:spcBef>
                <a:spcPts val="1200"/>
              </a:spcBef>
            </a:pPr>
            <a:r>
              <a:rPr lang="en-US" dirty="0">
                <a:latin typeface="Tw Cen MT" charset="0"/>
              </a:rPr>
              <a:t>What task will be beginning this date?</a:t>
            </a:r>
          </a:p>
        </p:txBody>
      </p:sp>
      <p:pic>
        <p:nvPicPr>
          <p:cNvPr id="4" name="Picture 3" descr="/WhatIs/images/gantt_cha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75" y="1581496"/>
            <a:ext cx="4175124" cy="315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17550"/>
            <a:ext cx="7981949" cy="830263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Assignment: Flow &amp; Gantt Chart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2" y="1547813"/>
            <a:ext cx="8231187" cy="41402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600"/>
              </a:spcBef>
            </a:pPr>
            <a:r>
              <a:rPr lang="en-US" sz="2800" dirty="0">
                <a:latin typeface="Tw Cen MT" charset="0"/>
              </a:rPr>
              <a:t>As an individual, you will  develop an electronic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Flow Chart and Gantt Chart for a simple task, Brushing Your Teeth.</a:t>
            </a:r>
          </a:p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Flow Charts can be made in programs such as Microsoft Word or Microsoft PowerPoint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</a:pPr>
            <a:r>
              <a:rPr lang="en-US" sz="2400" dirty="0">
                <a:latin typeface="Tw Cen MT" charset="0"/>
              </a:rPr>
              <a:t>Other programs available, but those listed are easily accessible from the school’s network</a:t>
            </a:r>
          </a:p>
          <a:p>
            <a:pPr eaLnBrk="1" hangingPunct="1"/>
            <a:r>
              <a:rPr lang="en-US" sz="2800" dirty="0">
                <a:latin typeface="Tw Cen MT" charset="0"/>
              </a:rPr>
              <a:t>Gantt Charts can be made using Microsoft Excel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68313" y="722313"/>
            <a:ext cx="7942262" cy="1146175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Helpful Information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8313" y="1658939"/>
            <a:ext cx="4413250" cy="3175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800" dirty="0">
                <a:latin typeface="Tw Cen MT" charset="0"/>
              </a:rPr>
              <a:t>Start by identifying all the needs to brush your teeth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w Cen MT" charset="0"/>
              </a:rPr>
              <a:t>Materials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w Cen MT" charset="0"/>
              </a:rPr>
              <a:t>Equipment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w Cen MT" charset="0"/>
              </a:rPr>
              <a:t>Labor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w Cen MT" charset="0"/>
              </a:rPr>
              <a:t>Process to complete objective</a:t>
            </a:r>
          </a:p>
          <a:p>
            <a:pPr lvl="1" eaLnBrk="1" hangingPunct="1">
              <a:lnSpc>
                <a:spcPts val="2000"/>
              </a:lnSpc>
            </a:pPr>
            <a:r>
              <a:rPr lang="en-US" sz="2400" dirty="0">
                <a:latin typeface="Tw Cen MT" charset="0"/>
              </a:rPr>
              <a:t>Sounds a lot like a </a:t>
            </a:r>
            <a:br>
              <a:rPr lang="en-US" sz="2400" dirty="0">
                <a:latin typeface="Tw Cen MT" charset="0"/>
              </a:rPr>
            </a:br>
            <a:r>
              <a:rPr lang="en-US" sz="2400" dirty="0">
                <a:latin typeface="Tw Cen MT" charset="0"/>
              </a:rPr>
              <a:t>Systems model…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033962" y="1666876"/>
            <a:ext cx="3990975" cy="2667000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ts val="600"/>
              </a:spcBef>
            </a:pPr>
            <a:r>
              <a:rPr lang="en-US" sz="2800" dirty="0">
                <a:latin typeface="Tw Cen MT" charset="0"/>
              </a:rPr>
              <a:t>Plug information in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where most likely to be used and Flow away!</a:t>
            </a:r>
          </a:p>
          <a:p>
            <a:pPr eaLnBrk="1" hangingPunct="1">
              <a:lnSpc>
                <a:spcPts val="2400"/>
              </a:lnSpc>
              <a:spcBef>
                <a:spcPts val="1800"/>
              </a:spcBef>
            </a:pPr>
            <a:r>
              <a:rPr lang="en-US" sz="2800" dirty="0">
                <a:latin typeface="Tw Cen MT" charset="0"/>
              </a:rPr>
              <a:t>Gantt Chart developed based on Flow Chart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65668" y="853722"/>
            <a:ext cx="5037666" cy="1126771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40"/>
              </a:lnSpc>
            </a:pPr>
            <a:r>
              <a:rPr lang="en-US" dirty="0">
                <a:latin typeface="Tw Cen MT" charset="0"/>
              </a:rPr>
              <a:t>Why do we use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Flow Charts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465667" y="2109612"/>
            <a:ext cx="4840111" cy="2635956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lang="en-US" sz="2400" dirty="0">
                <a:latin typeface="Tw Cen MT" charset="0"/>
              </a:rPr>
              <a:t>Monitor the Inputs, Resources, Outputs &amp; Feedback associated with a system process</a:t>
            </a:r>
          </a:p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400" dirty="0">
                <a:latin typeface="Tw Cen MT" charset="0"/>
              </a:rPr>
              <a:t>Easily identify how an action item fits into the process of the system</a:t>
            </a:r>
          </a:p>
          <a:p>
            <a:pPr eaLnBrk="1" hangingPunct="1">
              <a:lnSpc>
                <a:spcPct val="90000"/>
              </a:lnSpc>
              <a:spcBef>
                <a:spcPts val="2500"/>
              </a:spcBef>
            </a:pPr>
            <a:r>
              <a:rPr lang="en-US" sz="2400" b="1" u="sng" dirty="0">
                <a:latin typeface="Tw Cen MT" charset="0"/>
              </a:rPr>
              <a:t>Increase Efficiency</a:t>
            </a:r>
            <a:endParaRPr lang="en-US" sz="2400" dirty="0">
              <a:latin typeface="Tw Cen MT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w Cen MT" charset="0"/>
            </a:endParaRPr>
          </a:p>
        </p:txBody>
      </p:sp>
      <p:pic>
        <p:nvPicPr>
          <p:cNvPr id="7" name="Picture 6" descr="process-flowchart-b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352" y="954617"/>
            <a:ext cx="2818694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2843" y="853723"/>
            <a:ext cx="8535041" cy="1324328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Flow Chart </a:t>
            </a:r>
            <a:br>
              <a:rPr lang="en-US" dirty="0">
                <a:latin typeface="Tw Cen MT" charset="0"/>
              </a:rPr>
            </a:br>
            <a:r>
              <a:rPr lang="en-US" dirty="0">
                <a:latin typeface="Tw Cen MT" charset="0"/>
              </a:rPr>
              <a:t>Components-Leaders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65667" y="2342444"/>
            <a:ext cx="4854222" cy="1552224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ts val="0"/>
              </a:spcBef>
            </a:pPr>
            <a:r>
              <a:rPr lang="en-US" sz="2800" dirty="0">
                <a:latin typeface="Tw Cen MT" charset="0"/>
              </a:rPr>
              <a:t>Shows direction of movement</a:t>
            </a:r>
          </a:p>
          <a:p>
            <a:pPr eaLnBrk="1" hangingPunct="1"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Leaders </a:t>
            </a:r>
            <a:r>
              <a:rPr lang="en-US" sz="2800" b="1" u="sng" dirty="0">
                <a:latin typeface="Tw Cen MT" charset="0"/>
              </a:rPr>
              <a:t>do not</a:t>
            </a:r>
            <a:r>
              <a:rPr lang="en-US" sz="2800" dirty="0">
                <a:latin typeface="Tw Cen MT" charset="0"/>
              </a:rPr>
              <a:t> cross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7272867" y="1600905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rot="5400000">
            <a:off x="7272867" y="2820105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5667" y="853722"/>
            <a:ext cx="8530165" cy="110066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Flow Chart Components-Start/End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92476" y="1763889"/>
            <a:ext cx="4834467" cy="2943579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Clearly OVAL in shape</a:t>
            </a:r>
          </a:p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Indicate where a process starts and ends</a:t>
            </a:r>
          </a:p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Start oval can also name the process being performed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939366" y="1685573"/>
            <a:ext cx="2286000" cy="762000"/>
          </a:xfrm>
          <a:prstGeom prst="ellipse">
            <a:avLst/>
          </a:prstGeom>
          <a:solidFill>
            <a:srgbClr val="FFFF3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r>
              <a:rPr lang="en-US" dirty="0"/>
              <a:t>START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939366" y="3590573"/>
            <a:ext cx="2286000" cy="762000"/>
          </a:xfrm>
          <a:prstGeom prst="ellipse">
            <a:avLst/>
          </a:prstGeom>
          <a:solidFill>
            <a:srgbClr val="FFFF3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r>
              <a:rPr lang="en-US" dirty="0"/>
              <a:t>END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7082366" y="244757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7082366" y="328577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5667" y="853721"/>
            <a:ext cx="8678333" cy="818445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Flow Chart Components-Action Box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811889" y="1883833"/>
            <a:ext cx="3829756" cy="2835629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Indicates an action will take place</a:t>
            </a:r>
          </a:p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Brief description of action is written inside</a:t>
            </a:r>
          </a:p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One leader line in, one leader line out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35756" y="2437694"/>
            <a:ext cx="2819400" cy="14478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r>
              <a:rPr lang="en-US" dirty="0"/>
              <a:t>ACTION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442636" y="175189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2442636" y="3885494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458611" y="853722"/>
            <a:ext cx="7999589" cy="804334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Flow Chart Components-Decision Box</a:t>
            </a:r>
          </a:p>
        </p:txBody>
      </p:sp>
      <p:sp>
        <p:nvSpPr>
          <p:cNvPr id="14" name="Rectangle 13"/>
          <p:cNvSpPr>
            <a:spLocks noGrp="1" noChangeArrowheads="1"/>
          </p:cNvSpPr>
          <p:nvPr/>
        </p:nvSpPr>
        <p:spPr bwMode="auto">
          <a:xfrm>
            <a:off x="4811889" y="1883834"/>
            <a:ext cx="4000499" cy="2874434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Indicates where a decision must be made</a:t>
            </a:r>
          </a:p>
          <a:p>
            <a:pPr eaLnBrk="1" hangingPunct="1">
              <a:lnSpc>
                <a:spcPts val="20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At least two leaders must leave the box,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to indicate what happens based on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the decision made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 rot="2700000">
            <a:off x="1875367" y="2495550"/>
            <a:ext cx="1371600" cy="1371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646767" y="2876550"/>
            <a:ext cx="1828800" cy="71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/>
              <a:t>DECISION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</a:pPr>
            <a:r>
              <a:rPr lang="en-US" dirty="0"/>
              <a:t>BOX</a:t>
            </a: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 flipH="1">
            <a:off x="960967" y="31813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 flipV="1">
            <a:off x="960967" y="21907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2561167" y="4171950"/>
            <a:ext cx="0" cy="5411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2561167" y="1559278"/>
            <a:ext cx="7056" cy="631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9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5667" y="853721"/>
            <a:ext cx="8523111" cy="896057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Flow Chart Components-Queue</a:t>
            </a:r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811888" y="1770062"/>
            <a:ext cx="4000501" cy="3192109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lc="http://schemas.openxmlformats.org/drawingml/2006/lockedCanvas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"/>
              <a:defRPr sz="29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0"/>
              <a:buChar char="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"/>
              <a:defRPr sz="23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B641B"/>
              </a:buClr>
              <a:buSzPct val="7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" charset="0"/>
              <a:buChar char="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Indicate where a input is taken from, or where an output is stockpiled</a:t>
            </a:r>
          </a:p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Should clearly be </a:t>
            </a:r>
            <a:br>
              <a:rPr lang="en-US" sz="2800" dirty="0">
                <a:latin typeface="Tw Cen MT" charset="0"/>
              </a:rPr>
            </a:br>
            <a:r>
              <a:rPr lang="en-US" sz="2800" dirty="0">
                <a:latin typeface="Tw Cen MT" charset="0"/>
              </a:rPr>
              <a:t>drawn as a circle</a:t>
            </a:r>
          </a:p>
          <a:p>
            <a:pPr eaLnBrk="1" hangingPunct="1">
              <a:lnSpc>
                <a:spcPts val="2200"/>
              </a:lnSpc>
              <a:spcBef>
                <a:spcPts val="2500"/>
              </a:spcBef>
            </a:pPr>
            <a:r>
              <a:rPr lang="en-US" sz="2800" dirty="0">
                <a:latin typeface="Tw Cen MT" charset="0"/>
              </a:rPr>
              <a:t>Leaders can lead to a Queue, from a Queue, or both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600200" y="2337505"/>
            <a:ext cx="1752600" cy="16764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r>
              <a:rPr lang="en-US"/>
              <a:t>QUEUE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473680" y="165170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472264" y="401390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lc="http://schemas.openxmlformats.org/drawingml/2006/lockedCanvas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73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F69C0024-1B0A-46AE-AF7D-EEDBF0466AB6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FlowGantt_Chart5_v17"/>
  <p:tag name="ISPRING_RESOURCE_PATHS_HASH_PRESENTER" val="e235f727895bce478b98b79c3532a466f450824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DF3FA8AC-CC0C-49A0-91D2-94049EA889AB}"/>
</file>

<file path=customXml/itemProps2.xml><?xml version="1.0" encoding="utf-8"?>
<ds:datastoreItem xmlns:ds="http://schemas.openxmlformats.org/officeDocument/2006/customXml" ds:itemID="{22D0907C-49A2-45AE-B3EA-49BBCC421D49}"/>
</file>

<file path=customXml/itemProps3.xml><?xml version="1.0" encoding="utf-8"?>
<ds:datastoreItem xmlns:ds="http://schemas.openxmlformats.org/officeDocument/2006/customXml" ds:itemID="{54F205B5-746C-4438-9F00-F05001FD4C61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797</Words>
  <Application>Microsoft Office PowerPoint</Application>
  <PresentationFormat>On-screen Show (16:9)</PresentationFormat>
  <Paragraphs>204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ＭＳ Ｐゴシック</vt:lpstr>
      <vt:lpstr>Arial</vt:lpstr>
      <vt:lpstr>Arial Narrow</vt:lpstr>
      <vt:lpstr>Calibri</vt:lpstr>
      <vt:lpstr>Times New Roman</vt:lpstr>
      <vt:lpstr>Tw Cen MT</vt:lpstr>
      <vt:lpstr>Wingdings</vt:lpstr>
      <vt:lpstr>Wingdings 2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FlowGantt_Chart5_v17</dc:title>
  <dc:subject/>
  <dc:creator/>
  <cp:keywords/>
  <dc:description/>
  <cp:lastModifiedBy/>
  <cp:revision>1</cp:revision>
  <dcterms:created xsi:type="dcterms:W3CDTF">2016-11-15T02:12:39Z</dcterms:created>
  <dcterms:modified xsi:type="dcterms:W3CDTF">2016-11-17T02:04:56Z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