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57" r:id="rId4"/>
    <p:sldId id="258" r:id="rId5"/>
    <p:sldId id="259" r:id="rId6"/>
    <p:sldId id="295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5143500" type="screen16x9"/>
  <p:notesSz cx="6858000" cy="9144000"/>
  <p:custDataLst>
    <p:tags r:id="rId28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26" d="100"/>
          <a:sy n="126" d="100"/>
        </p:scale>
        <p:origin x="14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1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2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5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0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1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60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4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2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5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735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dirty="0"/>
              <a:t>Golf Course Case Study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04800" y="853721"/>
            <a:ext cx="8523111" cy="896057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w Cen MT" charset="0"/>
              </a:rPr>
              <a:t>The Fairway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1772056"/>
            <a:ext cx="6858000" cy="15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It is the fairway, which comprises the distance traversed and forms much of the visual experience for the golfer. </a:t>
            </a:r>
          </a:p>
        </p:txBody>
      </p:sp>
      <p:pic>
        <p:nvPicPr>
          <p:cNvPr id="9" name="Picture 4" descr="http://home.okstate.edu/homepages.nsf/e06a860dccf8ff9386256874007f07d0/e7211ae40e86dbb2862564f800766f7a/Body/14.2D30!OpenElement&amp;FieldElemFormat=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02106" y="3342490"/>
            <a:ext cx="5539788" cy="12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0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68681" y="853722"/>
            <a:ext cx="7989519" cy="1005989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algn="l" eaLnBrk="1" hangingPunct="1">
              <a:lnSpc>
                <a:spcPts val="4000"/>
              </a:lnSpc>
            </a:pPr>
            <a:r>
              <a:rPr lang="en-US" sz="4400" dirty="0">
                <a:latin typeface="Tw Cen MT" charset="0"/>
              </a:rPr>
              <a:t>The Fairway</a:t>
            </a:r>
          </a:p>
        </p:txBody>
      </p:sp>
      <p:graphicFrame>
        <p:nvGraphicFramePr>
          <p:cNvPr id="17410" name="Object 1027"/>
          <p:cNvGraphicFramePr>
            <a:graphicFrameLocks noChangeAspect="1"/>
          </p:cNvGraphicFramePr>
          <p:nvPr/>
        </p:nvGraphicFramePr>
        <p:xfrm>
          <a:off x="3690132" y="1048955"/>
          <a:ext cx="2716216" cy="367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4" imgW="2381582" imgH="3219899" progId="MSPhotoEd.3">
                  <p:embed/>
                </p:oleObj>
              </mc:Choice>
              <mc:Fallback>
                <p:oleObj name="Photo Editor Photo" r:id="rId4" imgW="2381582" imgH="3219899" progId="MSPhotoEd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132" y="1048955"/>
                        <a:ext cx="2716216" cy="3671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1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030"/>
          <p:cNvGraphicFramePr>
            <a:graphicFrameLocks noChangeAspect="1"/>
          </p:cNvGraphicFramePr>
          <p:nvPr/>
        </p:nvGraphicFramePr>
        <p:xfrm>
          <a:off x="2769192" y="1133311"/>
          <a:ext cx="3605616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hoto Editor Photo" r:id="rId4" imgW="3333333" imgH="3352381" progId="">
                  <p:embed/>
                </p:oleObj>
              </mc:Choice>
              <mc:Fallback>
                <p:oleObj name="Photo Editor Photo" r:id="rId4" imgW="3333333" imgH="3352381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192" y="1133311"/>
                        <a:ext cx="3605616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72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68286" y="726014"/>
            <a:ext cx="7989914" cy="85843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Hazards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905" y="1504950"/>
            <a:ext cx="7990295" cy="35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72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The hazard should consist of a natural site feature whenever possible.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72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Bodies of water, existing sand areas, rough, depressions, or ridges offer opportunity to shape </a:t>
            </a:r>
            <a:b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</a:b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the hole to fit the potential hazard.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72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Sand traps are a part of both traditional and contemporary golf, and their use should be thoroughly considered as an integral part </a:t>
            </a:r>
            <a:b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</a:b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of the course design. </a:t>
            </a:r>
          </a:p>
        </p:txBody>
      </p:sp>
    </p:spTree>
    <p:extLst>
      <p:ext uri="{BB962C8B-B14F-4D97-AF65-F5344CB8AC3E}">
        <p14:creationId xmlns:p14="http://schemas.microsoft.com/office/powerpoint/2010/main" val="157363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1919287" y="1115595"/>
          <a:ext cx="5305425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hoto Editor Photo" r:id="rId4" imgW="3142857" imgH="2133898" progId="">
                  <p:embed/>
                </p:oleObj>
              </mc:Choice>
              <mc:Fallback>
                <p:oleObj name="Photo Editor Photo" r:id="rId4" imgW="3142857" imgH="213389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7" y="1115595"/>
                        <a:ext cx="5305425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029"/>
          <p:cNvGraphicFramePr>
            <a:graphicFrameLocks noChangeAspect="1"/>
          </p:cNvGraphicFramePr>
          <p:nvPr/>
        </p:nvGraphicFramePr>
        <p:xfrm>
          <a:off x="2009695" y="930781"/>
          <a:ext cx="5124610" cy="384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Photo Editor Photo" r:id="rId4" imgW="3809524" imgH="3010320" progId="">
                  <p:embed/>
                </p:oleObj>
              </mc:Choice>
              <mc:Fallback>
                <p:oleObj name="Photo Editor Photo" r:id="rId4" imgW="3809524" imgH="3010320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695" y="930781"/>
                        <a:ext cx="5124610" cy="3843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68313" y="857250"/>
            <a:ext cx="5381625" cy="1077913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dirty="0">
                <a:latin typeface="Tw Cen MT" charset="0"/>
              </a:rPr>
              <a:t>The Tee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67905" y="1504950"/>
            <a:ext cx="7327734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72"/>
              </a:spcBef>
              <a:spcAft>
                <a:spcPct val="0"/>
              </a:spcAft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Contemporary courses give a much greater emphasis upon the tee as a convenient and inexpensive means of introducing variability to the course layout.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272"/>
              </a:spcBef>
              <a:spcAft>
                <a:spcPct val="0"/>
              </a:spcAft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By constructing several tees or one very large tee, the length of a hole may be revised as desired to vary the fairway character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101"/>
          <p:cNvGraphicFramePr>
            <a:graphicFrameLocks noChangeAspect="1"/>
          </p:cNvGraphicFramePr>
          <p:nvPr/>
        </p:nvGraphicFramePr>
        <p:xfrm>
          <a:off x="2030633" y="979905"/>
          <a:ext cx="5082734" cy="381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Photo Editor Photo" r:id="rId4" imgW="4285714" imgH="2914286" progId="">
                  <p:embed/>
                </p:oleObj>
              </mc:Choice>
              <mc:Fallback>
                <p:oleObj name="Photo Editor Photo" r:id="rId4" imgW="4285714" imgH="2914286" progId="">
                  <p:embed/>
                  <p:pic>
                    <p:nvPicPr>
                      <p:cNvPr id="0" name="Object 4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633" y="979905"/>
                        <a:ext cx="5082734" cy="381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68313" y="717550"/>
            <a:ext cx="7831137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The Green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905" y="1730552"/>
            <a:ext cx="50801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A designer needs to pay attention to green design with respect to its circulation, topography, drainage, shape and orientation.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20005" y="962905"/>
          <a:ext cx="24860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Photo Editor Photo" r:id="rId4" imgW="2486372" imgH="3809524" progId="">
                  <p:embed/>
                </p:oleObj>
              </mc:Choice>
              <mc:Fallback>
                <p:oleObj name="Photo Editor Photo" r:id="rId4" imgW="2486372" imgH="38095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005" y="962905"/>
                        <a:ext cx="24860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68313" y="717550"/>
            <a:ext cx="7918449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Helpful Hints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681" y="1550292"/>
            <a:ext cx="8239709" cy="35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A Golfer should feel better after playing a round regardless of his score.</a:t>
            </a:r>
            <a:r>
              <a:rPr kumimoji="1" lang="en-US" sz="3200" b="0" i="0" u="none" strike="noStrike" kern="0" cap="none" spc="0" normalizeH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 </a:t>
            </a: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The major considerations in designing a golf course are: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Playability for all level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Drainage</a:t>
            </a:r>
          </a:p>
          <a:p>
            <a:pPr marL="342900" marR="0" lvl="0" indent="-342900" algn="l" defTabSz="914400" rtl="0" eaLnBrk="0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Maintenance</a:t>
            </a: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31" descr="http://www.palazzoterranova.com/Photos/Golf%20Cour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657350"/>
            <a:ext cx="5410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753645" y="851605"/>
            <a:ext cx="7653866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w Cen MT" charset="0"/>
              </a:rPr>
              <a:t>Gulf Course Case Study</a:t>
            </a:r>
          </a:p>
        </p:txBody>
      </p:sp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455613" y="727868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Helpful Hints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681" y="1641010"/>
            <a:ext cx="8224592" cy="30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Contemporary design is essentially strategic as contrasted to Penal</a:t>
            </a: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24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Penal design punishes every bad shot thus tending to discourage all but professionals and low handicappers.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468313" y="712788"/>
            <a:ext cx="7626350" cy="8429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Helpful Hints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681" y="1657350"/>
            <a:ext cx="8232151" cy="32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Strategic design envisages a course interesting for the master but not a monster for those less skilled who experience troubles enough. Strategic requires players to think.  </a:t>
            </a: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Alternate routes, which are safer but longer, are provided for those not capable of distance and accuracy.</a:t>
            </a: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76250" y="742950"/>
            <a:ext cx="7823200" cy="830263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Helpful Hints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680" y="1657350"/>
            <a:ext cx="8232151" cy="31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Because many players tend to slice, a hole </a:t>
            </a:r>
            <a:b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</a:b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with the out-of-bounds on the right side can be hazardous to motorists and abutting activities.</a:t>
            </a: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ts val="18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Playing into the setting sun on any hole is annoying. On finishing holes it can spoil the entire round.</a:t>
            </a: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68313" y="728663"/>
            <a:ext cx="7989887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Helpful Hints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681" y="1581150"/>
            <a:ext cx="82321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Be careful the elevation changes as players will either have to drive or walk the paths.</a:t>
            </a: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ea typeface="Arial Unicode MS" charset="0"/>
              <a:cs typeface="Arial Unicode MS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2943525" y="770445"/>
          <a:ext cx="325695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hoto Editor Photo" r:id="rId4" imgW="3809524" imgH="4858428" progId="MSPhotoEd.3">
                  <p:embed/>
                </p:oleObj>
              </mc:Choice>
              <mc:Fallback>
                <p:oleObj name="Photo Editor Photo" r:id="rId4" imgW="3809524" imgH="485842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525" y="770445"/>
                        <a:ext cx="325695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3119102" y="895350"/>
          <a:ext cx="2905796" cy="3874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 Editor Photo" r:id="rId4" imgW="2572109" imgH="3428571" progId="MSPhotoEd.3">
                  <p:embed/>
                </p:oleObj>
              </mc:Choice>
              <mc:Fallback>
                <p:oleObj name="Photo Editor Photo" r:id="rId4" imgW="2572109" imgH="34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102" y="895350"/>
                        <a:ext cx="2905796" cy="3874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68313" y="879858"/>
            <a:ext cx="7989887" cy="1143000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ts val="3700"/>
              </a:lnSpc>
            </a:pPr>
            <a:r>
              <a:rPr lang="en-US" dirty="0">
                <a:latin typeface="Tw Cen MT" charset="0"/>
              </a:rPr>
              <a:t>Time to </a:t>
            </a:r>
            <a:br>
              <a:rPr lang="en-US" dirty="0">
                <a:latin typeface="Tw Cen MT" charset="0"/>
              </a:rPr>
            </a:br>
            <a:r>
              <a:rPr lang="en-US" dirty="0">
                <a:latin typeface="Tw Cen MT" charset="0"/>
              </a:rPr>
              <a:t>do it…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twgolf.com/tanglewood/Golf%20Course%20Lay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359" y="895350"/>
            <a:ext cx="5253282" cy="39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Gomez\presentations\columbus\Golf%20Course%20(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004" y="995465"/>
            <a:ext cx="5561992" cy="37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9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Gomez\presentations\columbus\golf%20course%20aerial_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8126" y="895350"/>
            <a:ext cx="5046162" cy="39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69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64.226.222.38/_images/GOLF-CO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07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3400" y="1563454"/>
            <a:ext cx="7772400" cy="33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18 hole Regulation 70-72 Rating 6200-6500yards or 6700yards</a:t>
            </a: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Arial Unicode MS" charset="0"/>
                <a:cs typeface="Arial Unicode MS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+mn-ea"/>
                <a:cs typeface="+mn-cs"/>
              </a:rPr>
              <a:t>4holes up to 250 yd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+mn-ea"/>
                <a:cs typeface="+mn-cs"/>
              </a:rPr>
              <a:t>10holes@ 251-470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4holes 471-550≥ Champ. </a:t>
            </a:r>
            <a:r>
              <a:rPr kumimoji="1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Yds</a:t>
            </a: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ea typeface="Times New Roman" charset="-52"/>
              <a:cs typeface="Times New Roman" charset="-5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904" y="720535"/>
            <a:ext cx="765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Course lengths and dimensions</a:t>
            </a:r>
          </a:p>
        </p:txBody>
      </p:sp>
    </p:spTree>
    <p:extLst>
      <p:ext uri="{BB962C8B-B14F-4D97-AF65-F5344CB8AC3E}">
        <p14:creationId xmlns:p14="http://schemas.microsoft.com/office/powerpoint/2010/main" val="39465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65667" y="853721"/>
            <a:ext cx="8678333" cy="818445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Flow Chart Components-Action Box</a:t>
            </a: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467904" y="1730552"/>
            <a:ext cx="6795465" cy="319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872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One golf architect suggests a series of par orders as 4-5-4-3-4-5-4-3-4 for one nine. This will achieve maximum variability. </a:t>
            </a:r>
          </a:p>
          <a:p>
            <a:pPr marL="342900" marR="0" lvl="0" indent="-342900" algn="l" defTabSz="914400" rtl="0" eaLnBrk="0" fontAlgn="base" latinLnBrk="0" hangingPunct="0">
              <a:lnSpc>
                <a:spcPts val="2600"/>
              </a:lnSpc>
              <a:spcBef>
                <a:spcPts val="1872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/>
              <a:buChar char="•"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ea typeface="Times New Roman" charset="-52"/>
                <a:cs typeface="Times New Roman" charset="-52"/>
              </a:rPr>
              <a:t>The designer, however, may be forced to follow one par with another of the same par due to site limitations or other reasons. </a:t>
            </a:r>
          </a:p>
        </p:txBody>
      </p:sp>
    </p:spTree>
    <p:extLst>
      <p:ext uri="{BB962C8B-B14F-4D97-AF65-F5344CB8AC3E}">
        <p14:creationId xmlns:p14="http://schemas.microsoft.com/office/powerpoint/2010/main" val="402278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572205" y="853722"/>
            <a:ext cx="7999589" cy="804334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w Cen MT" charset="0"/>
              </a:rPr>
              <a:t>The Driving Range</a:t>
            </a:r>
          </a:p>
        </p:txBody>
      </p:sp>
      <p:pic>
        <p:nvPicPr>
          <p:cNvPr id="10" name="Picture 6" descr="http://www.bullerock.com/Facility/Images/Large%20JPEGS/Driving%20R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1538435"/>
            <a:ext cx="5089524" cy="33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693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68BAF6-B003-4162-8D6D-FE70B66E8572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Golf_Course_Case_Study_v17"/>
  <p:tag name="ISPRING_RESOURCE_PATHS_HASH_PRESENTER" val="f483a355c83160b84c7222466f1ae9e6251e9df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8E771D13-F0B0-42BC-BD83-EF0A424FC065}"/>
</file>

<file path=customXml/itemProps2.xml><?xml version="1.0" encoding="utf-8"?>
<ds:datastoreItem xmlns:ds="http://schemas.openxmlformats.org/officeDocument/2006/customXml" ds:itemID="{D037674F-23C3-4B44-ACF0-AC74E1C75743}"/>
</file>

<file path=customXml/itemProps3.xml><?xml version="1.0" encoding="utf-8"?>
<ds:datastoreItem xmlns:ds="http://schemas.openxmlformats.org/officeDocument/2006/customXml" ds:itemID="{B5D171D8-092F-45F0-87D6-C57A6CB141F4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387</Words>
  <Application>Microsoft Office PowerPoint</Application>
  <PresentationFormat>On-screen Show (16:9)</PresentationFormat>
  <Paragraphs>65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Unicode MS</vt:lpstr>
      <vt:lpstr>ＭＳ Ｐゴシック</vt:lpstr>
      <vt:lpstr>Arial</vt:lpstr>
      <vt:lpstr>Arial Narrow</vt:lpstr>
      <vt:lpstr>Calibri</vt:lpstr>
      <vt:lpstr>Times New Roman</vt:lpstr>
      <vt:lpstr>Tw Cen MT</vt:lpstr>
      <vt:lpstr>Wingdings</vt:lpstr>
      <vt:lpstr>Wingdings 2</vt:lpstr>
      <vt:lpstr>MS_Yellow</vt:lpstr>
      <vt:lpstr>Photo Editor Photo</vt:lpstr>
      <vt:lpstr>Golf Course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Golf_Course_Case_Study_v17</dc:title>
  <dc:subject/>
  <dc:creator/>
  <cp:keywords/>
  <dc:description/>
  <cp:lastModifiedBy/>
  <cp:revision>1</cp:revision>
  <dcterms:created xsi:type="dcterms:W3CDTF">2016-11-21T13:51:14Z</dcterms:created>
  <dcterms:modified xsi:type="dcterms:W3CDTF">2016-11-26T22:35:59Z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