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57" r:id="rId4"/>
    <p:sldId id="258" r:id="rId5"/>
    <p:sldId id="259" r:id="rId6"/>
    <p:sldId id="295" r:id="rId7"/>
    <p:sldId id="260" r:id="rId8"/>
    <p:sldId id="261" r:id="rId9"/>
    <p:sldId id="262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</p:sldIdLst>
  <p:sldSz cx="9144000" cy="5143500" type="screen16x9"/>
  <p:notesSz cx="6858000" cy="9144000"/>
  <p:custDataLst>
    <p:tags r:id="rId27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BFF"/>
    <a:srgbClr val="FFFF34"/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4548" autoAdjust="0"/>
  </p:normalViewPr>
  <p:slideViewPr>
    <p:cSldViewPr snapToGrid="0" showGuides="1">
      <p:cViewPr varScale="1">
        <p:scale>
          <a:sx n="126" d="100"/>
          <a:sy n="126" d="100"/>
        </p:scale>
        <p:origin x="147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9C55-E3A8-42F1-8596-3C4FCC2A72A8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057-291C-46D2-8F91-9BABA241F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1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4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82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1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79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5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3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6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9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9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2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58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5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6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6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8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742950"/>
            <a:ext cx="9144000" cy="677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Metric System &amp; Measurements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0" y="1457442"/>
            <a:ext cx="7762420" cy="33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4154" y="1581150"/>
            <a:ext cx="7886701" cy="248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general formula for a general cylinder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First: identify the cross section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Second: find the area of the cross section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Third: use V= (area of cross section) 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So…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section: circle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of circle= πr²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Volume= πr²h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23" y="1006153"/>
            <a:ext cx="3381276" cy="381162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9017" y="719652"/>
            <a:ext cx="6816401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Examples: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9"/>
          <a:stretch/>
        </p:blipFill>
        <p:spPr>
          <a:xfrm>
            <a:off x="997752" y="1468485"/>
            <a:ext cx="3951690" cy="2206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4777" y="1607389"/>
            <a:ext cx="3314700" cy="297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/>
              <a:t>Here you have some freedom in choosing a cross section:</a:t>
            </a:r>
          </a:p>
          <a:p>
            <a:pPr>
              <a:lnSpc>
                <a:spcPts val="1600"/>
              </a:lnSpc>
            </a:pPr>
            <a:endParaRPr lang="en-US" dirty="0"/>
          </a:p>
          <a:p>
            <a:pPr>
              <a:lnSpc>
                <a:spcPts val="1600"/>
              </a:lnSpc>
            </a:pPr>
            <a:r>
              <a:rPr lang="en-US" dirty="0"/>
              <a:t>You can have the (length X width) be the area of the cross section,</a:t>
            </a:r>
          </a:p>
          <a:p>
            <a:pPr>
              <a:lnSpc>
                <a:spcPts val="1600"/>
              </a:lnSpc>
            </a:pPr>
            <a:r>
              <a:rPr lang="en-US" dirty="0"/>
              <a:t>OR the (width X height).</a:t>
            </a:r>
          </a:p>
          <a:p>
            <a:pPr>
              <a:lnSpc>
                <a:spcPts val="1600"/>
              </a:lnSpc>
            </a:pPr>
            <a:endParaRPr lang="en-US" dirty="0"/>
          </a:p>
          <a:p>
            <a:pPr>
              <a:lnSpc>
                <a:spcPts val="1600"/>
              </a:lnSpc>
            </a:pPr>
            <a:r>
              <a:rPr lang="en-US" dirty="0"/>
              <a:t>This would cause you to have different heights.</a:t>
            </a:r>
          </a:p>
          <a:p>
            <a:pPr>
              <a:lnSpc>
                <a:spcPts val="1600"/>
              </a:lnSpc>
            </a:pPr>
            <a:endParaRPr lang="en-US" dirty="0"/>
          </a:p>
          <a:p>
            <a:pPr>
              <a:lnSpc>
                <a:spcPts val="1600"/>
              </a:lnSpc>
            </a:pPr>
            <a:r>
              <a:rPr lang="en-US" dirty="0"/>
              <a:t>With a cross section of (length X width), the height=height.</a:t>
            </a:r>
          </a:p>
          <a:p>
            <a:pPr>
              <a:lnSpc>
                <a:spcPts val="1600"/>
              </a:lnSpc>
            </a:pPr>
            <a:r>
              <a:rPr lang="en-US" dirty="0"/>
              <a:t>With cross section of (width X height), the length=height.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54" y="3541371"/>
            <a:ext cx="490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cross section 1: </a:t>
            </a:r>
            <a:r>
              <a:rPr lang="en-US" b="1" dirty="0"/>
              <a:t>V= (length X width) X height</a:t>
            </a:r>
          </a:p>
          <a:p>
            <a:r>
              <a:rPr lang="en-US" dirty="0"/>
              <a:t>For cross section 2: </a:t>
            </a:r>
            <a:r>
              <a:rPr lang="en-US" b="1" dirty="0"/>
              <a:t>V= (width X height) X length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067" y="4320136"/>
            <a:ext cx="5276976" cy="50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Multiplication is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commutative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meaning no matter what order you multiply the terms, you will get the same final answer.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9017" y="719652"/>
            <a:ext cx="852525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examples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but now with a prism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632968" y="1728714"/>
            <a:ext cx="3459470" cy="273361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officeArt object"/>
          <p:cNvPicPr/>
          <p:nvPr/>
        </p:nvPicPr>
        <p:blipFill rotWithShape="1">
          <a:blip r:embed="rId4">
            <a:extLst/>
          </a:blip>
          <a:srcRect/>
          <a:stretch>
            <a:fillRect/>
          </a:stretch>
        </p:blipFill>
        <p:spPr>
          <a:xfrm>
            <a:off x="5189307" y="1505126"/>
            <a:ext cx="2766756" cy="33293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496" y="703873"/>
            <a:ext cx="854452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Visual Representation of Volume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4" y="1532628"/>
            <a:ext cx="4613052" cy="307536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49874" y="728030"/>
            <a:ext cx="8596668" cy="82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0" y="1581150"/>
            <a:ext cx="2634143" cy="264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09" y="1648492"/>
            <a:ext cx="2579175" cy="2589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90" y="1727988"/>
            <a:ext cx="2525824" cy="2535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954" y="1536482"/>
            <a:ext cx="157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150 </a:t>
            </a:r>
            <a:r>
              <a:rPr lang="en-US" sz="2400" dirty="0" err="1"/>
              <a:t>lbs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07901" y="1532658"/>
            <a:ext cx="149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68 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589" y="1538780"/>
            <a:ext cx="145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667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6666" y="4346713"/>
            <a:ext cx="7527472" cy="51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/>
              <a:t>Same man, same mass/weight. Which value(s) indicate his </a:t>
            </a:r>
            <a:r>
              <a:rPr lang="en-US" b="1" dirty="0"/>
              <a:t>weight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which value(s) indicate his </a:t>
            </a:r>
            <a:r>
              <a:rPr lang="en-US" b="1" dirty="0"/>
              <a:t>mass</a:t>
            </a:r>
            <a:r>
              <a:rPr lang="en-US" dirty="0"/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496" y="712155"/>
            <a:ext cx="868650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vs. Weight: What’s the difference?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496" y="1581150"/>
            <a:ext cx="8686504" cy="2091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Weight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is a measurement of the amount of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pull being applied to an object by gravity.  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/>
              <a:cs typeface="Arial Unicode M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Mass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 is the quantity of matter, or small pieces of stuff,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in a substance.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496" y="712155"/>
            <a:ext cx="8686504" cy="82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496" y="696377"/>
            <a:ext cx="882439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Traveling to the moon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0" y="1569501"/>
            <a:ext cx="4943340" cy="3089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609" y="1504950"/>
            <a:ext cx="3226134" cy="195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/>
              <a:t>On the moon, the gravitational pull on your body is less, so your </a:t>
            </a:r>
            <a:r>
              <a:rPr lang="en-US" b="1" dirty="0"/>
              <a:t>weight decreases</a:t>
            </a:r>
            <a:r>
              <a:rPr lang="en-US" dirty="0"/>
              <a:t>, but your </a:t>
            </a:r>
            <a:r>
              <a:rPr lang="en-US" b="1" dirty="0"/>
              <a:t>mass stays the same</a:t>
            </a:r>
            <a:r>
              <a:rPr lang="en-US" dirty="0"/>
              <a:t>.</a:t>
            </a:r>
          </a:p>
          <a:p>
            <a:pPr>
              <a:lnSpc>
                <a:spcPts val="1600"/>
              </a:lnSpc>
            </a:pPr>
            <a:br>
              <a:rPr lang="en-US" dirty="0"/>
            </a:br>
            <a:r>
              <a:rPr lang="en-US" dirty="0"/>
              <a:t>Think of it as less of a pull on your body, but the same number of “particles” still make up your body.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496" y="742950"/>
            <a:ext cx="8816506" cy="795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Units of Mass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7" y="1592595"/>
            <a:ext cx="8686504" cy="274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Empirical mass units:  lb, ounce, ton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16oz = 1lb	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1kg = 2.2lb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Metric mass unit: gram			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1kg = 1000g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7429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Density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6" y="1561040"/>
            <a:ext cx="8329578" cy="319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2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Density is a way to figure out the mass of some object if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we know the size.  Density is defined as mass/volume or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D = M / 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ts val="22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We can reorganize the equation in order to solve for mass. 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This way, if we know the size of the object and it’s density,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we will not need a scale to figure out it’s mass.  This formula is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M= D*V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496" y="712154"/>
            <a:ext cx="879284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try one!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6" y="1504950"/>
            <a:ext cx="5947445" cy="1093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Arial Unicode MS"/>
                <a:cs typeface="Arial Unicode MS"/>
              </a:rPr>
              <a:t>If a 2 liter soda bottle has a density of 1 gram / milliliter, what is the mass of the liquid in a full bottle?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Arial Unicode MS"/>
                <a:cs typeface="Arial Unicode M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Arial Unicode MS"/>
                <a:cs typeface="Arial Unicode MS"/>
              </a:rPr>
              <a:t>(Have your final answer be in kg/L)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r="30094"/>
          <a:stretch/>
        </p:blipFill>
        <p:spPr>
          <a:xfrm>
            <a:off x="6787527" y="1140832"/>
            <a:ext cx="1390918" cy="3629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476239" y="742950"/>
            <a:ext cx="7931271" cy="795367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Why is metric important?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496" y="1428751"/>
            <a:ext cx="8229304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of the countries in green use the metric system.  In order to communicate effectively around the world, understanding the metric system is essential.</a:t>
            </a:r>
          </a:p>
        </p:txBody>
      </p:sp>
      <p:pic>
        <p:nvPicPr>
          <p:cNvPr id="7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1371600" y="2190750"/>
            <a:ext cx="6400800" cy="258115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5714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712155"/>
            <a:ext cx="8596668" cy="684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3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6" y="1410861"/>
            <a:ext cx="8471560" cy="333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First, we need to convert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g/mL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 to kg/L. Make sure your units cancel!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1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g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     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X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1000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mL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 X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1 kg     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= 1 kg/L</a:t>
            </a:r>
            <a:endParaRPr kumimoji="0" lang="en-US" sz="2400" b="0" i="0" u="sng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 Unicode MS"/>
              <a:cs typeface="Arial Unicode MS"/>
            </a:endParaRP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1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mL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	1 L		   1000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	   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 Unicode MS"/>
              <a:cs typeface="Arial Unicode MS"/>
            </a:endParaRP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The next part is easier… given that the bottle can hold 2 liters,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 Unicode MS"/>
              <a:cs typeface="Arial Unicode MS"/>
            </a:endParaRP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2 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 X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1 kg 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=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2 kg</a:t>
            </a:r>
            <a:endParaRPr kumimoji="0" lang="en-US" sz="2400" b="1" i="0" u="sng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 Unicode MS"/>
              <a:cs typeface="Arial Unicode MS"/>
            </a:endParaRP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	  1 L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496" y="712155"/>
            <a:ext cx="881650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6" y="1633396"/>
            <a:ext cx="4451946" cy="187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Arial Unicode MS"/>
                <a:cs typeface="Arial Unicode MS"/>
              </a:rPr>
              <a:t>Now assume the bottle is a cylinder with a diameter of 10 cm and height of 31 cm.  What is the volume of the bottle?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52" y="847793"/>
            <a:ext cx="3210224" cy="40047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5384" y="742950"/>
            <a:ext cx="88086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6" y="1486568"/>
            <a:ext cx="8848057" cy="217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=diameter/2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=10 cm/2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=5 cm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A=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πr²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π(5)²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 =25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π cm²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V=Ah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 =25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π cm²*(31 cm)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  <a:sym typeface="Wingdings" panose="05000000000000000000" pitchFamily="2" charset="2"/>
              </a:rPr>
              <a:t> 775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π cm³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496" y="720044"/>
            <a:ext cx="881650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of the Atmosphere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7" y="1568161"/>
            <a:ext cx="5347968" cy="289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If the radius of the earth is 6370 km and the radius of the earth + the atmosphere is 6400 km, what is the volume of the atmosphere?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Arial Unicode MS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(Hint: volume of a sphere is (4/3)*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π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Arial Unicode MS"/>
                <a:cs typeface="+mn-cs"/>
              </a:rPr>
              <a:t>*radius³)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32" y="1128700"/>
            <a:ext cx="3722914" cy="37229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7429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6" y="1490042"/>
            <a:ext cx="8686504" cy="289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To solve this, you need to think about it as a sphere within a sphere.  First you must find the volume of the larger sphere then subtract the volume of the smaller sphere.  (4/3)*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*6400³   -   (4/3)*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*6370³ = volume of atmosphere.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						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= 1.54x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 (Body)"/>
                <a:ea typeface="Arial Unicode MS"/>
                <a:cs typeface="Arial Unicode MS"/>
              </a:rPr>
              <a:t>10¹⁰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km³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What does this tell you about the relative size of the area we live in compared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/>
                <a:cs typeface="Arial Unicode MS"/>
              </a:rPr>
              <a:t>to the size of earth?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9019" y="74989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Imperial vs.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Metric (Length)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496" y="1581150"/>
            <a:ext cx="8587758" cy="150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Imperial units are used in the USA (inches, gallons)</a:t>
            </a:r>
          </a:p>
          <a:p>
            <a:pPr marL="342900" marR="0" lvl="0" indent="-342900" algn="l" defTabSz="4572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inch = 2.54 cm</a:t>
            </a:r>
          </a:p>
          <a:p>
            <a:pPr marL="342900" marR="0" lvl="0" indent="-342900" algn="l" defTabSz="4572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cm = 10 mm 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1/1000 of a meter</a:t>
            </a:r>
          </a:p>
          <a:p>
            <a:pPr marL="342900" marR="0" lvl="0" indent="-342900" algn="l" defTabSz="4572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cm =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1/100 of a meter</a:t>
            </a:r>
          </a:p>
        </p:txBody>
      </p:sp>
      <p:pic>
        <p:nvPicPr>
          <p:cNvPr id="9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564524" y="3105150"/>
            <a:ext cx="8229600" cy="161082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77334" y="1388332"/>
            <a:ext cx="7762675" cy="1183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US Gallon = 3.78 liters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=~=~=~=~=</a:t>
            </a:r>
          </a:p>
        </p:txBody>
      </p:sp>
      <p:pic>
        <p:nvPicPr>
          <p:cNvPr id="11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1533083" y="2571750"/>
            <a:ext cx="2400453" cy="22229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officeArt object"/>
          <p:cNvPicPr/>
          <p:nvPr/>
        </p:nvPicPr>
        <p:blipFill rotWithShape="1">
          <a:blip r:embed="rId4">
            <a:extLst/>
          </a:blip>
          <a:srcRect/>
          <a:stretch>
            <a:fillRect/>
          </a:stretch>
        </p:blipFill>
        <p:spPr>
          <a:xfrm>
            <a:off x="5273396" y="2571750"/>
            <a:ext cx="2363533" cy="221341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59" y="3101251"/>
            <a:ext cx="1685174" cy="1446501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9019" y="74989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Imperial vs.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Metric (Volume)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094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56" y="1581150"/>
            <a:ext cx="3489960" cy="31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496" y="1581150"/>
            <a:ext cx="4190407" cy="264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/>
              <a:t>1999: NASA failure of a Mars orbiter</a:t>
            </a:r>
          </a:p>
          <a:p>
            <a:pPr>
              <a:lnSpc>
                <a:spcPts val="1800"/>
              </a:lnSpc>
            </a:pPr>
            <a:endParaRPr lang="en-US" sz="2000" dirty="0"/>
          </a:p>
          <a:p>
            <a:pPr>
              <a:lnSpc>
                <a:spcPts val="1800"/>
              </a:lnSpc>
            </a:pPr>
            <a:r>
              <a:rPr lang="en-US" sz="2000" dirty="0"/>
              <a:t>$125 million failure</a:t>
            </a:r>
          </a:p>
          <a:p>
            <a:pPr>
              <a:lnSpc>
                <a:spcPts val="1800"/>
              </a:lnSpc>
            </a:pPr>
            <a:endParaRPr lang="en-US" sz="2000" dirty="0"/>
          </a:p>
          <a:p>
            <a:pPr>
              <a:lnSpc>
                <a:spcPts val="1800"/>
              </a:lnSpc>
            </a:pPr>
            <a:r>
              <a:rPr lang="en-US" sz="2000" dirty="0"/>
              <a:t>How? Engineers used English units, </a:t>
            </a:r>
            <a:br>
              <a:rPr lang="en-US" sz="2000" dirty="0"/>
            </a:br>
            <a:r>
              <a:rPr lang="en-US" sz="2000" dirty="0"/>
              <a:t>the NASA agency used metric.</a:t>
            </a:r>
          </a:p>
          <a:p>
            <a:pPr>
              <a:lnSpc>
                <a:spcPts val="1800"/>
              </a:lnSpc>
            </a:pPr>
            <a:endParaRPr lang="en-US" sz="2000" dirty="0"/>
          </a:p>
          <a:p>
            <a:pPr>
              <a:lnSpc>
                <a:spcPts val="1800"/>
              </a:lnSpc>
            </a:pPr>
            <a:r>
              <a:rPr lang="en-US" sz="2000" dirty="0"/>
              <a:t>With incorrect measurements, </a:t>
            </a:r>
            <a:br>
              <a:rPr lang="en-US" sz="2000" dirty="0"/>
            </a:br>
            <a:r>
              <a:rPr lang="en-US" sz="2000" dirty="0"/>
              <a:t>came too close to Mars’s atmosphere and disintegrated.</a:t>
            </a:r>
          </a:p>
          <a:p>
            <a:pPr>
              <a:lnSpc>
                <a:spcPts val="1800"/>
              </a:lnSpc>
            </a:pPr>
            <a:endParaRPr lang="en-US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9019" y="74989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importance of unit conversion</a:t>
            </a:r>
          </a:p>
        </p:txBody>
      </p:sp>
    </p:spTree>
    <p:extLst>
      <p:ext uri="{BB962C8B-B14F-4D97-AF65-F5344CB8AC3E}">
        <p14:creationId xmlns:p14="http://schemas.microsoft.com/office/powerpoint/2010/main" val="410369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350938" y="18143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685800" y="72362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Area &amp; Perimeter (Rectangles)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016" y="1428750"/>
            <a:ext cx="8596668" cy="801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This describes the size inside of a shape</a:t>
            </a:r>
          </a:p>
          <a:p>
            <a:pPr marL="342900" marR="0" lvl="0" indent="-34290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Perimeter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This describes the distance around a shape           </a:t>
            </a:r>
          </a:p>
        </p:txBody>
      </p:sp>
      <p:pic>
        <p:nvPicPr>
          <p:cNvPr id="8" name="officeArt object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>
          <a:xfrm>
            <a:off x="1078578" y="2142663"/>
            <a:ext cx="3090338" cy="279572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officeArt object"/>
          <p:cNvPicPr/>
          <p:nvPr/>
        </p:nvPicPr>
        <p:blipFill rotWithShape="1">
          <a:blip r:embed="rId4">
            <a:extLst/>
          </a:blip>
          <a:srcRect/>
          <a:stretch>
            <a:fillRect/>
          </a:stretch>
        </p:blipFill>
        <p:spPr>
          <a:xfrm>
            <a:off x="5119208" y="2183036"/>
            <a:ext cx="2776568" cy="244108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2568" y="736608"/>
            <a:ext cx="798563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Area &amp; Perimeter (Circles)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496" y="1504951"/>
            <a:ext cx="868650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*radius²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Perimeter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2*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*radius</a:t>
            </a:r>
          </a:p>
        </p:txBody>
      </p:sp>
      <p:pic>
        <p:nvPicPr>
          <p:cNvPr id="15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6245621" y="1123950"/>
            <a:ext cx="2499318" cy="363586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465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6667" y="716716"/>
            <a:ext cx="8677333" cy="734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7332" y="1428750"/>
            <a:ext cx="7886700" cy="173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Ok, now that you've mastered the 2 dimensional aspects of these shapes,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lets make them pop off the page in 3D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 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think of volume as the area of an infinite number of layers inside of the object (the height).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6" y="2846314"/>
            <a:ext cx="3521610" cy="1802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64331"/>
            <a:ext cx="3982293" cy="18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9017" y="719652"/>
            <a:ext cx="6816401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Volume: Cubes and Cylinders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608" y="1657350"/>
            <a:ext cx="8424233" cy="227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specific “number” of layers within an object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corresponds 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that object.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leads to a general formula…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V= (area of cross section) X height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693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B392D66-A321-4A37-B73C-52DA553D1415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Day_2_The_Metric_System_Measurements_v17"/>
  <p:tag name="ISPRING_RESOURCE_PATHS_HASH_PRESENTER" val="f1cbd59c265163ef43e876b2c8207e973c1fc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2274EB70-C3E0-4E8B-884D-11E6983EB305}"/>
</file>

<file path=customXml/itemProps2.xml><?xml version="1.0" encoding="utf-8"?>
<ds:datastoreItem xmlns:ds="http://schemas.openxmlformats.org/officeDocument/2006/customXml" ds:itemID="{366AF278-903B-4554-B4BD-C34B88DE8C2C}"/>
</file>

<file path=customXml/itemProps3.xml><?xml version="1.0" encoding="utf-8"?>
<ds:datastoreItem xmlns:ds="http://schemas.openxmlformats.org/officeDocument/2006/customXml" ds:itemID="{957F86ED-3A54-4B30-9050-E1199CFB91EA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767</Words>
  <Application>Microsoft Office PowerPoint</Application>
  <PresentationFormat>On-screen Show (16:9)</PresentationFormat>
  <Paragraphs>135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 Unicode MS</vt:lpstr>
      <vt:lpstr>ＭＳ Ｐゴシック</vt:lpstr>
      <vt:lpstr>Arial</vt:lpstr>
      <vt:lpstr>Arial Narrow</vt:lpstr>
      <vt:lpstr>Calibri</vt:lpstr>
      <vt:lpstr>Helvetica</vt:lpstr>
      <vt:lpstr>Trebuchet MS (Body)</vt:lpstr>
      <vt:lpstr>Tw Cen MT</vt:lpstr>
      <vt:lpstr>Wingdings</vt:lpstr>
      <vt:lpstr>Wingdings 2</vt:lpstr>
      <vt:lpstr>Wingdings 3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Day_2_The_Metric_System_Measurements_v17</dc:title>
  <dc:subject/>
  <dc:creator/>
  <cp:keywords/>
  <dc:description/>
  <cp:lastModifiedBy/>
  <cp:revision>1</cp:revision>
  <dcterms:created xsi:type="dcterms:W3CDTF">2016-11-21T18:29:14Z</dcterms:created>
  <dcterms:modified xsi:type="dcterms:W3CDTF">2016-11-26T22:44:29Z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