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5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Slides/notesSlide19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1"/>
  </p:notesMasterIdLst>
  <p:sldIdLst>
    <p:sldId id="256" r:id="rId2"/>
    <p:sldId id="274" r:id="rId3"/>
    <p:sldId id="257" r:id="rId4"/>
    <p:sldId id="258" r:id="rId5"/>
    <p:sldId id="259" r:id="rId6"/>
    <p:sldId id="295" r:id="rId7"/>
    <p:sldId id="260" r:id="rId8"/>
    <p:sldId id="261" r:id="rId9"/>
    <p:sldId id="262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</p:sldIdLst>
  <p:sldSz cx="9144000" cy="5143500" type="screen16x9"/>
  <p:notesSz cx="6858000" cy="9144000"/>
  <p:custDataLst>
    <p:tags r:id="rId22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CBFF"/>
    <a:srgbClr val="FFFF34"/>
    <a:srgbClr val="0000DC"/>
    <a:srgbClr val="000079"/>
    <a:srgbClr val="673276"/>
    <a:srgbClr val="7452CA"/>
    <a:srgbClr val="0C1930"/>
    <a:srgbClr val="CA6727"/>
    <a:srgbClr val="F47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7" autoAdjust="0"/>
    <p:restoredTop sz="84548" autoAdjust="0"/>
  </p:normalViewPr>
  <p:slideViewPr>
    <p:cSldViewPr snapToGrid="0" showGuides="1">
      <p:cViewPr varScale="1">
        <p:scale>
          <a:sx n="126" d="100"/>
          <a:sy n="126" d="100"/>
        </p:scale>
        <p:origin x="147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customXml" Target="../customXml/item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emf"/><Relationship Id="rId1" Type="http://schemas.openxmlformats.org/officeDocument/2006/relationships/image" Target="../media/image10.e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4" Type="http://schemas.openxmlformats.org/officeDocument/2006/relationships/image" Target="../media/image16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6.emf"/><Relationship Id="rId5" Type="http://schemas.openxmlformats.org/officeDocument/2006/relationships/image" Target="../media/image18.wmf"/><Relationship Id="rId4" Type="http://schemas.openxmlformats.org/officeDocument/2006/relationships/image" Target="../media/image1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C9C55-E3A8-42F1-8596-3C4FCC2A72A8}" type="datetimeFigureOut">
              <a:rPr lang="en-US" smtClean="0"/>
              <a:pPr/>
              <a:t>11/26/2016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28057-291C-46D2-8F91-9BABA241F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8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8386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933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4359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487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798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1773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105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800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7662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5899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581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071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961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8981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238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6064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812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5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333500" y="834146"/>
            <a:ext cx="6477000" cy="1356604"/>
          </a:xfrm>
          <a:prstGeom prst="rect">
            <a:avLst/>
          </a:prstGeom>
        </p:spPr>
        <p:txBody>
          <a:bodyPr rtlCol="0"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6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8" name="Picture 17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2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5" name="Picture 14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arallelogram 1"/>
          <p:cNvSpPr/>
          <p:nvPr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arallelogram 1"/>
          <p:cNvSpPr/>
          <p:nvPr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rallelogram 1"/>
          <p:cNvSpPr/>
          <p:nvPr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"/>
          <p:cNvSpPr/>
          <p:nvPr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arallelogram 1"/>
          <p:cNvSpPr/>
          <p:nvPr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1" name="Picture 10" descr="stem-branding blue.jp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  <p:sp>
        <p:nvSpPr>
          <p:cNvPr id="13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108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3.wmf"/><Relationship Id="rId5" Type="http://schemas.openxmlformats.org/officeDocument/2006/relationships/image" Target="../media/image10.e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6.emf"/><Relationship Id="rId5" Type="http://schemas.openxmlformats.org/officeDocument/2006/relationships/image" Target="../media/image14.e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18.wmf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4.emf"/><Relationship Id="rId12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7.emf"/><Relationship Id="rId5" Type="http://schemas.openxmlformats.org/officeDocument/2006/relationships/image" Target="../media/image6.e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9.emf"/><Relationship Id="rId4" Type="http://schemas.openxmlformats.org/officeDocument/2006/relationships/oleObject" Target="../embeddings/oleObject20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88532" y="1733550"/>
            <a:ext cx="7766936" cy="16463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457200" rtl="0" eaLnBrk="1" fontAlgn="auto" latinLnBrk="0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all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Right Triangle and Trigonometry</a:t>
            </a:r>
          </a:p>
        </p:txBody>
      </p:sp>
    </p:spTree>
    <p:extLst>
      <p:ext uri="{BB962C8B-B14F-4D97-AF65-F5344CB8AC3E}">
        <p14:creationId xmlns:p14="http://schemas.microsoft.com/office/powerpoint/2010/main" val="3662697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647843" y="1475205"/>
            <a:ext cx="8229600" cy="36682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Let’s look at an example of this.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hypotenuse in the triangle below: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	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finish this problem you need to use a calculator to find 4/sin(30). The answer is 8.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77334" y="720044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Sine Example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572514" y="2495550"/>
            <a:ext cx="2811928" cy="1657915"/>
            <a:chOff x="2901950" y="3346268"/>
            <a:chExt cx="2241299" cy="1321472"/>
          </a:xfrm>
        </p:grpSpPr>
        <p:sp>
          <p:nvSpPr>
            <p:cNvPr id="8" name="Block Arc 7"/>
            <p:cNvSpPr/>
            <p:nvPr/>
          </p:nvSpPr>
          <p:spPr>
            <a:xfrm rot="18299943">
              <a:off x="4273299" y="3797790"/>
              <a:ext cx="901700" cy="838200"/>
            </a:xfrm>
            <a:prstGeom prst="blockArc">
              <a:avLst>
                <a:gd name="adj1" fmla="val 13864884"/>
                <a:gd name="adj2" fmla="val 16150858"/>
                <a:gd name="adj3" fmla="val 1289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810001" y="3847561"/>
              <a:ext cx="478367" cy="294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30°</a:t>
              </a: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901950" y="3346268"/>
              <a:ext cx="1822201" cy="870625"/>
              <a:chOff x="2901950" y="3346268"/>
              <a:chExt cx="1822201" cy="870625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3238748" y="3346268"/>
                <a:ext cx="1485403" cy="870625"/>
                <a:chOff x="3746026" y="2395176"/>
                <a:chExt cx="1398731" cy="819825"/>
              </a:xfrm>
            </p:grpSpPr>
            <p:sp>
              <p:nvSpPr>
                <p:cNvPr id="15" name="Right Triangle 14"/>
                <p:cNvSpPr/>
                <p:nvPr/>
              </p:nvSpPr>
              <p:spPr>
                <a:xfrm>
                  <a:off x="3746026" y="2395176"/>
                  <a:ext cx="1398731" cy="819825"/>
                </a:xfrm>
                <a:prstGeom prst="rt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3746026" y="2990159"/>
                  <a:ext cx="224841" cy="224841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2" name="TextBox 11"/>
              <p:cNvSpPr txBox="1"/>
              <p:nvPr/>
            </p:nvSpPr>
            <p:spPr>
              <a:xfrm>
                <a:off x="3981450" y="3434629"/>
                <a:ext cx="342900" cy="294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901950" y="3662895"/>
                <a:ext cx="342900" cy="294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2990622" y="3665138"/>
                <a:ext cx="254228" cy="294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4</a:t>
                </a:r>
              </a:p>
            </p:txBody>
          </p:sp>
        </p:grpSp>
      </p:grpSp>
      <p:graphicFrame>
        <p:nvGraphicFramePr>
          <p:cNvPr id="17" name="Object 16"/>
          <p:cNvGraphicFramePr>
            <a:graphicFrameLocks noChangeAspect="1"/>
          </p:cNvGraphicFramePr>
          <p:nvPr>
            <p:extLst/>
          </p:nvPr>
        </p:nvGraphicFramePr>
        <p:xfrm>
          <a:off x="6296025" y="2614851"/>
          <a:ext cx="14351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Equation" r:id="rId4" imgW="749300" imgH="393700" progId="Equation.3">
                  <p:embed/>
                </p:oleObj>
              </mc:Choice>
              <mc:Fallback>
                <p:oleObj name="Equation" r:id="rId4" imgW="749300" imgH="3937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6025" y="2614851"/>
                        <a:ext cx="1435100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5795963" y="1809750"/>
          <a:ext cx="2457450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6" imgW="1282700" imgH="431800" progId="Equation.3">
                  <p:embed/>
                </p:oleObj>
              </mc:Choice>
              <mc:Fallback>
                <p:oleObj name="Equation" r:id="rId6" imgW="1282700" imgH="431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1809750"/>
                        <a:ext cx="2457450" cy="827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6307139" y="3319700"/>
          <a:ext cx="1411287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8" imgW="736600" imgH="444500" progId="Equation.3">
                  <p:embed/>
                </p:oleObj>
              </mc:Choice>
              <mc:Fallback>
                <p:oleObj name="Equation" r:id="rId8" imgW="736600" imgH="4445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7139" y="3319700"/>
                        <a:ext cx="1411287" cy="852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 txBox="1">
            <a:spLocks/>
          </p:cNvSpPr>
          <p:nvPr/>
        </p:nvSpPr>
        <p:spPr>
          <a:xfrm>
            <a:off x="547332" y="720044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ts val="432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Another Example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547332" y="142875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time find the angle from the two sides: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Again you must use a calculator to find the answer. 			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138309" y="2114550"/>
            <a:ext cx="2811928" cy="1657915"/>
            <a:chOff x="2901950" y="3346268"/>
            <a:chExt cx="2241299" cy="1321472"/>
          </a:xfrm>
        </p:grpSpPr>
        <p:sp>
          <p:nvSpPr>
            <p:cNvPr id="19" name="Block Arc 18"/>
            <p:cNvSpPr/>
            <p:nvPr/>
          </p:nvSpPr>
          <p:spPr>
            <a:xfrm rot="18299943">
              <a:off x="4273299" y="3797790"/>
              <a:ext cx="901700" cy="838200"/>
            </a:xfrm>
            <a:prstGeom prst="blockArc">
              <a:avLst>
                <a:gd name="adj1" fmla="val 13864884"/>
                <a:gd name="adj2" fmla="val 16150858"/>
                <a:gd name="adj3" fmla="val 1289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810001" y="3847561"/>
              <a:ext cx="261073" cy="294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θ</a:t>
              </a:r>
              <a:endParaRPr lang="en-US" dirty="0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2901950" y="3346268"/>
              <a:ext cx="1822201" cy="1165008"/>
              <a:chOff x="2901950" y="3346268"/>
              <a:chExt cx="1822201" cy="1165008"/>
            </a:xfrm>
          </p:grpSpPr>
          <p:grpSp>
            <p:nvGrpSpPr>
              <p:cNvPr id="22" name="Group 21"/>
              <p:cNvGrpSpPr/>
              <p:nvPr/>
            </p:nvGrpSpPr>
            <p:grpSpPr>
              <a:xfrm>
                <a:off x="3238748" y="3346268"/>
                <a:ext cx="1485403" cy="870625"/>
                <a:chOff x="3746026" y="2395176"/>
                <a:chExt cx="1398731" cy="819825"/>
              </a:xfrm>
            </p:grpSpPr>
            <p:sp>
              <p:nvSpPr>
                <p:cNvPr id="26" name="Right Triangle 25"/>
                <p:cNvSpPr/>
                <p:nvPr/>
              </p:nvSpPr>
              <p:spPr>
                <a:xfrm>
                  <a:off x="3746026" y="2395176"/>
                  <a:ext cx="1398731" cy="819825"/>
                </a:xfrm>
                <a:prstGeom prst="rt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3746026" y="2990159"/>
                  <a:ext cx="224841" cy="224841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3" name="TextBox 22"/>
              <p:cNvSpPr txBox="1"/>
              <p:nvPr/>
            </p:nvSpPr>
            <p:spPr>
              <a:xfrm>
                <a:off x="3981450" y="3434629"/>
                <a:ext cx="342900" cy="294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18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2901950" y="3662895"/>
                <a:ext cx="342900" cy="294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727221" y="4216893"/>
                <a:ext cx="343853" cy="294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12</a:t>
                </a:r>
              </a:p>
            </p:txBody>
          </p:sp>
        </p:grpSp>
      </p:grpSp>
      <p:graphicFrame>
        <p:nvGraphicFramePr>
          <p:cNvPr id="28" name="Object 27"/>
          <p:cNvGraphicFramePr>
            <a:graphicFrameLocks noChangeAspect="1"/>
          </p:cNvGraphicFramePr>
          <p:nvPr>
            <p:extLst/>
          </p:nvPr>
        </p:nvGraphicFramePr>
        <p:xfrm>
          <a:off x="5654849" y="1397000"/>
          <a:ext cx="2355850" cy="785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4" imgW="1295400" imgH="431800" progId="Equation.3">
                  <p:embed/>
                </p:oleObj>
              </mc:Choice>
              <mc:Fallback>
                <p:oleObj name="Equation" r:id="rId4" imgW="1295400" imgH="431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4849" y="1397000"/>
                        <a:ext cx="2355850" cy="7852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/>
          </p:nvPr>
        </p:nvGraphicFramePr>
        <p:xfrm>
          <a:off x="6139037" y="2370137"/>
          <a:ext cx="1385887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6" imgW="762000" imgH="393700" progId="Equation.3">
                  <p:embed/>
                </p:oleObj>
              </mc:Choice>
              <mc:Fallback>
                <p:oleObj name="Equation" r:id="rId6" imgW="762000" imgH="3937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9037" y="2370137"/>
                        <a:ext cx="1385887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/>
          </p:nvPr>
        </p:nvGraphicFramePr>
        <p:xfrm>
          <a:off x="6208713" y="3073400"/>
          <a:ext cx="124777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8" imgW="685800" imgH="406400" progId="Equation.3">
                  <p:embed/>
                </p:oleObj>
              </mc:Choice>
              <mc:Fallback>
                <p:oleObj name="Equation" r:id="rId8" imgW="685800" imgH="4064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713" y="3073400"/>
                        <a:ext cx="1247775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310982"/>
              </p:ext>
            </p:extLst>
          </p:nvPr>
        </p:nvGraphicFramePr>
        <p:xfrm>
          <a:off x="3384242" y="4400550"/>
          <a:ext cx="159067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10" imgW="685800" imgH="177480" progId="Equation.3">
                  <p:embed/>
                </p:oleObj>
              </mc:Choice>
              <mc:Fallback>
                <p:oleObj name="Equation" r:id="rId10" imgW="68580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242" y="4400550"/>
                        <a:ext cx="1590675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53671" y="727932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Trigonometry Relations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53671" y="1352550"/>
            <a:ext cx="8229600" cy="4838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Recall the Pythagorean Theorem: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+b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=c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we divide both sides by c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we get: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Recall that 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can use this for a substitution and obtain: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is perhaps one of the most important relations in trigonometry.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014251" y="1387881"/>
            <a:ext cx="2821692" cy="1784050"/>
            <a:chOff x="2901950" y="3346268"/>
            <a:chExt cx="1822201" cy="1239956"/>
          </a:xfrm>
        </p:grpSpPr>
        <p:grpSp>
          <p:nvGrpSpPr>
            <p:cNvPr id="9" name="Group 8"/>
            <p:cNvGrpSpPr/>
            <p:nvPr/>
          </p:nvGrpSpPr>
          <p:grpSpPr>
            <a:xfrm>
              <a:off x="3238748" y="3346268"/>
              <a:ext cx="1485403" cy="870625"/>
              <a:chOff x="3746026" y="2395176"/>
              <a:chExt cx="1398731" cy="819825"/>
            </a:xfrm>
          </p:grpSpPr>
          <p:sp>
            <p:nvSpPr>
              <p:cNvPr id="13" name="Right Triangle 12"/>
              <p:cNvSpPr/>
              <p:nvPr/>
            </p:nvSpPr>
            <p:spPr>
              <a:xfrm>
                <a:off x="3746026" y="2395176"/>
                <a:ext cx="1398731" cy="819825"/>
              </a:xfrm>
              <a:prstGeom prst="rt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46026" y="2990159"/>
                <a:ext cx="224841" cy="22484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3981450" y="3434629"/>
              <a:ext cx="342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901950" y="3662895"/>
              <a:ext cx="342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810000" y="4216892"/>
              <a:ext cx="342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</p:grp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0635042"/>
              </p:ext>
            </p:extLst>
          </p:nvPr>
        </p:nvGraphicFramePr>
        <p:xfrm>
          <a:off x="2954488" y="4171950"/>
          <a:ext cx="2398712" cy="474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Equation" r:id="rId4" imgW="1282700" imgH="241300" progId="Equation.3">
                  <p:embed/>
                </p:oleObj>
              </mc:Choice>
              <mc:Fallback>
                <p:oleObj name="Equation" r:id="rId4" imgW="1282700" imgH="2413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4488" y="4171950"/>
                        <a:ext cx="2398712" cy="4743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302975"/>
              </p:ext>
            </p:extLst>
          </p:nvPr>
        </p:nvGraphicFramePr>
        <p:xfrm>
          <a:off x="1999342" y="3166295"/>
          <a:ext cx="1092200" cy="638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6" imgW="673100" imgH="393700" progId="Equation.3">
                  <p:embed/>
                </p:oleObj>
              </mc:Choice>
              <mc:Fallback>
                <p:oleObj name="Equation" r:id="rId6" imgW="673100" imgH="3937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9342" y="3166295"/>
                        <a:ext cx="1092200" cy="6388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994624"/>
              </p:ext>
            </p:extLst>
          </p:nvPr>
        </p:nvGraphicFramePr>
        <p:xfrm>
          <a:off x="4778525" y="3312597"/>
          <a:ext cx="1149350" cy="646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8" imgW="698500" imgH="393700" progId="Equation.3">
                  <p:embed/>
                </p:oleObj>
              </mc:Choice>
              <mc:Fallback>
                <p:oleObj name="Equation" r:id="rId8" imgW="698500" imgH="3937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8525" y="3312597"/>
                        <a:ext cx="1149350" cy="6462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499563"/>
              </p:ext>
            </p:extLst>
          </p:nvPr>
        </p:nvGraphicFramePr>
        <p:xfrm>
          <a:off x="3422650" y="2571750"/>
          <a:ext cx="1149350" cy="66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quation" r:id="rId10" imgW="698500" imgH="406400" progId="Equation.3">
                  <p:embed/>
                </p:oleObj>
              </mc:Choice>
              <mc:Fallback>
                <p:oleObj name="Equation" r:id="rId10" imgW="698500" imgH="406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2571750"/>
                        <a:ext cx="1149350" cy="668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77334" y="720043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More Trigonometry Relations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68549" y="1453091"/>
            <a:ext cx="7886700" cy="4820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Another important relation involves tangent.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Recall: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can modify tangent so that it appears as: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Again we make a substitution to obtain: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is another important relation.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0678909"/>
              </p:ext>
            </p:extLst>
          </p:nvPr>
        </p:nvGraphicFramePr>
        <p:xfrm>
          <a:off x="2658382" y="1646334"/>
          <a:ext cx="1312862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Equation" r:id="rId4" imgW="685800" imgH="393700" progId="Equation.3">
                  <p:embed/>
                </p:oleObj>
              </mc:Choice>
              <mc:Fallback>
                <p:oleObj name="Equation" r:id="rId4" imgW="685800" imgH="3937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382" y="1646334"/>
                        <a:ext cx="1312862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658427"/>
              </p:ext>
            </p:extLst>
          </p:nvPr>
        </p:nvGraphicFramePr>
        <p:xfrm>
          <a:off x="4429753" y="1653143"/>
          <a:ext cx="1289050" cy="7539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Equation" r:id="rId6" imgW="673100" imgH="393700" progId="Equation.3">
                  <p:embed/>
                </p:oleObj>
              </mc:Choice>
              <mc:Fallback>
                <p:oleObj name="Equation" r:id="rId6" imgW="673100" imgH="3937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753" y="1653143"/>
                        <a:ext cx="1289050" cy="7539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346476"/>
              </p:ext>
            </p:extLst>
          </p:nvPr>
        </p:nvGraphicFramePr>
        <p:xfrm>
          <a:off x="6587900" y="1646334"/>
          <a:ext cx="1338262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8" imgW="698500" imgH="393700" progId="Equation.3">
                  <p:embed/>
                </p:oleObj>
              </mc:Choice>
              <mc:Fallback>
                <p:oleObj name="Equation" r:id="rId8" imgW="698500" imgH="3937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7900" y="1646334"/>
                        <a:ext cx="1338262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399673"/>
              </p:ext>
            </p:extLst>
          </p:nvPr>
        </p:nvGraphicFramePr>
        <p:xfrm>
          <a:off x="4887783" y="2466823"/>
          <a:ext cx="1506538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" name="Equation" r:id="rId10" imgW="787400" imgH="558800" progId="Equation.3">
                  <p:embed/>
                </p:oleObj>
              </mc:Choice>
              <mc:Fallback>
                <p:oleObj name="Equation" r:id="rId10" imgW="787400" imgH="5588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7783" y="2466823"/>
                        <a:ext cx="1506538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716710"/>
              </p:ext>
            </p:extLst>
          </p:nvPr>
        </p:nvGraphicFramePr>
        <p:xfrm>
          <a:off x="4572000" y="3656105"/>
          <a:ext cx="187007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12" imgW="977760" imgH="419040" progId="Equation.3">
                  <p:embed/>
                </p:oleObj>
              </mc:Choice>
              <mc:Fallback>
                <p:oleObj name="Equation" r:id="rId12" imgW="977760" imgH="419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656105"/>
                        <a:ext cx="1870075" cy="801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677334" y="727932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Circle and Trigonometry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744769" y="138833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can also define trigonometry functions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(sine, cosine, tangent) in relation to the unit circle.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922024" y="1247309"/>
            <a:ext cx="4062247" cy="3254125"/>
            <a:chOff x="1481713" y="2165350"/>
            <a:chExt cx="5918751" cy="4741307"/>
          </a:xfrm>
        </p:grpSpPr>
        <p:grpSp>
          <p:nvGrpSpPr>
            <p:cNvPr id="14" name="Group 12"/>
            <p:cNvGrpSpPr/>
            <p:nvPr/>
          </p:nvGrpSpPr>
          <p:grpSpPr>
            <a:xfrm>
              <a:off x="2557780" y="2349500"/>
              <a:ext cx="4206240" cy="4203700"/>
              <a:chOff x="2557780" y="2349500"/>
              <a:chExt cx="4206240" cy="4203700"/>
            </a:xfrm>
          </p:grpSpPr>
          <p:sp>
            <p:nvSpPr>
              <p:cNvPr id="19" name="Oval 18"/>
              <p:cNvSpPr/>
              <p:nvPr/>
            </p:nvSpPr>
            <p:spPr>
              <a:xfrm>
                <a:off x="2921000" y="2654300"/>
                <a:ext cx="3479800" cy="347980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4660900" y="2349500"/>
                <a:ext cx="0" cy="42037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2557780" y="4406900"/>
                <a:ext cx="420624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/>
            <p:cNvSpPr txBox="1"/>
            <p:nvPr/>
          </p:nvSpPr>
          <p:spPr>
            <a:xfrm>
              <a:off x="6764020" y="4222749"/>
              <a:ext cx="636444" cy="5381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0°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660898" y="2165350"/>
              <a:ext cx="1199541" cy="5381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90°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481713" y="4229100"/>
              <a:ext cx="1076068" cy="5381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180°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679912" y="6368535"/>
              <a:ext cx="1157676" cy="5381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270°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45783" y="720044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Trigonometry on the Circle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45783" y="1399340"/>
            <a:ext cx="8596668" cy="754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Imagine a line sticking out of the center of the circle and rotating around as shown below.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 the 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58226" y="2081011"/>
            <a:ext cx="2742073" cy="2695239"/>
            <a:chOff x="259360" y="4128406"/>
            <a:chExt cx="2742073" cy="2695239"/>
          </a:xfrm>
        </p:grpSpPr>
        <p:grpSp>
          <p:nvGrpSpPr>
            <p:cNvPr id="7" name="Group 83"/>
            <p:cNvGrpSpPr/>
            <p:nvPr/>
          </p:nvGrpSpPr>
          <p:grpSpPr>
            <a:xfrm>
              <a:off x="259360" y="4297683"/>
              <a:ext cx="2742073" cy="2525962"/>
              <a:chOff x="259360" y="4297683"/>
              <a:chExt cx="2742073" cy="2525962"/>
            </a:xfrm>
          </p:grpSpPr>
          <p:grpSp>
            <p:nvGrpSpPr>
              <p:cNvPr id="9" name="Group 81"/>
              <p:cNvGrpSpPr/>
              <p:nvPr/>
            </p:nvGrpSpPr>
            <p:grpSpPr>
              <a:xfrm>
                <a:off x="259360" y="4297683"/>
                <a:ext cx="2742073" cy="2525962"/>
                <a:chOff x="259360" y="4297683"/>
                <a:chExt cx="2742073" cy="2525962"/>
              </a:xfrm>
            </p:grpSpPr>
            <p:grpSp>
              <p:nvGrpSpPr>
                <p:cNvPr id="11" name="Group 76"/>
                <p:cNvGrpSpPr/>
                <p:nvPr/>
              </p:nvGrpSpPr>
              <p:grpSpPr>
                <a:xfrm>
                  <a:off x="259360" y="4297683"/>
                  <a:ext cx="2742073" cy="2525962"/>
                  <a:chOff x="259360" y="4297683"/>
                  <a:chExt cx="2742073" cy="2525962"/>
                </a:xfrm>
              </p:grpSpPr>
              <p:grpSp>
                <p:nvGrpSpPr>
                  <p:cNvPr id="13" name="Group 67"/>
                  <p:cNvGrpSpPr/>
                  <p:nvPr/>
                </p:nvGrpSpPr>
                <p:grpSpPr>
                  <a:xfrm>
                    <a:off x="259360" y="4297683"/>
                    <a:ext cx="2742073" cy="2525962"/>
                    <a:chOff x="259360" y="4297683"/>
                    <a:chExt cx="2742073" cy="2525962"/>
                  </a:xfrm>
                </p:grpSpPr>
                <p:grpSp>
                  <p:nvGrpSpPr>
                    <p:cNvPr id="15" name="Group 58"/>
                    <p:cNvGrpSpPr/>
                    <p:nvPr/>
                  </p:nvGrpSpPr>
                  <p:grpSpPr>
                    <a:xfrm>
                      <a:off x="259360" y="4297683"/>
                      <a:ext cx="2742073" cy="2525962"/>
                      <a:chOff x="259360" y="4297683"/>
                      <a:chExt cx="2742073" cy="2525962"/>
                    </a:xfrm>
                  </p:grpSpPr>
                  <p:grpSp>
                    <p:nvGrpSpPr>
                      <p:cNvPr id="17" name="Group 20"/>
                      <p:cNvGrpSpPr/>
                      <p:nvPr/>
                    </p:nvGrpSpPr>
                    <p:grpSpPr>
                      <a:xfrm>
                        <a:off x="259360" y="4297683"/>
                        <a:ext cx="2742073" cy="2525962"/>
                        <a:chOff x="2001220" y="2024188"/>
                        <a:chExt cx="5269638" cy="4854324"/>
                      </a:xfrm>
                    </p:grpSpPr>
                    <p:grpSp>
                      <p:nvGrpSpPr>
                        <p:cNvPr id="19" name="Group 3"/>
                        <p:cNvGrpSpPr/>
                        <p:nvPr/>
                      </p:nvGrpSpPr>
                      <p:grpSpPr>
                        <a:xfrm>
                          <a:off x="2001220" y="2024188"/>
                          <a:ext cx="5269638" cy="4854324"/>
                          <a:chOff x="2001220" y="2024188"/>
                          <a:chExt cx="5269638" cy="4854324"/>
                        </a:xfrm>
                      </p:grpSpPr>
                      <p:grpSp>
                        <p:nvGrpSpPr>
                          <p:cNvPr id="21" name="Group 4"/>
                          <p:cNvGrpSpPr/>
                          <p:nvPr/>
                        </p:nvGrpSpPr>
                        <p:grpSpPr>
                          <a:xfrm>
                            <a:off x="2557780" y="2349500"/>
                            <a:ext cx="4206240" cy="4203700"/>
                            <a:chOff x="2557780" y="2349500"/>
                            <a:chExt cx="4206240" cy="4203700"/>
                          </a:xfrm>
                        </p:grpSpPr>
                        <p:sp>
                          <p:nvSpPr>
                            <p:cNvPr id="26" name="Oval 9"/>
                            <p:cNvSpPr/>
                            <p:nvPr/>
                          </p:nvSpPr>
                          <p:spPr>
                            <a:xfrm>
                              <a:off x="2921000" y="2654300"/>
                              <a:ext cx="3479800" cy="3479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3">
                              <a:schemeClr val="accent1"/>
                            </a:fillRef>
                            <a:effectRef idx="2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n-US"/>
                            </a:p>
                          </p:txBody>
                        </p:sp>
                        <p:cxnSp>
                          <p:nvCxnSpPr>
                            <p:cNvPr id="27" name="Straight Connector 10"/>
                            <p:cNvCxnSpPr/>
                            <p:nvPr/>
                          </p:nvCxnSpPr>
                          <p:spPr>
                            <a:xfrm>
                              <a:off x="4660900" y="2349500"/>
                              <a:ext cx="0" cy="4203700"/>
                            </a:xfrm>
                            <a:prstGeom prst="line">
                              <a:avLst/>
                            </a:prstGeom>
                            <a:ln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2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1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28" name="Straight Connector 11"/>
                            <p:cNvCxnSpPr/>
                            <p:nvPr/>
                          </p:nvCxnSpPr>
                          <p:spPr>
                            <a:xfrm>
                              <a:off x="2557780" y="4406900"/>
                              <a:ext cx="4206240" cy="0"/>
                            </a:xfrm>
                            <a:prstGeom prst="line">
                              <a:avLst/>
                            </a:prstGeom>
                            <a:ln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2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1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sp>
                        <p:nvSpPr>
                          <p:cNvPr id="22" name="TextBox 21"/>
                          <p:cNvSpPr txBox="1"/>
                          <p:nvPr/>
                        </p:nvSpPr>
                        <p:spPr>
                          <a:xfrm>
                            <a:off x="6552496" y="4392453"/>
                            <a:ext cx="718362" cy="65062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sz="1600" dirty="0"/>
                              <a:t>0°</a:t>
                            </a:r>
                          </a:p>
                        </p:txBody>
                      </p:sp>
                      <p:sp>
                        <p:nvSpPr>
                          <p:cNvPr id="23" name="TextBox 6"/>
                          <p:cNvSpPr txBox="1"/>
                          <p:nvPr/>
                        </p:nvSpPr>
                        <p:spPr>
                          <a:xfrm>
                            <a:off x="4653279" y="2024188"/>
                            <a:ext cx="1381498" cy="65062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sz="1600" dirty="0"/>
                              <a:t>90°</a:t>
                            </a:r>
                          </a:p>
                        </p:txBody>
                      </p:sp>
                      <p:sp>
                        <p:nvSpPr>
                          <p:cNvPr id="24" name="TextBox 23"/>
                          <p:cNvSpPr txBox="1"/>
                          <p:nvPr/>
                        </p:nvSpPr>
                        <p:spPr>
                          <a:xfrm>
                            <a:off x="2001220" y="3776304"/>
                            <a:ext cx="1113119" cy="65062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sz="1600" dirty="0"/>
                              <a:t>180°</a:t>
                            </a:r>
                          </a:p>
                        </p:txBody>
                      </p:sp>
                      <p:sp>
                        <p:nvSpPr>
                          <p:cNvPr id="25" name="TextBox 8"/>
                          <p:cNvSpPr txBox="1"/>
                          <p:nvPr/>
                        </p:nvSpPr>
                        <p:spPr>
                          <a:xfrm>
                            <a:off x="3606359" y="6227888"/>
                            <a:ext cx="1124751" cy="65062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sz="1600" dirty="0"/>
                              <a:t>270°</a:t>
                            </a:r>
                          </a:p>
                        </p:txBody>
                      </p:sp>
                    </p:grpSp>
                    <p:cxnSp>
                      <p:nvCxnSpPr>
                        <p:cNvPr id="20" name="Straight Connector 19"/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4653279" y="3225800"/>
                          <a:ext cx="1747521" cy="1181100"/>
                        </a:xfrm>
                        <a:prstGeom prst="line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8" name="Straight Connector 17"/>
                      <p:cNvCxnSpPr/>
                      <p:nvPr/>
                    </p:nvCxnSpPr>
                    <p:spPr>
                      <a:xfrm>
                        <a:off x="2396296" y="5024967"/>
                        <a:ext cx="0" cy="512567"/>
                      </a:xfrm>
                      <a:prstGeom prst="line">
                        <a:avLst/>
                      </a:prstGeom>
                      <a:ln>
                        <a:solidFill>
                          <a:srgbClr val="FF0000"/>
                        </a:solidFill>
                        <a:prstDash val="dash"/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6" name="Straight Connector 15"/>
                    <p:cNvCxnSpPr/>
                    <p:nvPr/>
                  </p:nvCxnSpPr>
                  <p:spPr>
                    <a:xfrm>
                      <a:off x="1643333" y="5537534"/>
                      <a:ext cx="752963" cy="0"/>
                    </a:xfrm>
                    <a:prstGeom prst="line">
                      <a:avLst/>
                    </a:prstGeom>
                    <a:ln>
                      <a:solidFill>
                        <a:srgbClr val="FF0000"/>
                      </a:solidFill>
                      <a:prstDash val="dash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4" name="Arc 13"/>
                  <p:cNvSpPr/>
                  <p:nvPr/>
                </p:nvSpPr>
                <p:spPr>
                  <a:xfrm>
                    <a:off x="1270799" y="5162632"/>
                    <a:ext cx="745067" cy="749808"/>
                  </a:xfrm>
                  <a:prstGeom prst="arc">
                    <a:avLst>
                      <a:gd name="adj1" fmla="val 19644716"/>
                      <a:gd name="adj2" fmla="val 0"/>
                    </a:avLst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  <a:prstDash val="dash"/>
                      </a:ln>
                    </a:endParaRPr>
                  </a:p>
                </p:txBody>
              </p:sp>
            </p:grpSp>
            <p:sp>
              <p:nvSpPr>
                <p:cNvPr id="12" name="TextBox 11"/>
                <p:cNvSpPr txBox="1"/>
                <p:nvPr/>
              </p:nvSpPr>
              <p:spPr>
                <a:xfrm>
                  <a:off x="2737698" y="5343251"/>
                  <a:ext cx="257434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x</a:t>
                  </a:r>
                </a:p>
              </p:txBody>
            </p:sp>
          </p:grpSp>
          <p:sp>
            <p:nvSpPr>
              <p:cNvPr id="10" name="TextBox 9"/>
              <p:cNvSpPr txBox="1"/>
              <p:nvPr/>
            </p:nvSpPr>
            <p:spPr>
              <a:xfrm>
                <a:off x="2087033" y="5235586"/>
                <a:ext cx="27120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err="1"/>
                  <a:t>θ</a:t>
                </a:r>
                <a:endParaRPr lang="en-US" sz="1600" dirty="0"/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1510650" y="4128406"/>
              <a:ext cx="25743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y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413595" y="2081011"/>
            <a:ext cx="2795365" cy="2695239"/>
            <a:chOff x="3344402" y="4128406"/>
            <a:chExt cx="2795365" cy="2695239"/>
          </a:xfrm>
        </p:grpSpPr>
        <p:grpSp>
          <p:nvGrpSpPr>
            <p:cNvPr id="30" name="Group 86"/>
            <p:cNvGrpSpPr/>
            <p:nvPr/>
          </p:nvGrpSpPr>
          <p:grpSpPr>
            <a:xfrm>
              <a:off x="3344402" y="4297683"/>
              <a:ext cx="2795365" cy="2525962"/>
              <a:chOff x="3344402" y="4297683"/>
              <a:chExt cx="2795365" cy="2525962"/>
            </a:xfrm>
          </p:grpSpPr>
          <p:grpSp>
            <p:nvGrpSpPr>
              <p:cNvPr id="32" name="Group 80"/>
              <p:cNvGrpSpPr/>
              <p:nvPr/>
            </p:nvGrpSpPr>
            <p:grpSpPr>
              <a:xfrm>
                <a:off x="3344402" y="4297683"/>
                <a:ext cx="2795365" cy="2525962"/>
                <a:chOff x="3344402" y="4297683"/>
                <a:chExt cx="2795365" cy="2525962"/>
              </a:xfrm>
            </p:grpSpPr>
            <p:grpSp>
              <p:nvGrpSpPr>
                <p:cNvPr id="34" name="Group 77"/>
                <p:cNvGrpSpPr/>
                <p:nvPr/>
              </p:nvGrpSpPr>
              <p:grpSpPr>
                <a:xfrm>
                  <a:off x="3344402" y="4297683"/>
                  <a:ext cx="2795365" cy="2525962"/>
                  <a:chOff x="3344402" y="4297683"/>
                  <a:chExt cx="2795365" cy="2525962"/>
                </a:xfrm>
              </p:grpSpPr>
              <p:grpSp>
                <p:nvGrpSpPr>
                  <p:cNvPr id="36" name="Group 68"/>
                  <p:cNvGrpSpPr/>
                  <p:nvPr/>
                </p:nvGrpSpPr>
                <p:grpSpPr>
                  <a:xfrm>
                    <a:off x="3344402" y="4297683"/>
                    <a:ext cx="2795365" cy="2525962"/>
                    <a:chOff x="3344402" y="4297683"/>
                    <a:chExt cx="2795365" cy="2525962"/>
                  </a:xfrm>
                </p:grpSpPr>
                <p:grpSp>
                  <p:nvGrpSpPr>
                    <p:cNvPr id="38" name="Group 59"/>
                    <p:cNvGrpSpPr/>
                    <p:nvPr/>
                  </p:nvGrpSpPr>
                  <p:grpSpPr>
                    <a:xfrm>
                      <a:off x="3344402" y="4297683"/>
                      <a:ext cx="2795365" cy="2525962"/>
                      <a:chOff x="3344402" y="4297683"/>
                      <a:chExt cx="2795365" cy="2525962"/>
                    </a:xfrm>
                  </p:grpSpPr>
                  <p:grpSp>
                    <p:nvGrpSpPr>
                      <p:cNvPr id="40" name="Group 45"/>
                      <p:cNvGrpSpPr/>
                      <p:nvPr/>
                    </p:nvGrpSpPr>
                    <p:grpSpPr>
                      <a:xfrm>
                        <a:off x="3344402" y="4297683"/>
                        <a:ext cx="2795365" cy="2525962"/>
                        <a:chOff x="3344402" y="4297683"/>
                        <a:chExt cx="2795365" cy="2525962"/>
                      </a:xfrm>
                    </p:grpSpPr>
                    <p:grpSp>
                      <p:nvGrpSpPr>
                        <p:cNvPr id="42" name="Group 22"/>
                        <p:cNvGrpSpPr/>
                        <p:nvPr/>
                      </p:nvGrpSpPr>
                      <p:grpSpPr>
                        <a:xfrm>
                          <a:off x="3344402" y="4297683"/>
                          <a:ext cx="2795365" cy="2525962"/>
                          <a:chOff x="1974780" y="2024188"/>
                          <a:chExt cx="5372053" cy="4854324"/>
                        </a:xfrm>
                      </p:grpSpPr>
                      <p:grpSp>
                        <p:nvGrpSpPr>
                          <p:cNvPr id="44" name="Group 24"/>
                          <p:cNvGrpSpPr/>
                          <p:nvPr/>
                        </p:nvGrpSpPr>
                        <p:grpSpPr>
                          <a:xfrm>
                            <a:off x="2557780" y="2349500"/>
                            <a:ext cx="4206240" cy="4203700"/>
                            <a:chOff x="2557780" y="2349500"/>
                            <a:chExt cx="4206240" cy="4203700"/>
                          </a:xfrm>
                        </p:grpSpPr>
                        <p:sp>
                          <p:nvSpPr>
                            <p:cNvPr id="49" name="Oval 29"/>
                            <p:cNvSpPr/>
                            <p:nvPr/>
                          </p:nvSpPr>
                          <p:spPr>
                            <a:xfrm>
                              <a:off x="2921000" y="2654300"/>
                              <a:ext cx="3479800" cy="3479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3">
                              <a:schemeClr val="accent1"/>
                            </a:fillRef>
                            <a:effectRef idx="2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n-US"/>
                            </a:p>
                          </p:txBody>
                        </p:sp>
                        <p:cxnSp>
                          <p:nvCxnSpPr>
                            <p:cNvPr id="50" name="Straight Connector 49"/>
                            <p:cNvCxnSpPr/>
                            <p:nvPr/>
                          </p:nvCxnSpPr>
                          <p:spPr>
                            <a:xfrm>
                              <a:off x="4660900" y="2349500"/>
                              <a:ext cx="0" cy="4203700"/>
                            </a:xfrm>
                            <a:prstGeom prst="line">
                              <a:avLst/>
                            </a:prstGeom>
                            <a:ln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2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1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51" name="Straight Connector 31"/>
                            <p:cNvCxnSpPr/>
                            <p:nvPr/>
                          </p:nvCxnSpPr>
                          <p:spPr>
                            <a:xfrm>
                              <a:off x="2557780" y="4406900"/>
                              <a:ext cx="4206240" cy="0"/>
                            </a:xfrm>
                            <a:prstGeom prst="line">
                              <a:avLst/>
                            </a:prstGeom>
                            <a:ln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2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1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sp>
                        <p:nvSpPr>
                          <p:cNvPr id="45" name="TextBox 44"/>
                          <p:cNvSpPr txBox="1"/>
                          <p:nvPr/>
                        </p:nvSpPr>
                        <p:spPr>
                          <a:xfrm>
                            <a:off x="6628471" y="4392453"/>
                            <a:ext cx="718362" cy="65062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sz="1600" dirty="0"/>
                              <a:t>0°</a:t>
                            </a:r>
                          </a:p>
                        </p:txBody>
                      </p:sp>
                      <p:sp>
                        <p:nvSpPr>
                          <p:cNvPr id="46" name="TextBox 45"/>
                          <p:cNvSpPr txBox="1"/>
                          <p:nvPr/>
                        </p:nvSpPr>
                        <p:spPr>
                          <a:xfrm>
                            <a:off x="4653279" y="2024188"/>
                            <a:ext cx="1381498" cy="65062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sz="1600" dirty="0"/>
                              <a:t>90°</a:t>
                            </a:r>
                          </a:p>
                        </p:txBody>
                      </p:sp>
                      <p:sp>
                        <p:nvSpPr>
                          <p:cNvPr id="47" name="TextBox 27"/>
                          <p:cNvSpPr txBox="1"/>
                          <p:nvPr/>
                        </p:nvSpPr>
                        <p:spPr>
                          <a:xfrm>
                            <a:off x="1974780" y="3776304"/>
                            <a:ext cx="1166000" cy="65062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sz="1600" dirty="0"/>
                              <a:t>180°</a:t>
                            </a:r>
                          </a:p>
                        </p:txBody>
                      </p:sp>
                      <p:sp>
                        <p:nvSpPr>
                          <p:cNvPr id="48" name="TextBox 47"/>
                          <p:cNvSpPr txBox="1"/>
                          <p:nvPr/>
                        </p:nvSpPr>
                        <p:spPr>
                          <a:xfrm>
                            <a:off x="3536151" y="6227888"/>
                            <a:ext cx="1124751" cy="65062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sz="1600" dirty="0"/>
                              <a:t>270°</a:t>
                            </a:r>
                          </a:p>
                        </p:txBody>
                      </p:sp>
                    </p:grpSp>
                    <p:cxnSp>
                      <p:nvCxnSpPr>
                        <p:cNvPr id="43" name="Straight Connector 42"/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4254500" y="4625564"/>
                          <a:ext cx="483668" cy="911972"/>
                        </a:xfrm>
                        <a:prstGeom prst="line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41" name="Straight Connector 40"/>
                      <p:cNvCxnSpPr/>
                      <p:nvPr/>
                    </p:nvCxnSpPr>
                    <p:spPr>
                      <a:xfrm>
                        <a:off x="4305529" y="4724400"/>
                        <a:ext cx="0" cy="813136"/>
                      </a:xfrm>
                      <a:prstGeom prst="line">
                        <a:avLst/>
                      </a:prstGeom>
                      <a:ln>
                        <a:solidFill>
                          <a:srgbClr val="FF0000"/>
                        </a:solidFill>
                        <a:prstDash val="dash"/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39" name="Straight Connector 38"/>
                    <p:cNvCxnSpPr/>
                    <p:nvPr/>
                  </p:nvCxnSpPr>
                  <p:spPr>
                    <a:xfrm>
                      <a:off x="4305529" y="5537534"/>
                      <a:ext cx="436604" cy="0"/>
                    </a:xfrm>
                    <a:prstGeom prst="line">
                      <a:avLst/>
                    </a:prstGeom>
                    <a:ln>
                      <a:solidFill>
                        <a:srgbClr val="FF0000"/>
                      </a:solidFill>
                      <a:prstDash val="dash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7" name="Arc 36"/>
                  <p:cNvSpPr/>
                  <p:nvPr/>
                </p:nvSpPr>
                <p:spPr>
                  <a:xfrm>
                    <a:off x="4369599" y="5162632"/>
                    <a:ext cx="745067" cy="749808"/>
                  </a:xfrm>
                  <a:prstGeom prst="arc">
                    <a:avLst>
                      <a:gd name="adj1" fmla="val 14431774"/>
                      <a:gd name="adj2" fmla="val 0"/>
                    </a:avLst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  <a:prstDash val="dash"/>
                      </a:ln>
                    </a:endParaRPr>
                  </a:p>
                </p:txBody>
              </p:sp>
            </p:grpSp>
            <p:sp>
              <p:nvSpPr>
                <p:cNvPr id="35" name="TextBox 34"/>
                <p:cNvSpPr txBox="1"/>
                <p:nvPr/>
              </p:nvSpPr>
              <p:spPr>
                <a:xfrm>
                  <a:off x="5881064" y="5343251"/>
                  <a:ext cx="257434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x</a:t>
                  </a:r>
                </a:p>
              </p:txBody>
            </p:sp>
          </p:grpSp>
          <p:sp>
            <p:nvSpPr>
              <p:cNvPr id="33" name="TextBox 32"/>
              <p:cNvSpPr txBox="1"/>
              <p:nvPr/>
            </p:nvSpPr>
            <p:spPr>
              <a:xfrm>
                <a:off x="4979065" y="4824078"/>
                <a:ext cx="27120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err="1"/>
                  <a:t>θ</a:t>
                </a:r>
                <a:endParaRPr lang="en-US" sz="1600" dirty="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4613417" y="4128406"/>
              <a:ext cx="25743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y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6224648" y="2081011"/>
            <a:ext cx="2777371" cy="2695239"/>
            <a:chOff x="6283231" y="4128406"/>
            <a:chExt cx="2777371" cy="2695239"/>
          </a:xfrm>
        </p:grpSpPr>
        <p:grpSp>
          <p:nvGrpSpPr>
            <p:cNvPr id="53" name="Group 87"/>
            <p:cNvGrpSpPr/>
            <p:nvPr/>
          </p:nvGrpSpPr>
          <p:grpSpPr>
            <a:xfrm>
              <a:off x="6283231" y="4297683"/>
              <a:ext cx="2777371" cy="2525962"/>
              <a:chOff x="6283231" y="4297683"/>
              <a:chExt cx="2777371" cy="2525962"/>
            </a:xfrm>
          </p:grpSpPr>
          <p:grpSp>
            <p:nvGrpSpPr>
              <p:cNvPr id="55" name="Group 79"/>
              <p:cNvGrpSpPr/>
              <p:nvPr/>
            </p:nvGrpSpPr>
            <p:grpSpPr>
              <a:xfrm>
                <a:off x="6283231" y="4297683"/>
                <a:ext cx="2777371" cy="2525962"/>
                <a:chOff x="6283231" y="4297683"/>
                <a:chExt cx="2777371" cy="2525962"/>
              </a:xfrm>
            </p:grpSpPr>
            <p:grpSp>
              <p:nvGrpSpPr>
                <p:cNvPr id="57" name="Group 78"/>
                <p:cNvGrpSpPr/>
                <p:nvPr/>
              </p:nvGrpSpPr>
              <p:grpSpPr>
                <a:xfrm>
                  <a:off x="6283231" y="4297683"/>
                  <a:ext cx="2777371" cy="2525962"/>
                  <a:chOff x="6283231" y="4297683"/>
                  <a:chExt cx="2777371" cy="2525962"/>
                </a:xfrm>
              </p:grpSpPr>
              <p:grpSp>
                <p:nvGrpSpPr>
                  <p:cNvPr id="59" name="Group 69"/>
                  <p:cNvGrpSpPr/>
                  <p:nvPr/>
                </p:nvGrpSpPr>
                <p:grpSpPr>
                  <a:xfrm>
                    <a:off x="6283231" y="4297683"/>
                    <a:ext cx="2777371" cy="2525962"/>
                    <a:chOff x="6283231" y="4297683"/>
                    <a:chExt cx="2777371" cy="2525962"/>
                  </a:xfrm>
                </p:grpSpPr>
                <p:grpSp>
                  <p:nvGrpSpPr>
                    <p:cNvPr id="61" name="Group 60"/>
                    <p:cNvGrpSpPr/>
                    <p:nvPr/>
                  </p:nvGrpSpPr>
                  <p:grpSpPr>
                    <a:xfrm>
                      <a:off x="6283231" y="4297683"/>
                      <a:ext cx="2777371" cy="2525962"/>
                      <a:chOff x="6283231" y="4297683"/>
                      <a:chExt cx="2777371" cy="2525962"/>
                    </a:xfrm>
                  </p:grpSpPr>
                  <p:grpSp>
                    <p:nvGrpSpPr>
                      <p:cNvPr id="63" name="Group 48"/>
                      <p:cNvGrpSpPr/>
                      <p:nvPr/>
                    </p:nvGrpSpPr>
                    <p:grpSpPr>
                      <a:xfrm>
                        <a:off x="6283231" y="4297683"/>
                        <a:ext cx="2777371" cy="2525962"/>
                        <a:chOff x="6283231" y="4297683"/>
                        <a:chExt cx="2777371" cy="2525962"/>
                      </a:xfrm>
                    </p:grpSpPr>
                    <p:grpSp>
                      <p:nvGrpSpPr>
                        <p:cNvPr id="65" name="Group 36"/>
                        <p:cNvGrpSpPr/>
                        <p:nvPr/>
                      </p:nvGrpSpPr>
                      <p:grpSpPr>
                        <a:xfrm>
                          <a:off x="6283231" y="4297683"/>
                          <a:ext cx="2777371" cy="2525962"/>
                          <a:chOff x="1970804" y="2024188"/>
                          <a:chExt cx="5337473" cy="4854324"/>
                        </a:xfrm>
                      </p:grpSpPr>
                      <p:grpSp>
                        <p:nvGrpSpPr>
                          <p:cNvPr id="67" name="Group 37"/>
                          <p:cNvGrpSpPr/>
                          <p:nvPr/>
                        </p:nvGrpSpPr>
                        <p:grpSpPr>
                          <a:xfrm>
                            <a:off x="2557780" y="2349500"/>
                            <a:ext cx="4206240" cy="4203700"/>
                            <a:chOff x="2557780" y="2349500"/>
                            <a:chExt cx="4206240" cy="4203700"/>
                          </a:xfrm>
                        </p:grpSpPr>
                        <p:sp>
                          <p:nvSpPr>
                            <p:cNvPr id="72" name="Oval 71"/>
                            <p:cNvSpPr/>
                            <p:nvPr/>
                          </p:nvSpPr>
                          <p:spPr>
                            <a:xfrm>
                              <a:off x="2921000" y="2654300"/>
                              <a:ext cx="3479800" cy="3479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3">
                              <a:schemeClr val="accent1"/>
                            </a:fillRef>
                            <a:effectRef idx="2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n-US"/>
                            </a:p>
                          </p:txBody>
                        </p:sp>
                        <p:cxnSp>
                          <p:nvCxnSpPr>
                            <p:cNvPr id="73" name="Straight Connector 72"/>
                            <p:cNvCxnSpPr/>
                            <p:nvPr/>
                          </p:nvCxnSpPr>
                          <p:spPr>
                            <a:xfrm>
                              <a:off x="4660900" y="2349500"/>
                              <a:ext cx="0" cy="4203700"/>
                            </a:xfrm>
                            <a:prstGeom prst="line">
                              <a:avLst/>
                            </a:prstGeom>
                            <a:ln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2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1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74" name="Straight Connector 73"/>
                            <p:cNvCxnSpPr/>
                            <p:nvPr/>
                          </p:nvCxnSpPr>
                          <p:spPr>
                            <a:xfrm>
                              <a:off x="2557780" y="4406900"/>
                              <a:ext cx="4206240" cy="0"/>
                            </a:xfrm>
                            <a:prstGeom prst="line">
                              <a:avLst/>
                            </a:prstGeom>
                            <a:ln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2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1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sp>
                        <p:nvSpPr>
                          <p:cNvPr id="68" name="TextBox 67"/>
                          <p:cNvSpPr txBox="1"/>
                          <p:nvPr/>
                        </p:nvSpPr>
                        <p:spPr>
                          <a:xfrm>
                            <a:off x="6589915" y="4358843"/>
                            <a:ext cx="718362" cy="65062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sz="1600" dirty="0"/>
                              <a:t>0°</a:t>
                            </a:r>
                          </a:p>
                        </p:txBody>
                      </p:sp>
                      <p:sp>
                        <p:nvSpPr>
                          <p:cNvPr id="69" name="TextBox 39"/>
                          <p:cNvSpPr txBox="1"/>
                          <p:nvPr/>
                        </p:nvSpPr>
                        <p:spPr>
                          <a:xfrm>
                            <a:off x="4653279" y="2024188"/>
                            <a:ext cx="1381498" cy="65062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sz="1600" dirty="0"/>
                              <a:t>90°</a:t>
                            </a:r>
                          </a:p>
                        </p:txBody>
                      </p:sp>
                      <p:sp>
                        <p:nvSpPr>
                          <p:cNvPr id="70" name="TextBox 69"/>
                          <p:cNvSpPr txBox="1"/>
                          <p:nvPr/>
                        </p:nvSpPr>
                        <p:spPr>
                          <a:xfrm>
                            <a:off x="1970804" y="3756280"/>
                            <a:ext cx="1173951" cy="65062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sz="1600" dirty="0"/>
                              <a:t>180°</a:t>
                            </a:r>
                          </a:p>
                        </p:txBody>
                      </p:sp>
                      <p:sp>
                        <p:nvSpPr>
                          <p:cNvPr id="71" name="TextBox 41"/>
                          <p:cNvSpPr txBox="1"/>
                          <p:nvPr/>
                        </p:nvSpPr>
                        <p:spPr>
                          <a:xfrm>
                            <a:off x="3536149" y="6227888"/>
                            <a:ext cx="1124751" cy="65062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sz="1600" dirty="0"/>
                              <a:t>270°</a:t>
                            </a:r>
                          </a:p>
                        </p:txBody>
                      </p:sp>
                    </p:grpSp>
                    <p:cxnSp>
                      <p:nvCxnSpPr>
                        <p:cNvPr id="66" name="Straight Connector 65"/>
                        <p:cNvCxnSpPr/>
                        <p:nvPr/>
                      </p:nvCxnSpPr>
                      <p:spPr>
                        <a:xfrm flipH="1">
                          <a:off x="6976533" y="5537534"/>
                          <a:ext cx="706498" cy="787066"/>
                        </a:xfrm>
                        <a:prstGeom prst="line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64" name="Straight Connector 56"/>
                      <p:cNvCxnSpPr/>
                      <p:nvPr/>
                    </p:nvCxnSpPr>
                    <p:spPr>
                      <a:xfrm>
                        <a:off x="7085561" y="5537534"/>
                        <a:ext cx="0" cy="669705"/>
                      </a:xfrm>
                      <a:prstGeom prst="line">
                        <a:avLst/>
                      </a:prstGeom>
                      <a:ln>
                        <a:solidFill>
                          <a:srgbClr val="FF0000"/>
                        </a:solidFill>
                        <a:prstDash val="dash"/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2" name="Straight Connector 61"/>
                    <p:cNvCxnSpPr/>
                    <p:nvPr/>
                  </p:nvCxnSpPr>
                  <p:spPr>
                    <a:xfrm flipV="1">
                      <a:off x="7085561" y="5537534"/>
                      <a:ext cx="597470" cy="2"/>
                    </a:xfrm>
                    <a:prstGeom prst="line">
                      <a:avLst/>
                    </a:prstGeom>
                    <a:ln>
                      <a:solidFill>
                        <a:srgbClr val="FF0000"/>
                      </a:solidFill>
                      <a:prstDash val="dash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60" name="Arc 59"/>
                  <p:cNvSpPr/>
                  <p:nvPr/>
                </p:nvSpPr>
                <p:spPr>
                  <a:xfrm>
                    <a:off x="7306531" y="5162632"/>
                    <a:ext cx="745067" cy="749808"/>
                  </a:xfrm>
                  <a:prstGeom prst="arc">
                    <a:avLst>
                      <a:gd name="adj1" fmla="val 7950232"/>
                      <a:gd name="adj2" fmla="val 0"/>
                    </a:avLst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  <a:prstDash val="dash"/>
                      </a:ln>
                    </a:endParaRPr>
                  </a:p>
                </p:txBody>
              </p:sp>
            </p:grpSp>
            <p:sp>
              <p:nvSpPr>
                <p:cNvPr id="58" name="TextBox 57"/>
                <p:cNvSpPr txBox="1"/>
                <p:nvPr/>
              </p:nvSpPr>
              <p:spPr>
                <a:xfrm>
                  <a:off x="8803168" y="5343251"/>
                  <a:ext cx="257434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x</a:t>
                  </a:r>
                </a:p>
              </p:txBody>
            </p:sp>
          </p:grpSp>
          <p:sp>
            <p:nvSpPr>
              <p:cNvPr id="56" name="TextBox 55"/>
              <p:cNvSpPr txBox="1"/>
              <p:nvPr/>
            </p:nvSpPr>
            <p:spPr>
              <a:xfrm>
                <a:off x="7170930" y="4847073"/>
                <a:ext cx="27120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err="1"/>
                  <a:t>θ</a:t>
                </a:r>
                <a:endParaRPr lang="en-US" sz="1600" dirty="0"/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>
              <a:off x="7550348" y="4128406"/>
              <a:ext cx="25743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y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547332" y="71215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Radians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47332" y="1262727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Recall the formula for the circumference of circle: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the unit circle, this means the entire circumference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2π. Half the circumference is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One fourth the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circumference is π/2 and so on.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we travel around the previous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unit circle starting from 0° we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obtain the following circle.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736911"/>
              </p:ext>
            </p:extLst>
          </p:nvPr>
        </p:nvGraphicFramePr>
        <p:xfrm>
          <a:off x="2099568" y="1830383"/>
          <a:ext cx="1380237" cy="4278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Equation" r:id="rId4" imgW="533400" imgH="165100" progId="Equation.3">
                  <p:embed/>
                </p:oleObj>
              </mc:Choice>
              <mc:Fallback>
                <p:oleObj name="Equation" r:id="rId4" imgW="533400" imgH="1651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9568" y="1830383"/>
                        <a:ext cx="1380237" cy="4278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5586178" y="1835879"/>
            <a:ext cx="3209093" cy="2766607"/>
            <a:chOff x="1917700" y="2165350"/>
            <a:chExt cx="5555237" cy="4789252"/>
          </a:xfrm>
        </p:grpSpPr>
        <p:grpSp>
          <p:nvGrpSpPr>
            <p:cNvPr id="9" name="Group 8"/>
            <p:cNvGrpSpPr/>
            <p:nvPr/>
          </p:nvGrpSpPr>
          <p:grpSpPr>
            <a:xfrm>
              <a:off x="2557780" y="2349500"/>
              <a:ext cx="4206240" cy="4203700"/>
              <a:chOff x="2557780" y="2349500"/>
              <a:chExt cx="4206240" cy="4203700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2921000" y="2654300"/>
                <a:ext cx="3479800" cy="347980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4660900" y="2349500"/>
                <a:ext cx="0" cy="42037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557780" y="4406900"/>
                <a:ext cx="420624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/>
            <p:cNvSpPr txBox="1"/>
            <p:nvPr/>
          </p:nvSpPr>
          <p:spPr>
            <a:xfrm>
              <a:off x="6764020" y="4222750"/>
              <a:ext cx="708917" cy="586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2π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660900" y="2165350"/>
              <a:ext cx="1739900" cy="586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π/2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17700" y="4229099"/>
              <a:ext cx="640080" cy="586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π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511700" y="6368534"/>
              <a:ext cx="1141578" cy="586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3π/2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77334" y="70426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Radians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77334" y="1466373"/>
            <a:ext cx="8291161" cy="1846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new unit circle uses the units called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radians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Radians are another way to measure angles.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2π radians=360°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77334" y="720044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Converting Degrees to Radians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143" b="16100"/>
          <a:stretch/>
        </p:blipFill>
        <p:spPr>
          <a:xfrm>
            <a:off x="677334" y="1651823"/>
            <a:ext cx="3747407" cy="31851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10403" y="2414185"/>
            <a:ext cx="3077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Convert the 60° angle to be in the form of radians.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77334" y="720044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Solution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77334" y="1545263"/>
            <a:ext cx="8306937" cy="22650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 the relationship 2π= 360°, this is just a simple unit conversion! Think of it as ° being one unit, and π being another.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60° X (2π/360°)=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π/3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677334" y="74295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Right Triangle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677334" y="158871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is a right triangle: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right triangle is any triangle with a 90° angle (also called a right angle). The 90° angle has a square in it, which is shown above. Here are more examples: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680445" y="1808657"/>
            <a:ext cx="1398731" cy="819825"/>
            <a:chOff x="3746026" y="2395176"/>
            <a:chExt cx="1398731" cy="819825"/>
          </a:xfrm>
        </p:grpSpPr>
        <p:sp>
          <p:nvSpPr>
            <p:cNvPr id="13" name="Right Triangle 12"/>
            <p:cNvSpPr/>
            <p:nvPr/>
          </p:nvSpPr>
          <p:spPr>
            <a:xfrm>
              <a:off x="3746026" y="2395176"/>
              <a:ext cx="1398731" cy="819825"/>
            </a:xfrm>
            <a:prstGeom prst="rt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746026" y="2990159"/>
              <a:ext cx="224841" cy="2248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 rot="9071209">
            <a:off x="1499472" y="4103560"/>
            <a:ext cx="1145437" cy="671364"/>
            <a:chOff x="3746026" y="2395176"/>
            <a:chExt cx="1398731" cy="819825"/>
          </a:xfrm>
        </p:grpSpPr>
        <p:sp>
          <p:nvSpPr>
            <p:cNvPr id="16" name="Right Triangle 15"/>
            <p:cNvSpPr/>
            <p:nvPr/>
          </p:nvSpPr>
          <p:spPr>
            <a:xfrm>
              <a:off x="3746026" y="2395176"/>
              <a:ext cx="1398731" cy="819825"/>
            </a:xfrm>
            <a:prstGeom prst="rt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746026" y="2990159"/>
              <a:ext cx="224841" cy="2248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499209" y="3554015"/>
            <a:ext cx="579967" cy="1130300"/>
            <a:chOff x="4274806" y="4984380"/>
            <a:chExt cx="579967" cy="1130300"/>
          </a:xfrm>
        </p:grpSpPr>
        <p:sp>
          <p:nvSpPr>
            <p:cNvPr id="20" name="Right Triangle 19"/>
            <p:cNvSpPr/>
            <p:nvPr/>
          </p:nvSpPr>
          <p:spPr>
            <a:xfrm>
              <a:off x="4274806" y="4984380"/>
              <a:ext cx="579967" cy="1130300"/>
            </a:xfrm>
            <a:prstGeom prst="rt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274806" y="5881317"/>
              <a:ext cx="229461" cy="2333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077423" y="3832721"/>
            <a:ext cx="812800" cy="820737"/>
            <a:chOff x="6426200" y="5060580"/>
            <a:chExt cx="812800" cy="820737"/>
          </a:xfrm>
        </p:grpSpPr>
        <p:sp>
          <p:nvSpPr>
            <p:cNvPr id="23" name="Right Triangle 22"/>
            <p:cNvSpPr/>
            <p:nvPr/>
          </p:nvSpPr>
          <p:spPr>
            <a:xfrm flipH="1">
              <a:off x="6426200" y="5060580"/>
              <a:ext cx="812800" cy="820737"/>
            </a:xfrm>
            <a:prstGeom prst="rt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009539" y="5647954"/>
              <a:ext cx="229461" cy="2333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57141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669446" y="74295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Parts of a Right Triangle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677334" y="165735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There are special names for parts of a right triangle.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hypotenuse is always the longest side and is across from the right angle. The legs are always touching the right angle. This is also called being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adjacent.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503554" y="2284649"/>
            <a:ext cx="1398731" cy="819825"/>
            <a:chOff x="3746026" y="2395176"/>
            <a:chExt cx="1398731" cy="819825"/>
          </a:xfrm>
        </p:grpSpPr>
        <p:sp>
          <p:nvSpPr>
            <p:cNvPr id="13" name="Right Triangle 12"/>
            <p:cNvSpPr/>
            <p:nvPr/>
          </p:nvSpPr>
          <p:spPr>
            <a:xfrm>
              <a:off x="3746026" y="2395176"/>
              <a:ext cx="1398731" cy="819825"/>
            </a:xfrm>
            <a:prstGeom prst="rt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746026" y="2990159"/>
              <a:ext cx="224841" cy="2248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5" name="Straight Arrow Connector 14"/>
          <p:cNvCxnSpPr/>
          <p:nvPr/>
        </p:nvCxnSpPr>
        <p:spPr>
          <a:xfrm flipH="1">
            <a:off x="4327968" y="2219617"/>
            <a:ext cx="647700" cy="4948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cxnSpLocks noChangeAspect="1"/>
          </p:cNvCxnSpPr>
          <p:nvPr/>
        </p:nvCxnSpPr>
        <p:spPr>
          <a:xfrm flipV="1">
            <a:off x="3427063" y="3185064"/>
            <a:ext cx="822960" cy="4123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cxnSpLocks noChangeAspect="1"/>
          </p:cNvCxnSpPr>
          <p:nvPr/>
        </p:nvCxnSpPr>
        <p:spPr>
          <a:xfrm flipV="1">
            <a:off x="3092074" y="2543395"/>
            <a:ext cx="411480" cy="8229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990099" y="2159252"/>
            <a:ext cx="147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Hypotenuse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23680" y="3442655"/>
            <a:ext cx="5367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Legs</a:t>
            </a:r>
          </a:p>
        </p:txBody>
      </p:sp>
    </p:spTree>
    <p:extLst>
      <p:ext uri="{BB962C8B-B14F-4D97-AF65-F5344CB8AC3E}">
        <p14:creationId xmlns:p14="http://schemas.microsoft.com/office/powerpoint/2010/main" val="2769025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 txBox="1">
            <a:spLocks/>
          </p:cNvSpPr>
          <p:nvPr/>
        </p:nvSpPr>
        <p:spPr>
          <a:xfrm>
            <a:off x="677334" y="74371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Properties of the Right Triangle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677334" y="1657350"/>
            <a:ext cx="8596668" cy="3241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Like all other triangles, the angles in a right triangle add to 180°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60°+30°+90°=180°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Since one of the angles is always 90°, the other two must add to 90°.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Right triangles also have some other unique properties.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4361861" y="1939395"/>
            <a:ext cx="1894589" cy="1424738"/>
            <a:chOff x="4856890" y="1993462"/>
            <a:chExt cx="1894589" cy="1424738"/>
          </a:xfrm>
        </p:grpSpPr>
        <p:sp>
          <p:nvSpPr>
            <p:cNvPr id="18" name="Block Arc 17"/>
            <p:cNvSpPr/>
            <p:nvPr/>
          </p:nvSpPr>
          <p:spPr>
            <a:xfrm rot="15395060">
              <a:off x="6171512" y="2838234"/>
              <a:ext cx="575733" cy="584200"/>
            </a:xfrm>
            <a:prstGeom prst="blockArc">
              <a:avLst>
                <a:gd name="adj1" fmla="val 15737994"/>
                <a:gd name="adj2" fmla="val 18263625"/>
                <a:gd name="adj3" fmla="val 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Block Arc 18"/>
            <p:cNvSpPr/>
            <p:nvPr/>
          </p:nvSpPr>
          <p:spPr>
            <a:xfrm rot="8706156">
              <a:off x="4856890" y="1993462"/>
              <a:ext cx="575733" cy="584200"/>
            </a:xfrm>
            <a:prstGeom prst="blockArc">
              <a:avLst>
                <a:gd name="adj1" fmla="val 15737994"/>
                <a:gd name="adj2" fmla="val 18263625"/>
                <a:gd name="adj3" fmla="val 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20" name="Group 7"/>
            <p:cNvGrpSpPr/>
            <p:nvPr/>
          </p:nvGrpSpPr>
          <p:grpSpPr>
            <a:xfrm>
              <a:off x="5144757" y="2395176"/>
              <a:ext cx="1398731" cy="819825"/>
              <a:chOff x="5144757" y="2395176"/>
              <a:chExt cx="1398731" cy="819825"/>
            </a:xfrm>
          </p:grpSpPr>
          <p:sp>
            <p:nvSpPr>
              <p:cNvPr id="21" name="Right Triangle 20"/>
              <p:cNvSpPr/>
              <p:nvPr/>
            </p:nvSpPr>
            <p:spPr>
              <a:xfrm>
                <a:off x="5144757" y="2395176"/>
                <a:ext cx="1398731" cy="819825"/>
              </a:xfrm>
              <a:prstGeom prst="rt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22" name="Rectangle 6"/>
              <p:cNvSpPr/>
              <p:nvPr/>
            </p:nvSpPr>
            <p:spPr>
              <a:xfrm>
                <a:off x="5144757" y="2983118"/>
                <a:ext cx="224841" cy="22484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23" name="Straight Arrow Connector 22"/>
          <p:cNvCxnSpPr/>
          <p:nvPr/>
        </p:nvCxnSpPr>
        <p:spPr>
          <a:xfrm flipH="1">
            <a:off x="5991518" y="2636764"/>
            <a:ext cx="1109134" cy="33525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4869963" y="2123853"/>
            <a:ext cx="982133" cy="2963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914841" y="2101289"/>
            <a:ext cx="4283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60°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28736" y="2513907"/>
            <a:ext cx="4283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30°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32916" y="2930876"/>
            <a:ext cx="4283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90°</a:t>
            </a:r>
          </a:p>
        </p:txBody>
      </p:sp>
    </p:spTree>
    <p:extLst>
      <p:ext uri="{BB962C8B-B14F-4D97-AF65-F5344CB8AC3E}">
        <p14:creationId xmlns:p14="http://schemas.microsoft.com/office/powerpoint/2010/main" val="490944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677334" y="74295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Pythagorean theorem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48614" y="1428750"/>
            <a:ext cx="8354236" cy="474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Pythagorean theorem was created by Pythagoras, a Greek mathematician.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His theorem says: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1800" b="1" i="0" u="none" strike="noStrike" kern="1200" cap="none" spc="0" normalizeH="0" baseline="30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+b</a:t>
            </a:r>
            <a:r>
              <a:rPr kumimoji="0" lang="en-US" sz="1800" b="1" i="0" u="none" strike="noStrike" kern="1200" cap="none" spc="0" normalizeH="0" baseline="30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=c</a:t>
            </a:r>
            <a:r>
              <a:rPr kumimoji="0" lang="en-US" sz="1800" b="1" i="0" u="none" strike="noStrike" kern="1200" cap="none" spc="0" normalizeH="0" baseline="30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Where a and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 the lengths of the legs and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the length of the hypotenuse.</a:t>
            </a:r>
          </a:p>
        </p:txBody>
      </p:sp>
      <p:pic>
        <p:nvPicPr>
          <p:cNvPr id="12" name="Picture 11" descr="pythagoras-bus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364" y="1881504"/>
            <a:ext cx="1828800" cy="2182368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2571393" y="2343150"/>
            <a:ext cx="1822201" cy="1239956"/>
            <a:chOff x="2901950" y="3346268"/>
            <a:chExt cx="1822201" cy="1239956"/>
          </a:xfrm>
        </p:grpSpPr>
        <p:grpSp>
          <p:nvGrpSpPr>
            <p:cNvPr id="14" name="Group 13"/>
            <p:cNvGrpSpPr/>
            <p:nvPr/>
          </p:nvGrpSpPr>
          <p:grpSpPr>
            <a:xfrm>
              <a:off x="3238748" y="3346268"/>
              <a:ext cx="1485403" cy="870625"/>
              <a:chOff x="3746026" y="2395176"/>
              <a:chExt cx="1398731" cy="819825"/>
            </a:xfrm>
          </p:grpSpPr>
          <p:sp>
            <p:nvSpPr>
              <p:cNvPr id="18" name="Right Triangle 17"/>
              <p:cNvSpPr/>
              <p:nvPr/>
            </p:nvSpPr>
            <p:spPr>
              <a:xfrm>
                <a:off x="3746026" y="2395176"/>
                <a:ext cx="1398731" cy="819825"/>
              </a:xfrm>
              <a:prstGeom prst="rt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3746026" y="2990159"/>
                <a:ext cx="224841" cy="22484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3981450" y="3434629"/>
              <a:ext cx="342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01950" y="3662895"/>
              <a:ext cx="342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810000" y="4216892"/>
              <a:ext cx="342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3697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9350938" y="18143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77334" y="720043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Pythagorean Theorem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677334" y="1553152"/>
            <a:ext cx="7865217" cy="3290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Pythagorean theorem is very useful because it allows us to find the length of one side of a triangle if we know the length of others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 If we measure the two legs and find they are 3 and 4 inches long, how long is the hypotenuse?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=4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+ 3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=25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 txBox="1">
            <a:spLocks/>
          </p:cNvSpPr>
          <p:nvPr/>
        </p:nvSpPr>
        <p:spPr>
          <a:xfrm>
            <a:off x="677334" y="720043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Trigonometry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677334" y="1639928"/>
            <a:ext cx="8346376" cy="1965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know how to relate the three sides in a right triangle and we can also relate the three angles to each other, but how can we relate angles to sides and vice versa?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is where trigonometry comes in.</a:t>
            </a:r>
          </a:p>
        </p:txBody>
      </p:sp>
    </p:spTree>
    <p:extLst>
      <p:ext uri="{BB962C8B-B14F-4D97-AF65-F5344CB8AC3E}">
        <p14:creationId xmlns:p14="http://schemas.microsoft.com/office/powerpoint/2010/main" val="3946598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677334" y="74295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Sine, Cosine, and Tangent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33570" y="1410394"/>
            <a:ext cx="8136763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There are three important relations called sine, cosine, and tangent.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They all relate an angle to a ratio of sides.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	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These relations can be used to find an angle from two sides or a side from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 angle and another side.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77533" y="2684434"/>
            <a:ext cx="2241299" cy="1321472"/>
            <a:chOff x="2901950" y="3346268"/>
            <a:chExt cx="2241299" cy="1321472"/>
          </a:xfrm>
        </p:grpSpPr>
        <p:sp>
          <p:nvSpPr>
            <p:cNvPr id="16" name="Block Arc 15"/>
            <p:cNvSpPr/>
            <p:nvPr/>
          </p:nvSpPr>
          <p:spPr>
            <a:xfrm rot="18299943">
              <a:off x="4273299" y="3797790"/>
              <a:ext cx="901700" cy="838200"/>
            </a:xfrm>
            <a:prstGeom prst="blockArc">
              <a:avLst>
                <a:gd name="adj1" fmla="val 13864884"/>
                <a:gd name="adj2" fmla="val 16150858"/>
                <a:gd name="adj3" fmla="val 1289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017433" y="3847561"/>
              <a:ext cx="2709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θ</a:t>
              </a:r>
              <a:endParaRPr lang="en-US" dirty="0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2901950" y="3346268"/>
              <a:ext cx="1822201" cy="1239956"/>
              <a:chOff x="2901950" y="3346268"/>
              <a:chExt cx="1822201" cy="1239956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3238748" y="3346268"/>
                <a:ext cx="1485403" cy="870625"/>
                <a:chOff x="3746026" y="2395176"/>
                <a:chExt cx="1398731" cy="819825"/>
              </a:xfrm>
            </p:grpSpPr>
            <p:sp>
              <p:nvSpPr>
                <p:cNvPr id="23" name="Right Triangle 22"/>
                <p:cNvSpPr/>
                <p:nvPr/>
              </p:nvSpPr>
              <p:spPr>
                <a:xfrm>
                  <a:off x="3746026" y="2395176"/>
                  <a:ext cx="1398731" cy="819825"/>
                </a:xfrm>
                <a:prstGeom prst="rt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3746026" y="2990159"/>
                  <a:ext cx="224841" cy="224841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0" name="TextBox 19"/>
              <p:cNvSpPr txBox="1"/>
              <p:nvPr/>
            </p:nvSpPr>
            <p:spPr>
              <a:xfrm>
                <a:off x="3981450" y="3434629"/>
                <a:ext cx="3429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901950" y="3662895"/>
                <a:ext cx="3429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3810000" y="4216892"/>
                <a:ext cx="3429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</p:grpSp>
      </p:grpSp>
      <p:graphicFrame>
        <p:nvGraphicFramePr>
          <p:cNvPr id="25" name="Object 24"/>
          <p:cNvGraphicFramePr>
            <a:graphicFrameLocks noChangeAspect="1"/>
          </p:cNvGraphicFramePr>
          <p:nvPr>
            <p:extLst/>
          </p:nvPr>
        </p:nvGraphicFramePr>
        <p:xfrm>
          <a:off x="4911282" y="1930462"/>
          <a:ext cx="1289050" cy="7539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4" imgW="673100" imgH="393700" progId="Equation.3">
                  <p:embed/>
                </p:oleObj>
              </mc:Choice>
              <mc:Fallback>
                <p:oleObj name="Equation" r:id="rId4" imgW="673100" imgH="3937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1282" y="1930462"/>
                        <a:ext cx="1289050" cy="7539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/>
          </p:nvPr>
        </p:nvGraphicFramePr>
        <p:xfrm>
          <a:off x="6970270" y="1930462"/>
          <a:ext cx="1338262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6" imgW="698500" imgH="393700" progId="Equation.3">
                  <p:embed/>
                </p:oleObj>
              </mc:Choice>
              <mc:Fallback>
                <p:oleObj name="Equation" r:id="rId6" imgW="698500" imgH="3937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0270" y="1930462"/>
                        <a:ext cx="1338262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/>
          </p:nvPr>
        </p:nvGraphicFramePr>
        <p:xfrm>
          <a:off x="4900170" y="2945506"/>
          <a:ext cx="1312862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8" imgW="685800" imgH="393700" progId="Equation.3">
                  <p:embed/>
                </p:oleObj>
              </mc:Choice>
              <mc:Fallback>
                <p:oleObj name="Equation" r:id="rId8" imgW="685800" imgH="3937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0170" y="2945506"/>
                        <a:ext cx="1312862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2787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547332" y="71215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Memory Trick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47332" y="1581150"/>
            <a:ext cx="8596668" cy="2710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 may seem hard to remember these relations. There is a memory trick to help with this.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 is the phrase: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phrase is an abbreviation of: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ine=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pposite side over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ypotenuse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osine=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djacent side over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ypotenuse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angent=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pposite side over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djacent side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96935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F2AEFBBF-B7D6-4C47-B7C6-E47DE15FC6AF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AB0PUhaf7mZOgQAAOEOAAAdAAAAdW5pdmVyc2FsL2NvbW1vbl9tZXNzYWdlcy5sbmetV/9u2zYQ/r9A34EQUGADtrQd0KIYEge0xNhCZMmV6DjZDwiMxNhEKDGTKLfZX32aPtieZEfKbuymg6R0gG2YtO+7091335HHpx8LiTa8qoUqT5zXR68cxMtM5aJcnTgLevbzOwfVmpU5k6rkJ06pHHQ6ev7sWLJy1bAVh+/PnyF0XPC6hmU9MquHNRL5iTMfp240m+PwKg2iSZSO/YkzclVxx8p7FKiV+qP64Ze37z6+fvP2x+OXW8s+QMkMB8EhFLJIb171AAppHAUpoJEgDckldUbmc5hdtKCBHxJntP0yzHoekwtnZD477RZxTEKaJoHvkdRP0jCiNhcBocRzRleqQWu24UgrtBH8A9JrDpXUouKoliK3P2QKNsqGdznzohn2wzQmCY19l/pR6IwSVVX3P1lY1ui1qsBdjXJRs2vJc+sTOGN/v6t4Da6ZBk4heOm1gH+qgonyqNN1jJd+OElpFAVJSkJvt+OMSJkjr2LGzUCUGCckBoCK1bx6gm1qWWbNEZZyGMLUn0wDeFMTwlSs1hLeemgccwI1mPOyywo4QmJgV5Iso9gzSQNXiKE7VtcfVJUf8GO/UF3AfuhGQEGX7oFTg7EDhhoLUI6q4pnuApuRJMETko6jSyAy9F00xCI6h3Y7H2JxRRJoEZJ02YT4wp9gQ3jTYjv+7/orY4bO8h6xLAM7k76NUE0NOyal0AW20+phXhLyfgFV83HwjS5uASGxtl4rseEQQpV3swc0xSWe4c/7hf9beob9gHgpEMqLlim1YmecMZCHUmnEpFTmAcAvyzeszDi65hlrgPD38Ldc5PZvptg2kr8a8TdieistL7aqFHrk8sXRwNAOhOxxhEVTQ3ha8+JOd7neC/8pURhi/2cIfR59oP+kbdaxDx0wFqq/BQF5NoIEiir7W/nhGTiatz0PouCXNwN8htEWIFToqRgXkKqDEC4ghQPsl2Sc+BSG7ZJf10J3zjFb2bZA3y5qBgcHyTV/KOw1v1HQE5KzTTvOQNZspTsLujctD7SH+jSAkEMAXLUjESClKCD+vAfmYkZ2GWgl4+BJlqqRuW1RKW6tbEBum4I/nsM3lSrsrmT1jrytap1+TxTtw8Wt0/mAeZIQHLvT1MWhS8wRzjSN7GkEXDQxBTRJAzw25kDKgulsDVp5o5oy7wnUnsI8coYBbJvShLMqW//z6XNPjK8iaXfRdvfXQSDQYUaIyBew30Olef1nFwjF40M7u+hjtT217ux6HmKpD3T4X06HrNX0QhWwddTtF9i2LRqmFLvTGRAysfxTTZV1j959hBmOz0FU7PnKGc1YdQuKRJWSg1Bsqg0B9TDvDxeHRktR8iG236fp5oGpP0+x59lbFDSfFNltO7xyOCtm2+uUhOtUXzB3ikMQvK/weC70QEA7I3byAo3erh/afPN4ZHxZ1fYyevxy7276L1BLAwQUAAIACAAAdD1IH2uS9JQDAAB/DgAAJwAAAHVuaXZlcnNhbC9mbGFzaF9wdWJsaXNoaW5nX3NldHRpbmdzLnhtbOVX3W4aORS+5yksV70sk7TpNo2AKAqDgkoAwaSbXiEzNowVjz1re6D0qk+zD7ZP0uMxJMMmm3VapapU5YLM8Xe+c3x+Z1qnn3OBVkwbrmQbHzYPMGIyVZTLZRtfJb1XxxgZSyQlQknWxlJhdNpptIpyLrjJpsxagBoENNKcFLaNM2uLkyhar9dNbgrtTpUoLfCbZqryqNDMMGmZjgpBNvBjNwUzuNNoINTyoktFS8EQp+CC5M47InqCmAxHHjYn6c1Sq1LScyWURno5b+MXx2fub4fxVF2eM+kuZzogdGJ7Qijlzh8ipvwLQxnjywwcPzw4wmjNqc3a+PWRowF4dJ+mIveXII7mXMFtpN3y58wSSizxj96gZgumIazMdKwuGZDuyWpIyz7bW4EX0Y0kOU8TOEEuVG3cTWaTuBdP4uF5PLuaDLyrwRpJPxnEQTrTQb8bz4ajJJ7OLpLLwZOVkvg6CVK6+DSOJ4P+8MMsGY0GSX98p1VFqxaXVrQf4hakQpW6HkhiLUkzyJjdBbwu2aEWSu7F2j2juRJQdQsiDINOyOeMDknOanU4veGyB8hDjBZwD7Fp4zPNicCIWyJ4eqtsyrmx3FaV36sjEXBBhzF0OcV35n1w0oxow+pu7U6MK7a0E0uKupqsoa2qwGzF/wUfMxkCu4AOEK4LmA6Bx5qYJyDRmRAh4MkukSHgS6JvmEaJUiIIP1Q2jPhPVQqKNqpEgt8wZBWCAitz+C9jqN73aKFVXklhNFlkBIecrjhbM3oaYugTmMhL0ISpWAhmvYW/Sv4FzdlCaeBlZAWJBjk3nr/5JOKCGHNHSnY+vvQt2h924+uX7oKErghMoqeRQ0uxvLDPwU/g7lKBCSEURLNGAZFJSQkl5fJDOa1gIdcMtp2RVZV0l8iKFNLNwR/PCQcpND+X2ykeQJgSiZQUG0RSKG3jSmjFVWlA4ovFU5vvctCrIi4rV5cwo8CYpmHNeXD4+s3R2z/eHb8/aUb/fP371aNK27k9FsRZ84P7/NG9Eqz5rx32P3qP7Ip7uj2lc1eotKb/2ILarpv7Y7gVufXw8LZwK+aXXBbjSfwxaDZCFILKL54G0Y1CUKMPgTvBzd5xbe4GuQCDc+mnNIxOwXMONfBsPfFTquyH3kl8iT5Plf26IfuRxvxdIuafbt+t916mW9GD3znuJOeS5xBHt39uP446b48O4PX8waNGA9j2Pxo7jW9QSwMEFAACAAgAAHQ9SErfsUa4AgAAUAoAACEAAAB1bml2ZXJzYWwvZmxhc2hfc2tpbl9zZXR0aW5ncy54bWyVVm1v4jAM/n6/AnHf6e6VndQhMcZJk3a36Tbte9qaNiJNqsRlx7+/JE3WBCj0sCYR+3lsx7HNUrWlfPFhMklzwYR8BkTKS2U0Xjehxc00axEFn+WCI3CccSFrwqaLjz/tJ00s8hJL7ECO5WxIDn2Yuf2MobgY3+ZGhgi5qBvC9w+iFLOM5NtSipYXF1Or9g1IRvlWI69+zFfrwQCMKrxHqKOc1tdGxlEaCUqBSen72shFFiMZMB/pyn5GcvpQ529/QNtRRdHSlp+MDNEaUkJc5OulkWE8197jV5kbOU9A+Isa+uWzkUEoI3uQsfO7r0YGGaJpm//pkUaK0hQ05px/xHcOE6TQ42eyujJykWAuZAJdfAVXHnvXuwDkvoZzn5pxlYI9mboeLATz6BmDBcoW0sSfOpuqxNtji3o+YLEhTGlAqOpBTzrpJ9Iq7ybW9bg/8EZ5EYCcoke8CtbWsOryDYCxvsevVrd2VYT5veuCBCXsnDLIsFf2yN+6rEfIQNkjnxkt4JGz/RH80NJx/BPfEveY56uvrcCJPvp6+ZO3mkgPZnBVENopPKYWBSyUSeeF1mBeLU2srkspOcop5WRHS4JU8F8Gl+3tZVSaHBhcp53uqxQpMjjVbjZHvaTD97Lny93Y/Sb0d+vOE9Qr/GZKEEle1fo3SU0njqdnRLuZJqcZZklqOMh7vhEBxyY2RKqJ3IJ8EYKNDcMFwlis6AZrKJk0CUqQJqdrnDonp4rP2zoDudZvRsE3TazrcBUtK6b/8JXCGxQxYcDYMbHS7jih7z0ZKFwDAJF55Tu2O3SWumVIGezAz32gsBceulmqdIcONdsSH2CDYbs5zah+dGuib5QQFxtOEF51XiJeOKEhbnnnOO55JJmyN4um3i/g3nO0kv0mM50X5tspXCtFnrX9uIRaaf6T/AdQSwMEFAACAAgAAHQ9SAjOe+xnAwAAkA0AACYAAAB1bml2ZXJzYWwvaHRtbF9wdWJsaXNoaW5nX3NldHRpbmdzLnhtbN1X3W4aORS+5ymsWfWyTNKm2zQCoihMFFQCCKa77RU6jA1jxWPP2h4overT9MH6JD3GkAybljqrbVVVXMAcn/Od/89D6/x9IciSacOVbEfHzaOIMJkpyuWiHb1Jr56eRsRYkBSEkqwdSRWR806jVVYzwU0+YdaiqiEII81ZadtRbm15Fser1arJTandqRKVRXzTzFQRl5oZJi3TcSlgjV92XTITdRoNQlpedKNoJRjhFEOQ3EUH4toWIoq91gyy24VWlaSXSihN9GLWjv44vXCfnY5H6vKCSZeb6aDQie0ZUMpdOCAm/AMjOeOLHOM+PjqJyIpTm7ejZycOBtXjhzAbcJ8DOJhLhclIu8UvmAUKFvyjd6jZnGmsKjMdqyuGoHuymqZl7+2dwIvoWkLBsxRPiKtUO+qm03FylYyTwWUyfTPu+1CDLdJe2k+CbCb9XjeZDoZpMplepzf9Rxulyds0yOj63SgZ93uD19N0OOynvdG91aZatbq04v0St7AVqtL1QoK1kOXYMbsreF2y05oruVdr90xmSuDQzUEYFpE5BirW7ehCcxAR4RYEz+5OLegFs1dcYArO9rg5lza6B/TpZjlow+qOdifGjU/WSSQlXQ0r3JNNqlvxt9RHTIaoXeNMCzfXTIeoJxrMIzTJhRAhyuNda0KUb0DfMk1SpUSQ/kDZMOC/VSUoWauKCH7LiFUER6Yq8FfOSH2TyVyrYiMVYCwxglNGlpytGD0PcfQOXRQVWiLNlYJZ7+Gfin8gMzZXGnEZLLHRKOfG4zcfBVyCMfegsIvxiV+63qCbvH3iEgS6BOSWx4HjkrCitD8CHzB3qdCFEAqrWYPAymRQ4Ui5/lBON2ohaQb7zmG5abpr5AYU280xHo+JBxkuL5dbXg4AzEASJcWaQIajbdwILbmqDEr8sHho858C9KaEy02oC7z80JmmYct5dPzs+cmLP1+evjprxp8/fnp60GjLxCMBzpun4suDN0Ww5b9upe/YHWD/B7ZXShduUGnN/tCVs71AHtJwK3ak/XX+d5fGT6L/0Tj5K4jtMK+ggUomQXDDEK3h60CWd2w6qjFpUAhIhQvPu0iGghccu/rDpvynzM3h9wY/Vf/T3Py6RTi4PL9tDfzT3Tvq3ktpK/7q/4UGyvf/RXUaXwBQSwMEFAACAAgAAHQ9SEyN/oadAQAAJQYAAB8AAAB1bml2ZXJzYWwvaHRtbF9za2luX3NldHRpbmdzLmpzjZRNb8IwDIbv/Ioqu06IfbLthgaTJnGYNG7TDqGYUpHGUZJ2MMR/Xx2+mjYdxBfy8vA6NrI3nag8LGbRS7Rxn939w787DUizOodrXxctekY6MyKdwSTNQKQSWA0pDj89ytsTETJm0plO159kayp+DOmbORemiquAhQ5oJqAVAe0noK1CiX+9yvZV7SqqtHmaW4uyG6O0IG1Xos64Y9jVmzvVAmswFqDPoHMeg2fad6eNPDk+9CmqXIyZ4nI9xgS7Ux4vE425nLXlX6wV6PIPX+6A3nP/deTZidTYdwtZPfHoiaKdVBqMgX3exxFFEBZ8CqLi23PnH9QzbhZUo4vUpPZAD24oqrTiCTS69DSg8DFZejW62adochZWdkfc3VJ4hOBr0A2r4T2FB6LK1QV/oNKYUEcaaLPnR1Qgn6Uy2afuUQQ5eizZtnXvVKh7/pB5I4S1EVoEJjJrWxwXTL0NDq6pZR2HZl6ERBkSMZBYhcDiKHrPsfU9QveviHFrebzIyvVQrsayD1wvQU8QhbtKtOXKjL7PPdnfytvO9g9QSwMEFAACAAgALmXLSJZRcFq6AAAAowEAABoAAAB1bml2ZXJzYWwvaTE4bl9wcmVzZXRzLnhtbJ2QsQrCMBCG9z5FuN3GbqUkcRPcHHSWmqYaaS8ll1gf35SKdJGCQyD/8X0/yYndq+/Y03iyDiUU+RaYQe0aizcJ59N+UwKjUGNTdw6NBHTAdioTtijx6A2ZQCxVIEm4hzBUnI/jmFsafGog18WQiinXrufp9A75ZPJhVmF2K/uX/ZmByjLGxDXaLhxQpXtKM8LIawmTc9GYW2wd8F+AWQNavwI8hhXAxwUg+PfFU9KRQvpmCoIvlquyN1BLAwQUAAIACAAuZctIlBOzImkAAABuAAAAHAAAAHVuaXZlcnNhbC9sb2NhbF9zZXR0aW5ncy54bWwNzDEOgzAMQNGdU1jeKe3WgcDGVpbSA1jERZEcG5GA4PZk+8PTb/szChy8pWDq8PV4IrDO5oMuDn/TUL8RUib1JKbsUA2h76pWbCb5cs4FJliFLt4mjiUyjxSLHHYRqOFTXv/AHpuuugFQSwMEFAACAAgAJJv0Rook4qj6AgAAsAgAABQAAAB1bml2ZXJzYWwvcGxheWVyLnhtbK1VTW/bMAw9p8D+g6F7paRd1zawW3QFgh3WoUDWbbdAtRlbi78myXXTXz/K8vecbgV2SGBTfI8U+Ui7189J7DyBVCJLPbKgc+JA6meBSEOPPHxdHV+Q66t3R24e8z1IRwQeKVJhADwmTgDKlyLXCL7nOvJIz0CRmTi5FJkUeo/cZ8jdRbok745m6JIqj0Ra50vGyrKkQiEiDVUWF4ZEUT9LWC5BQapBMpsGcRrsUv8djb8kS5ne56B6yFy/PXBN0nI8KzEgKU9pJkN2Mp8v2I+7z2s/goQfi1RpnvpAHKzkrCrlI/d3d1lQxKCMbebaJNegtUmiss1cvRSLi9RR0veIddgkoBQPQdE4DQmzWDYBdrcxV1HNowa0hlftRM1b+W3M+6ZxqzrHOue8eIyFivCoD+msk0CXDaO6SXXdSkEPjYJWhok4En4VQkJQvX5rJTJfEBuwVVyVJ1Wljwf4tOK+zuT+FmGoorqDtG0atU2jFajloG30dUdBmttugetCQlOqmfskAsi+cCm5kcWVlgW4bGSssWwIdpm9ct2kriFupJP47B96Y/xGrfmpXutMBfgfjfmERG1NRBrA80qgj4YEa6oBi21sVOcxNTG7nFTxmPR0PTDZHOum4EUczWUIOIYB15x1dnYICpIrdPELOcL2Dg6CIxFGMf70JMP49CBNwuVukqF3cBAcZ/5uAtqa2zKycR1HYmoV5LKJdeL6hdJZIl4qeQ72jF5WOnxt5Jqjm1y0B+fzP0ZxEKMZzC2ZWF3mqbevmsN7M6dadT6b3FoGasV5AF3k1quZhSIf+QSw5UWsb/s5NfuwBx3lPDUd01zfUe9ZuRYv4JQiMF+6xampSQRGMx75cHHaY8B+4nYZhK9MhyJus7SpA6WserP/VUWbLV+3znb9UIddrOGTgNJi7Ex9RHWEMivSYNRDmncfERXjTruRwJ0YtnijxQmKNMs98h4f6jtfnl12Vz7HTzjrfWvubWCbyxtWep1wpyBW67q9iFvvBnz8DVBLAwQUAAIACAAuZctINdvZrWgBAADzAgAAKQAAAHVuaXZlcnNhbC9za2luX2N1c3RvbWl6YXRpb25fc2V0dGluZ3MueG1sjVLbahsxEH3PV4j8gCWNbgtbg67FkIdCE/K89aphiaMtK4WEoo+vNq1x3Lq0mqeZc+YMMzp9fpySfc5lfpq+D2Wa0+dYypQe8vYKoX4/H+bl0xJzLHlzqtxPaZxfdunrvNZaNZchjcMy2hXNW4zC20NKauVUy5hhFEnmqVfIeW4b1oHrwDbMUWL7zW8SP3WXuI+pXFbtN2fonw27lONSdmmMr1s4Z7+Hzjf4uAzj1Hh5K9ga9Ti1OrYGYoRL7ivVACCQ5Y44XKXspCbIY8YxVKMoUECEc9KJSiTl0LLQiabCfCcQk4xRV6mnrRtpbRy1VUJHiG7TvOpsDcFIjBEhBJirXEAwGDU2NA0Naj0gODAgqjaaKEDBBhNY9c4Ly5GiXmBcmTGA8em4p+3en+tU/e91juf8h+DFL7iIrt7aXDBXv39elka+jU/fDkOJ6MuQ4278cB3ubm6uf3nyzb9HxmrUtvFfff0DUEsDBBQAAgAIAC5ly0joDowg8BQAAO81AAAXAAAAdW5pdmVyc2FsL3VuaXZlcnNhbC5wbmftm3lU09e2x7HSqq1IgbZMAaqotBVBJkk0JFcB0VbBDjIpIIZBmSFCCARSK4JeIAGpjCEo3mrvDYM0MoQhqUUTaCB5lCJCIBF+kAABYohkIAm5SXS9e9d674/31nr/vbAWi/U5/HLy/e2zz977rLXPrbOBASbv27xvZGRkcuqk3zdGRu+WGhkZf7/9Pe0I+cWlL7R/tiC/CThu1MICLWrBOP7YmWNGRm34D1TR72p5R9rJMKSR0a5+3e8WRurPMUZGXgWn/I59lx25Mj1cvJ75hJGu2a8x0hh1Xiu+bDHusifk488++rjx4G/Gx973O299wyrZ74cLP4Z+aLWn6+bVb7cfpzCLHlNE7KtYuEy2oaiv8TCNJwiHhNtc+UMixQyBAhYphimrR2sL2TDl8kJFEAyyIQfw+Dz5TJGR7gdUPfL96PXRG4J7I2CLkA+26sbSXvxRxEgDlcLVr0fnS/SPTe1afMoYkcM1CnbGe/qRlKrXs0qM87t6KI/E8AIc8h4Ttuvo15XbWk54R/+vzorLmK15KjEjoLVPOplhU/SsXTfBywdmpamf7hZL05q3aLHrSsteG933odDzd0IKHn3VhSurFr6eLXZ1eRirOjXKur1OlbCOMq9Y3smraYgiF68KyjIvrG8SGZkRQm8eRoIEkKvUAcQ23dRx3bcvYzRqmYPPxsJ9E7QpXPVqpP4oCtfMF1wdNzNHDs+qZTxaIobKlhdH9jjnjilhAcA2B8yrbB5dVlVKV77gSbpaEtX/4Wual4JhAS4cFkQarlPd5dPibJMKfDuLOH5u9QiRgewQ7rzFWagVBVTXM0QJPLMsY2DscXHXwRH5tW324JzZW06rNrRET5bik1Lda6bg+/yBkz+CrrmKwTNfSE78NlftOrqmrj5cNCRowFIBR5Qn/ooin7vapfTEW1DMB92DOurSHW/i0hETxasc6oWQk0OUafqv6Vy+GPIQkCOJdAgLFke9IGijYuyUROQdBSPAMYbbRrQSZLQTS6IGMQgleWqaGo5a3gDVjpfnTXBv9JmOo5sFiFICU5xHbYncag2nx26WHF1Zv53o8WB43F6r8/tcRiSMuMf8pXkpPf7Bfud9h0tj+XcJVxzXSvEBJ5t+/wUN5TMfNyELWtyi7Bkvsuyd0krRZKJZNx0Wk+uYFRHDo/cq0yJ2u3GqW7+m8rM98o1/g7IUVsx978RNuB3EW9QwNnHrfEIspW1VrA5ld9lDHpLWCTEfl5JXFZNxdojpHlgRX+Cb1K/Qvls7CzLgxgfFYHCpSUcBSW39w1JkZauEMtBLGmeCx4HaeCIGzte57ktu2k8j4HsHj7lkxAPbzzp67j9rguCeDiqo3fq87MM7Cn66ApZ+AM84wng8BD8e8tybX+zcGRFS2bdAXRnNLHx6oTM9PpXKf+GRjysoT6wRl8d6pECJov3DsrB4Fq9rszyxXIywcyM6acXuVXq1iKEpuOrysppM0QbIZgYiYSv7UrXGlYAFsQS8uBcHWWDc3EATkO5E04d9kRlc+rrDjJXevmydfUcu487WVKLNiR3uPteuFNDN6s3vmpM6rqXtCuWssCTxRPTEiqzfX5bcQyRdrd/tlp52gYQ589GQPF0FeW78PB2XsUsCHqVTbIUlmIb1vR1OT3HisCxjeRg/rFmwNywu184jJZdKx/RDD/Lic+zjexATy19JfYAO1OgqMzMASG9BJgG9z8AO/dWueIHEiy5QNp9mS+KhUWu11rQyI71F2zrZnoEYW5QnrsdC8KKWgagRZ5bYtn1ufoXhXp6JS9cqvXbILBF3Y0cYAlt4OgjaM0AtRctmun0v2Quge3/kK0sczA4Jkqbu2EJMa7BD3vamiL5ypNcqOKJeA3V1z2snViS1JsZMI+/ioBr3lHHBWSliOVF6QBKjEcxLZ7pbM0sQTMjvcpCoS9qvwgwoiPfTnnfm9A211hGYBM3QUdYBnVJZoXZvFTSWOKAS9/9lWJyCu7kjFHl2qHdHIMLOcfv+0FhuW3MTwvipWzKGVlocFvAgnipW37xkOdEpVsMuoE4OifnggJ1sudkOj2SYN5oQG/DpEOB2sENoJ5wgatL7MkpDhJDBL2xaW5KpbBhxHWSjrEM4KD2euxEdlK/9/QBCFYgDzc83icn5YQ3Mhngr8gm8ikjXGmImblwFloXxqi11S18n+rIx/Th3+5fkpw+Mf4KyXhc89PtbtW/Sg9KbHyPLvvz+yyHb0RMqW2bplTAYx3aUvInmnjS2FQ6qEA2u3anKDLvd6dQ4CEORbzxa4iC4CNskCNPPkLE1hxtfHWr1bjvEw9/MnlTwWgR7SUIbp+ajgbm7hpV1mXi0u6YXl0dZTfSJqZPIMT6LXmUCf/70fDt0Vlnd0R2sD/NJIeallHBtkKRYX0jUh3mbEfl75uappuM2evEnPKnXCp5y+v/7IO6H0Mf8Lz31OeLu/wiXqJ3cHKE+cRgd/9980IAGNKABDWhAAxrQgAY0oAENaEADGtCABjSgAQ1oQAMa0IAGNKABDWjA/6+4qnzVb4rXD336fzDt0vER+XVTGDhHMV+FJ6L5NfcZDljVAoe3KS2tUP++GQsn00iA7snvOZdSckjErNaBTcZXrn1XW1ar0OSh0Pz21Vx/KbZhWjI1Iu+TcY9urKJoPVMTdV8o69SRdqb6FrVuFC9PRueq0NaL+ZCOMTe2O7vvuSeqPLGbKW4Yp9wXf+Da+2jqSZ2Lsu8IkZkjfmaJb36QrGv+ChD1SlgCOk06mRgQBFe/bhM0YDeRoxMN3jwMWbB5JySSkjiJiXDnQZMrEw/zczVqmaj2MF2UExGUg7vw7DCrVnTLiQheB7smbibzz6kcM0do+x856DolDlNq1r7g5nK/Y/vIpta64mvi25d3D7T3LdnGse1KRWN7GrT62bF7qdNYjZqxO8UrT8iqP9pgW/WSIN7xo/jldVN77DSLkT835fSJgABXveo3YewgA+FPfU19rl56xc5Q1MZ68KorBf7Hkx6UMiS/HCAJBs4lAY8VGU1hWCKzBuaKOidVW74fJnOBg1Z0jW+dZ1Kcc9YGnapEDqaDSy/iSbG7TrWIz3H9slYv907+PffZUrbLF+UHxS5RFjPBkiFzUMgxV1Ql656LcDI270IkSwm6iKxKPp5un9qfkH+sLPEOY4caqC1dgPKZkugpNHH7Ud7Hql+3mjr3S9L+QM41cgbcShgPh6sQ9mxBnj8glH9wI2Kz9td8XQshZ871mxCRrenwGx1nWtaXXrge96TeFcerek5w/RgQVf3Tevq403hM7op5iCTTViLJnnqX8OhoY/KssNqJLtl9LCt3PI0KX5kkvgZRFg6vgdmjZL6tONseNSZFh6yUJTd1+JD1a7Ff0cQZy6X7Pj6yOZFQ41vxSdq5hlRnm6g/tmeTrpCnBiG8Rcrts5DVuFhN8HiKH5D8l2EgObvUTXPoOaVW0/RZrvZtfuG8yKSSpSL34FZGXmhybkd4nEMwh9hcOVE01rHFyKjLbu3rd4tUEPp5EvLQ+YPIm2tuH5MAuOuI/PaJX8+fqUu+P+1879Dou4CwvTsrKsYzshnuB0w3d/icP0g2JSWzg5kET9WsJS2URSt+O+EuBTz/fFj9dZ3m9T++cj3IfoK+Sa/yfIebMFmGB4GvEI0BTOXyEjlpohXz9CloScD2ZMnFZh+5YR+InSV4POqmGN1v7f3ciyCtoT/0CXDpKY0QKBvvi9n5UvJ9XVvNQitWLbzhu5jAIY+5Kx9NSpPahxK6Th/C6SWAMa20zY21vNnd5+uLdCqkdNtUZ3Z/C/XR5V67rPosaxJAaYpoTP/hlXznXHPBgNihzIRTrXVaqBMRl1iR6PZbWmNSy1eNm9uVjnsEwpskiXsYG4SwSBDEdsxkZT1Hzu3hDEjWoMo1f3/AQSNnBGA1Sp5GNLbJm/GmKYYzuOQmnYWQlRXSff0JGD2Q7VxydsWRkrfqOlG5uaK+RAXtakrtGKW6uRISg941R3l0xLLnw1LXz7ekPO2qSILbXLRy+Kot8/lG1xHIuEJeZFWeffqrn+1GM1AiK7gmINvxM7yCn+j9TipdILxy7PB4nhfMpbu0CVmwECGdf5yWF0YaR8xte6FrbtXk/uRgB4+cvqISRmk2ssPpDVJTnt54ToNZv7haB48G2TjoVzOpSGvZKMaxPC9RSzBHGxVfPpr3SA4RmaHKbas71qqeIHImn0APisaxaxUNmFW1EMp2FgkZR4KxEXWZseHUlIf1sZkucaRY1u28QTcWQIfxwWt5OEdea0wOK0q7o9x+4ZYEYaurJroHKFYuEgW90e0RSqu05LO63fDtIRI/WMcl+83XD+EHry9pFa6onAZN5/w4bkOjdBkg/F0vGjHQVrpbmRa+F85M4OhCaQumcmVJPdMSaHMCPKycryjsRcETfRaNamBcZCpPgqP52R+TQoMFiI5wvjOiuj954xk0JcWWs3t01NV9SCS2KPMokaRPpoW7Tjzzh/NCPd+TpqznDKXO0svOdtfGg6+82Hx5ITn3MLsnc/JRfepm9y86lztdKD7/XDE15zBUXAi88bzTqTS1dK1vBh1jtdvDvFiQ7mjDFjEsshlRZvgXddGR7Odd0QnUYm9m3IDyJZob0cwa1LpuGL0MsAUC/0pHbPweup9RL5M71qYCcjDtYX1P8QASkRkY6GizNbczxwfXUyS5Lnv82ZF85eFC1cVhU85Yql0Ih5gsaKg/XLJIaj3wZhU1zk60W0NtdH/4g0vtyVoT7RpFsn06ManZ9tYdTzKm1HUM0mUQTTktwjHwZbUzj19BVqn1W8Xb/+TIGD3h9RXabUMe6gfzi/0AK0H6EM2nqK31MkFAXyIQTryxDsh3MzrsjAMfnziQNpkKCtEFFetAW/rrsfE7Yx3a6Bi8hl/wv57e1GFiZPRrdHifK7R1J5pXn23t+J6g8MHphvtxjfFJAmthmAnyMzuUE17W5/iPVWFrcgiTsM8X56WsBJgmSU7+wMojE5rjj/HVogvElQM2DL0C2LOozbWq+w1aR2EE3Qyjx04mWL+UaGOcW1M++TDztfieGBE6bKk3xs6HJoiNpbeu0/M7++6Y/M7b1SLJbggy/zi0adFp5hXwarisupa2n8hrxYlvNZAVLrNmdRIvZhxYCBwIIh9x0n46frBMbc+oB6Cf27AZ1py6OT7+p4HX6MlPbTStK4+Ej5mhduwvf0gjNvHkdG9cvrzfwd5n/c9vUejlNgaOKm1vtWM72vdP6HQmYW8SY1SI29FePsH/xXRZ5VioxHRIugpUrJ6ITLbVFhr9r+UA3pVnSwwoVAQCZieKzLwYJhcd76bwOPHgAxjc0VQJDIXxfHZz1LLtrdZDOIRq31Uq+xBrWJ4fmRK7Wc3aKRFATAFVZKYn661bpaq0EQy8wfemoUGFEj+fQTIblgsN4g+7kzK3aNq1LufwDyf1KfpzuccdTMQZvF5f4WjhCkbyVizLfXNm4FARgBmWcRSIt95GaqV2670t8INKzmUQoM5pXLCqiq56BeG19SY6gAeXCEPa3LGvH4xTBM7sFNyiA/Bedi/Smcc17viXp3EH6p/ioWsD7h+1xnCdyeGWr6JI44D8Wk30JiNuX2u7drktvN+EV/f8b48Uoifl+ZiIMH2es5RAmHAXRb7qenst9o2scQ82lIzBdpF2PnyXec7T3uFgeXTBnzvRtNrM5NL5S1PRhOhxmh9scAnzRlwvG9nw4gSgsCrymyE0EIoHAGcPXG4uYgrWmE60IEnSPxnJXuPXpdpjl5+CbqDEd1ox8wshtI2xkQaNKn7Vjaaad8XDCwsq5rdNLa1n2Gvj3BDta+jnIIHX4d8uU4nSa/I3OXQv/GdGVsh/RuHlhF0MyaNa1FvV2xwwaTOaky7mB4KKO68Y1ziJzgjEt+5aw7kcgfgUf978a4bc7DvXhEyYPvCqJ4l4zGl/Or6nwCMP1B/MH4QMAitn0hA+i/aIKTCtymTBl/gBOrCJxQjzA05tXu/BFIpBBY6WMhlNo26DcgM1T0zz0173ifJSrfdRFMH3fuxpjnQVtOX4nMi3wh2q202LZiYmWTXIPAp7ucFCa70DQ87kd/GL1hPCC8fk+kKDD81I6ehPoL7Za0n6yOgze+98fbEuJ8v0OfmZizYnq/y122ZZl5nE0zeQH7JSt3SUuwF8dEadrEprQfYwoy/641MUzhsLAmW8vTg2/MiVk6H2WGl6rd4HpdHtK9pZI5J9lVbBkhZ9yJnJ1ZbvVSIL04klqHY5Qb9YRmZHo+2z9tkErU5RkCE7cediSlYwURt/VFVK0iXNez5Hne+LZCHWcwjzOK7KPW6z6687FTDs7TZhw89N/1bxLM/+7SIh2kujzz1Tu4Jgirm1vtl74W9LHu0+jZIjPn9vJHuPDS+QdPL36eDWKklon73sjch/lWG69JqVLeqTuawr6LLaMYiuFPhORFWuroEIRZehYXlQf9jRq7bWHilEBuPbKU5w+ZuVSLfTnIy11YpZ1hfIp2CjWetE8YfNOKzW7B/2bW4ImboaLnvtz2+DDmoce7UHl06TEnRvPVGzXVQeYE854JchCvX/ZrUjp48QAAuIX6/t/bIHE4xX69qfOyg42V3vJ29K3OFzHd8jAwBhl2+KQxZFuGqKlfenf8o5MUPGrJOifDYUbCx15+2pJKw2jsAtT1I4ndT15nnhPFSqdnILQ3W0TUqH9KWz7XzrXIi2hPeH9aMyp8hD5HDp2TmbVpyykaU7WPACl8MnaZJ6EchH+gLBBPfe1h6kEiJ+1TAFi8uAw9+bJNCGMQRc14+dLM2T/GGZXLWKGkBdEAH8Nq2+XPGpLKKFrJOmXpGTS7VuLHJ1FL9aJrPt2RX6ifQ3gCzm3rvvu5PRk0XzNRFAHuRNQbVnCJCyW/tuLhnjEXvSYDwwtrKhlXNRdd9BvSBnSz3OHNK3hEemuXr1RRA6ldNSAI7/wB/gzI6FRPnorsLgdN5UVcJ8POauPz3K3Ees9GdDc/3lGKPP3mK36D4eFh6of+Zl1ilXqqgiCBYWaPwv1obe8//OC9htKFv93aWplMWn1rj76YW6QpNprZ8XnLTYj7jsyXq1+LDBXncViXlDPzfYefHJ4m8aOMhObcr+4uU86G+oZt34Kf9Av5bjF3/4J1BLAwQUAAIACAAuZctIWJvrBk0AAABsAAAAGwAAAHVuaXZlcnNhbC91bml2ZXJzYWwucG5nLnhtbLOxr8jNUShLLSrOzM+zVTLUM1Cyt+PlsikoSi3LTC1XqACKGekZQICSQqWtkgkStzwzpSQDqMLY0hwhmJGamZ5RAhQ1MLGAi+oDDQUAUEsBAgAAFAACAAgAAHQ9SFp/uZk6BAAA4Q4AAB0AAAAAAAAAAQAAAAAAAAAAAHVuaXZlcnNhbC9jb21tb25fbWVzc2FnZXMubG5nUEsBAgAAFAACAAgAAHQ9SB9rkvSUAwAAfw4AACcAAAAAAAAAAQAAAAAAdQQAAHVuaXZlcnNhbC9mbGFzaF9wdWJsaXNoaW5nX3NldHRpbmdzLnhtbFBLAQIAABQAAgAIAAB0PUhK37FGuAIAAFAKAAAhAAAAAAAAAAEAAAAAAE4IAAB1bml2ZXJzYWwvZmxhc2hfc2tpbl9zZXR0aW5ncy54bWxQSwECAAAUAAIACAAAdD1ICM577GcDAACQDQAAJgAAAAAAAAABAAAAAABFCwAAdW5pdmVyc2FsL2h0bWxfcHVibGlzaGluZ19zZXR0aW5ncy54bWxQSwECAAAUAAIACAAAdD1ITI3+hp0BAAAlBgAAHwAAAAAAAAABAAAAAADwDgAAdW5pdmVyc2FsL2h0bWxfc2tpbl9zZXR0aW5ncy5qc1BLAQIAABQAAgAIAC5ly0iWUXBaugAAAKMBAAAaAAAAAAAAAAEAAAAAAMoQAAB1bml2ZXJzYWwvaTE4bl9wcmVzZXRzLnhtbFBLAQIAABQAAgAIAC5ly0iUE7MiaQAAAG4AAAAcAAAAAAAAAAEAAAAAALwRAAB1bml2ZXJzYWwvbG9jYWxfc2V0dGluZ3MueG1sUEsBAgAAFAACAAgAJJv0Rook4qj6AgAAsAgAABQAAAAAAAAAAQAAAAAAXxIAAHVuaXZlcnNhbC9wbGF5ZXIueG1sUEsBAgAAFAACAAgALmXLSDXb2a1oAQAA8wIAACkAAAAAAAAAAQAAAAAAixUAAHVuaXZlcnNhbC9za2luX2N1c3RvbWl6YXRpb25fc2V0dGluZ3MueG1sUEsBAgAAFAACAAgALmXLSOgOjCDwFAAA7zUAABcAAAAAAAAAAAAAAAAAOhcAAHVuaXZlcnNhbC91bml2ZXJzYWwucG5nUEsBAgAAFAACAAgALmXLSFib6wZNAAAAbAAAABsAAAAAAAAAAQAAAAAAXywAAHVuaXZlcnNhbC91bml2ZXJzYWwucG5nLnhtbFBLBQYAAAAACwALAEkDAADlLAAAAAA="/>
  <p:tag name="ISPRING_PRESENTATION_TITLE" val="Day_3_The_Right_Triangle_and_Trigonometry_v17"/>
  <p:tag name="ISPRING_RESOURCE_PATHS_HASH_PRESENTER" val="7782f15250172b3c5ad3d431ddad6df128e7a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_Yel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_Yellow" id="{D98D778E-803A-4925-962B-C919C08277D0}" vid="{D2E614B3-B53F-4F1F-84A7-4A6B5F10BE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527443B7F650468EB70DBA5F662911" ma:contentTypeVersion="19" ma:contentTypeDescription="Create a new document." ma:contentTypeScope="" ma:versionID="20d560753c32449d56560481d1f39525">
  <xsd:schema xmlns:xsd="http://www.w3.org/2001/XMLSchema" xmlns:xs="http://www.w3.org/2001/XMLSchema" xmlns:p="http://schemas.microsoft.com/office/2006/metadata/properties" xmlns:ns2="5796801b-3a89-4506-aaa3-b2b080dc6fff" xmlns:ns3="352a001b-fdfe-49a0-8a03-de813b89e960" targetNamespace="http://schemas.microsoft.com/office/2006/metadata/properties" ma:root="true" ma:fieldsID="a8e68f3222a5a5f759252af3be706dfd" ns2:_="" ns3:_="">
    <xsd:import namespace="5796801b-3a89-4506-aaa3-b2b080dc6fff"/>
    <xsd:import namespace="352a001b-fdfe-49a0-8a03-de813b89e9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Dateuploadedtocours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6801b-3a89-4506-aaa3-b2b080dc6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9b8d16d-ae89-43c7-a374-a853dcb022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uploadedtocourse" ma:index="25" nillable="true" ma:displayName="Date uploaded to course" ma:format="Dropdown" ma:internalName="Dateuploadedtocourse">
      <xsd:simpleType>
        <xsd:restriction base="dms:Text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2a001b-fdfe-49a0-8a03-de813b89e96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a98a70c-eb8b-4cde-922a-1396e9e365c9}" ma:internalName="TaxCatchAll" ma:showField="CatchAllData" ma:web="352a001b-fdfe-49a0-8a03-de813b89e9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96801b-3a89-4506-aaa3-b2b080dc6fff">
      <Terms xmlns="http://schemas.microsoft.com/office/infopath/2007/PartnerControls"/>
    </lcf76f155ced4ddcb4097134ff3c332f>
    <TaxCatchAll xmlns="352a001b-fdfe-49a0-8a03-de813b89e960" xsi:nil="true"/>
    <Dateuploadedtocourse xmlns="5796801b-3a89-4506-aaa3-b2b080dc6fff" xsi:nil="true"/>
  </documentManagement>
</p:properties>
</file>

<file path=customXml/itemProps1.xml><?xml version="1.0" encoding="utf-8"?>
<ds:datastoreItem xmlns:ds="http://schemas.openxmlformats.org/officeDocument/2006/customXml" ds:itemID="{A71F08F2-2E1F-44B7-8E40-8B30BF069191}"/>
</file>

<file path=customXml/itemProps2.xml><?xml version="1.0" encoding="utf-8"?>
<ds:datastoreItem xmlns:ds="http://schemas.openxmlformats.org/officeDocument/2006/customXml" ds:itemID="{4C33DA51-D94F-4859-913C-ADDAD70A9856}"/>
</file>

<file path=customXml/itemProps3.xml><?xml version="1.0" encoding="utf-8"?>
<ds:datastoreItem xmlns:ds="http://schemas.openxmlformats.org/officeDocument/2006/customXml" ds:itemID="{8FD7A432-C93B-4833-BD6A-29F105FEADC4}"/>
</file>

<file path=docProps/app.xml><?xml version="1.0" encoding="utf-8"?>
<Properties xmlns="http://schemas.openxmlformats.org/officeDocument/2006/extended-properties" xmlns:vt="http://schemas.openxmlformats.org/officeDocument/2006/docPropsVTypes">
  <Template>MS_Yellow</Template>
  <TotalTime>0</TotalTime>
  <Words>667</Words>
  <Application>Microsoft Office PowerPoint</Application>
  <PresentationFormat>On-screen Show (16:9)</PresentationFormat>
  <Paragraphs>187</Paragraphs>
  <Slides>19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Arial Narrow</vt:lpstr>
      <vt:lpstr>Calibri</vt:lpstr>
      <vt:lpstr>Tw Cen MT</vt:lpstr>
      <vt:lpstr>Wingdings</vt:lpstr>
      <vt:lpstr>Wingdings 2</vt:lpstr>
      <vt:lpstr>Wingdings 3</vt:lpstr>
      <vt:lpstr>MS_Yellow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Day_3_The_Right_Triangle_and_Trigonometry_v17</dc:title>
  <dc:subject/>
  <dc:creator/>
  <cp:keywords/>
  <dc:description/>
  <cp:lastModifiedBy/>
  <cp:revision>1</cp:revision>
  <dcterms:created xsi:type="dcterms:W3CDTF">2016-11-22T04:57:39Z</dcterms:created>
  <dcterms:modified xsi:type="dcterms:W3CDTF">2016-11-26T22:44:09Z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0x0101006F527443B7F650468EB70DBA5F662911</vt:lpwstr>
  </property>
</Properties>
</file>