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9.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Slides/notesSlide19.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1"/>
  </p:notesMasterIdLst>
  <p:sldIdLst>
    <p:sldId id="256" r:id="rId2"/>
    <p:sldId id="274" r:id="rId3"/>
    <p:sldId id="257" r:id="rId4"/>
    <p:sldId id="258" r:id="rId5"/>
    <p:sldId id="259" r:id="rId6"/>
    <p:sldId id="295" r:id="rId7"/>
    <p:sldId id="260" r:id="rId8"/>
    <p:sldId id="261" r:id="rId9"/>
    <p:sldId id="262" r:id="rId10"/>
    <p:sldId id="296" r:id="rId11"/>
    <p:sldId id="297" r:id="rId12"/>
    <p:sldId id="298" r:id="rId13"/>
    <p:sldId id="299" r:id="rId14"/>
    <p:sldId id="300" r:id="rId15"/>
    <p:sldId id="301" r:id="rId16"/>
    <p:sldId id="302" r:id="rId17"/>
    <p:sldId id="303" r:id="rId18"/>
    <p:sldId id="304" r:id="rId19"/>
    <p:sldId id="305" r:id="rId20"/>
  </p:sldIdLst>
  <p:sldSz cx="9144000" cy="5143500" type="screen16x9"/>
  <p:notesSz cx="6858000" cy="9144000"/>
  <p:custDataLst>
    <p:tags r:id="rId22"/>
  </p:custDataLst>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154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CBFF"/>
    <a:srgbClr val="FFFF34"/>
    <a:srgbClr val="0000DC"/>
    <a:srgbClr val="000079"/>
    <a:srgbClr val="673276"/>
    <a:srgbClr val="7452CA"/>
    <a:srgbClr val="0C1930"/>
    <a:srgbClr val="CA6727"/>
    <a:srgbClr val="F47D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7" autoAdjust="0"/>
    <p:restoredTop sz="84548" autoAdjust="0"/>
  </p:normalViewPr>
  <p:slideViewPr>
    <p:cSldViewPr snapToGrid="0" showGuides="1">
      <p:cViewPr varScale="1">
        <p:scale>
          <a:sx n="126" d="100"/>
          <a:sy n="126" d="100"/>
        </p:scale>
        <p:origin x="1476" y="114"/>
      </p:cViewPr>
      <p:guideLst>
        <p:guide orient="horz" pos="1620"/>
        <p:guide pos="2880"/>
        <p:guide orient="horz" pos="1545"/>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CC9C55-E3A8-42F1-8596-3C4FCC2A72A8}" type="datetimeFigureOut">
              <a:rPr lang="en-US" smtClean="0"/>
              <a:pPr/>
              <a:t>11/26/2016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328057-291C-46D2-8F91-9BABA241F80A}" type="slidenum">
              <a:rPr lang="en-US" smtClean="0"/>
              <a:pPr/>
              <a:t>‹#›</a:t>
            </a:fld>
            <a:endParaRPr lang="en-US"/>
          </a:p>
        </p:txBody>
      </p:sp>
    </p:spTree>
    <p:extLst>
      <p:ext uri="{BB962C8B-B14F-4D97-AF65-F5344CB8AC3E}">
        <p14:creationId xmlns:p14="http://schemas.microsoft.com/office/powerpoint/2010/main" val="1638688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1</a:t>
            </a:fld>
            <a:endParaRPr lang="en-US"/>
          </a:p>
        </p:txBody>
      </p:sp>
    </p:spTree>
    <p:extLst>
      <p:ext uri="{BB962C8B-B14F-4D97-AF65-F5344CB8AC3E}">
        <p14:creationId xmlns:p14="http://schemas.microsoft.com/office/powerpoint/2010/main" val="299501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10</a:t>
            </a:fld>
            <a:endParaRPr lang="en-US"/>
          </a:p>
        </p:txBody>
      </p:sp>
    </p:spTree>
    <p:extLst>
      <p:ext uri="{BB962C8B-B14F-4D97-AF65-F5344CB8AC3E}">
        <p14:creationId xmlns:p14="http://schemas.microsoft.com/office/powerpoint/2010/main" val="3662498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11</a:t>
            </a:fld>
            <a:endParaRPr lang="en-US"/>
          </a:p>
        </p:txBody>
      </p:sp>
    </p:spTree>
    <p:extLst>
      <p:ext uri="{BB962C8B-B14F-4D97-AF65-F5344CB8AC3E}">
        <p14:creationId xmlns:p14="http://schemas.microsoft.com/office/powerpoint/2010/main" val="321658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12</a:t>
            </a:fld>
            <a:endParaRPr lang="en-US"/>
          </a:p>
        </p:txBody>
      </p:sp>
    </p:spTree>
    <p:extLst>
      <p:ext uri="{BB962C8B-B14F-4D97-AF65-F5344CB8AC3E}">
        <p14:creationId xmlns:p14="http://schemas.microsoft.com/office/powerpoint/2010/main" val="1475827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13</a:t>
            </a:fld>
            <a:endParaRPr lang="en-US"/>
          </a:p>
        </p:txBody>
      </p:sp>
    </p:spTree>
    <p:extLst>
      <p:ext uri="{BB962C8B-B14F-4D97-AF65-F5344CB8AC3E}">
        <p14:creationId xmlns:p14="http://schemas.microsoft.com/office/powerpoint/2010/main" val="1678918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14</a:t>
            </a:fld>
            <a:endParaRPr lang="en-US"/>
          </a:p>
        </p:txBody>
      </p:sp>
    </p:spTree>
    <p:extLst>
      <p:ext uri="{BB962C8B-B14F-4D97-AF65-F5344CB8AC3E}">
        <p14:creationId xmlns:p14="http://schemas.microsoft.com/office/powerpoint/2010/main" val="1287460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15</a:t>
            </a:fld>
            <a:endParaRPr lang="en-US"/>
          </a:p>
        </p:txBody>
      </p:sp>
    </p:spTree>
    <p:extLst>
      <p:ext uri="{BB962C8B-B14F-4D97-AF65-F5344CB8AC3E}">
        <p14:creationId xmlns:p14="http://schemas.microsoft.com/office/powerpoint/2010/main" val="2885220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16</a:t>
            </a:fld>
            <a:endParaRPr lang="en-US"/>
          </a:p>
        </p:txBody>
      </p:sp>
    </p:spTree>
    <p:extLst>
      <p:ext uri="{BB962C8B-B14F-4D97-AF65-F5344CB8AC3E}">
        <p14:creationId xmlns:p14="http://schemas.microsoft.com/office/powerpoint/2010/main" val="3608297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17</a:t>
            </a:fld>
            <a:endParaRPr lang="en-US"/>
          </a:p>
        </p:txBody>
      </p:sp>
    </p:spTree>
    <p:extLst>
      <p:ext uri="{BB962C8B-B14F-4D97-AF65-F5344CB8AC3E}">
        <p14:creationId xmlns:p14="http://schemas.microsoft.com/office/powerpoint/2010/main" val="6009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18</a:t>
            </a:fld>
            <a:endParaRPr lang="en-US"/>
          </a:p>
        </p:txBody>
      </p:sp>
    </p:spTree>
    <p:extLst>
      <p:ext uri="{BB962C8B-B14F-4D97-AF65-F5344CB8AC3E}">
        <p14:creationId xmlns:p14="http://schemas.microsoft.com/office/powerpoint/2010/main" val="3446862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19</a:t>
            </a:fld>
            <a:endParaRPr lang="en-US"/>
          </a:p>
        </p:txBody>
      </p:sp>
    </p:spTree>
    <p:extLst>
      <p:ext uri="{BB962C8B-B14F-4D97-AF65-F5344CB8AC3E}">
        <p14:creationId xmlns:p14="http://schemas.microsoft.com/office/powerpoint/2010/main" val="3211740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2</a:t>
            </a:fld>
            <a:endParaRPr lang="en-US"/>
          </a:p>
        </p:txBody>
      </p:sp>
    </p:spTree>
    <p:extLst>
      <p:ext uri="{BB962C8B-B14F-4D97-AF65-F5344CB8AC3E}">
        <p14:creationId xmlns:p14="http://schemas.microsoft.com/office/powerpoint/2010/main" val="3252107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3</a:t>
            </a:fld>
            <a:endParaRPr lang="en-US"/>
          </a:p>
        </p:txBody>
      </p:sp>
    </p:spTree>
    <p:extLst>
      <p:ext uri="{BB962C8B-B14F-4D97-AF65-F5344CB8AC3E}">
        <p14:creationId xmlns:p14="http://schemas.microsoft.com/office/powerpoint/2010/main" val="4073351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4</a:t>
            </a:fld>
            <a:endParaRPr lang="en-US"/>
          </a:p>
        </p:txBody>
      </p:sp>
    </p:spTree>
    <p:extLst>
      <p:ext uri="{BB962C8B-B14F-4D97-AF65-F5344CB8AC3E}">
        <p14:creationId xmlns:p14="http://schemas.microsoft.com/office/powerpoint/2010/main" val="3831438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328057-291C-46D2-8F91-9BABA241F80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6</a:t>
            </a:fld>
            <a:endParaRPr lang="en-US"/>
          </a:p>
        </p:txBody>
      </p:sp>
    </p:spTree>
    <p:extLst>
      <p:ext uri="{BB962C8B-B14F-4D97-AF65-F5344CB8AC3E}">
        <p14:creationId xmlns:p14="http://schemas.microsoft.com/office/powerpoint/2010/main" val="3151579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7</a:t>
            </a:fld>
            <a:endParaRPr lang="en-US"/>
          </a:p>
        </p:txBody>
      </p:sp>
    </p:spTree>
    <p:extLst>
      <p:ext uri="{BB962C8B-B14F-4D97-AF65-F5344CB8AC3E}">
        <p14:creationId xmlns:p14="http://schemas.microsoft.com/office/powerpoint/2010/main" val="2647997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328057-291C-46D2-8F91-9BABA241F80A}" type="slidenum">
              <a:rPr lang="en-US" smtClean="0"/>
              <a:pPr/>
              <a:t>8</a:t>
            </a:fld>
            <a:endParaRPr lang="en-US"/>
          </a:p>
        </p:txBody>
      </p:sp>
    </p:spTree>
    <p:extLst>
      <p:ext uri="{BB962C8B-B14F-4D97-AF65-F5344CB8AC3E}">
        <p14:creationId xmlns:p14="http://schemas.microsoft.com/office/powerpoint/2010/main" val="2828765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328057-291C-46D2-8F91-9BABA241F80A}" type="slidenum">
              <a:rPr lang="en-US" smtClean="0"/>
              <a:pPr/>
              <a:t>9</a:t>
            </a:fld>
            <a:endParaRPr lang="en-US"/>
          </a:p>
        </p:txBody>
      </p:sp>
    </p:spTree>
    <p:extLst>
      <p:ext uri="{BB962C8B-B14F-4D97-AF65-F5344CB8AC3E}">
        <p14:creationId xmlns:p14="http://schemas.microsoft.com/office/powerpoint/2010/main" val="3075150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2" name="Title 11"/>
          <p:cNvSpPr>
            <a:spLocks noGrp="1"/>
          </p:cNvSpPr>
          <p:nvPr>
            <p:ph type="title"/>
          </p:nvPr>
        </p:nvSpPr>
        <p:spPr>
          <a:xfrm>
            <a:off x="1333500" y="834146"/>
            <a:ext cx="6477000" cy="1356604"/>
          </a:xfrm>
          <a:prstGeom prst="rect">
            <a:avLst/>
          </a:prstGeom>
        </p:spPr>
        <p:txBody>
          <a:bodyPr rtlCol="0" anchor="b"/>
          <a:lstStyle>
            <a:lvl1pPr>
              <a:defRPr cap="all" baseline="0"/>
            </a:lvl1pPr>
          </a:lstStyle>
          <a:p>
            <a:r>
              <a:rPr lang="en-US"/>
              <a:t>Click to edit Master title style</a:t>
            </a:r>
            <a:endParaRPr lang="en-US" dirty="0"/>
          </a:p>
        </p:txBody>
      </p:sp>
      <p:sp>
        <p:nvSpPr>
          <p:cNvPr id="22" name="TextBox 21"/>
          <p:cNvSpPr txBox="1"/>
          <p:nvPr/>
        </p:nvSpPr>
        <p:spPr>
          <a:xfrm>
            <a:off x="152400" y="50453"/>
            <a:ext cx="4114800" cy="553998"/>
          </a:xfrm>
          <a:prstGeom prst="rect">
            <a:avLst/>
          </a:prstGeom>
          <a:noFill/>
          <a:ln>
            <a:noFill/>
          </a:ln>
        </p:spPr>
        <p:txBody>
          <a:bodyPr wrap="square" rtlCol="0">
            <a:spAutoFit/>
          </a:bodyPr>
          <a:lstStyle/>
          <a:p>
            <a:r>
              <a:rPr lang="en-US" sz="3000" b="0" kern="1300" spc="300" dirty="0">
                <a:solidFill>
                  <a:schemeClr val="bg1"/>
                </a:solidFill>
                <a:latin typeface="+mj-lt"/>
                <a:ea typeface="+mn-ea"/>
                <a:cs typeface="Arial" pitchFamily="34" charset="0"/>
              </a:rPr>
              <a:t>TE </a:t>
            </a:r>
            <a:r>
              <a:rPr lang="en-US" sz="3000" b="0" kern="1300" spc="300" baseline="0" dirty="0">
                <a:solidFill>
                  <a:schemeClr val="bg1"/>
                </a:solidFill>
                <a:latin typeface="+mj-lt"/>
                <a:ea typeface="+mn-ea"/>
                <a:cs typeface="Arial" pitchFamily="34" charset="0"/>
              </a:rPr>
              <a:t>STEM ACADEMY</a:t>
            </a:r>
            <a:endParaRPr lang="en-US" sz="3000" b="0" kern="1300" spc="300" baseline="30000" dirty="0">
              <a:solidFill>
                <a:schemeClr val="bg1"/>
              </a:solidFill>
              <a:latin typeface="+mj-lt"/>
              <a:ea typeface="+mn-ea"/>
              <a:cs typeface="Arial" pitchFamily="34" charset="0"/>
            </a:endParaRPr>
          </a:p>
        </p:txBody>
      </p:sp>
      <p:sp>
        <p:nvSpPr>
          <p:cNvPr id="16" name="Parallelogram 1"/>
          <p:cNvSpPr/>
          <p:nvPr userDrawn="1"/>
        </p:nvSpPr>
        <p:spPr>
          <a:xfrm>
            <a:off x="0" y="-16711"/>
            <a:ext cx="850259" cy="502507"/>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 name="connsiteX0" fmla="*/ 584217 w 2215272"/>
              <a:gd name="connsiteY0" fmla="*/ 553998 h 558708"/>
              <a:gd name="connsiteX1" fmla="*/ 0 w 2215272"/>
              <a:gd name="connsiteY1" fmla="*/ 0 h 558708"/>
              <a:gd name="connsiteX2" fmla="*/ 615475 w 2215272"/>
              <a:gd name="connsiteY2" fmla="*/ 118024 h 558708"/>
              <a:gd name="connsiteX3" fmla="*/ 2215272 w 2215272"/>
              <a:gd name="connsiteY3" fmla="*/ 558708 h 558708"/>
              <a:gd name="connsiteX4" fmla="*/ 584217 w 2215272"/>
              <a:gd name="connsiteY4" fmla="*/ 553998 h 558708"/>
              <a:gd name="connsiteX0" fmla="*/ 469783 w 2100838"/>
              <a:gd name="connsiteY0" fmla="*/ 436001 h 440711"/>
              <a:gd name="connsiteX1" fmla="*/ 0 w 2100838"/>
              <a:gd name="connsiteY1" fmla="*/ 0 h 440711"/>
              <a:gd name="connsiteX2" fmla="*/ 501041 w 2100838"/>
              <a:gd name="connsiteY2" fmla="*/ 27 h 440711"/>
              <a:gd name="connsiteX3" fmla="*/ 2100838 w 2100838"/>
              <a:gd name="connsiteY3" fmla="*/ 440711 h 440711"/>
              <a:gd name="connsiteX4" fmla="*/ 469783 w 2100838"/>
              <a:gd name="connsiteY4" fmla="*/ 436001 h 440711"/>
              <a:gd name="connsiteX0" fmla="*/ 469783 w 972856"/>
              <a:gd name="connsiteY0" fmla="*/ 436001 h 436001"/>
              <a:gd name="connsiteX1" fmla="*/ 0 w 972856"/>
              <a:gd name="connsiteY1" fmla="*/ 0 h 436001"/>
              <a:gd name="connsiteX2" fmla="*/ 501041 w 972856"/>
              <a:gd name="connsiteY2" fmla="*/ 27 h 436001"/>
              <a:gd name="connsiteX3" fmla="*/ 972856 w 972856"/>
              <a:gd name="connsiteY3" fmla="*/ 435895 h 436001"/>
              <a:gd name="connsiteX4" fmla="*/ 469783 w 972856"/>
              <a:gd name="connsiteY4" fmla="*/ 436001 h 43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856" h="436001">
                <a:moveTo>
                  <a:pt x="469783" y="436001"/>
                </a:moveTo>
                <a:lnTo>
                  <a:pt x="0" y="0"/>
                </a:lnTo>
                <a:lnTo>
                  <a:pt x="501041" y="27"/>
                </a:lnTo>
                <a:lnTo>
                  <a:pt x="972856" y="435895"/>
                </a:lnTo>
                <a:lnTo>
                  <a:pt x="469783" y="436001"/>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1"/>
          <p:cNvSpPr/>
          <p:nvPr userDrawn="1"/>
        </p:nvSpPr>
        <p:spPr>
          <a:xfrm>
            <a:off x="430853" y="-16737"/>
            <a:ext cx="1936109" cy="64393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272" h="558708">
                <a:moveTo>
                  <a:pt x="584217" y="553998"/>
                </a:moveTo>
                <a:lnTo>
                  <a:pt x="0" y="0"/>
                </a:lnTo>
                <a:lnTo>
                  <a:pt x="1642647" y="27"/>
                </a:lnTo>
                <a:lnTo>
                  <a:pt x="2215272" y="558708"/>
                </a:lnTo>
                <a:lnTo>
                  <a:pt x="584217" y="553998"/>
                </a:lnTo>
                <a:close/>
              </a:path>
            </a:pathLst>
          </a:custGeom>
          <a:solidFill>
            <a:schemeClr val="bg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
          <p:cNvSpPr/>
          <p:nvPr userDrawn="1"/>
        </p:nvSpPr>
        <p:spPr>
          <a:xfrm>
            <a:off x="80646" y="4934143"/>
            <a:ext cx="205750" cy="210174"/>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88935 w 188935"/>
              <a:gd name="connsiteY0" fmla="*/ 186454 h 186454"/>
              <a:gd name="connsiteX1" fmla="*/ 126175 w 188935"/>
              <a:gd name="connsiteY1" fmla="*/ 185754 h 186454"/>
              <a:gd name="connsiteX2" fmla="*/ 22068 w 188935"/>
              <a:gd name="connsiteY2" fmla="*/ 86670 h 186454"/>
              <a:gd name="connsiteX3" fmla="*/ 0 w 188935"/>
              <a:gd name="connsiteY3" fmla="*/ 0 h 186454"/>
              <a:gd name="connsiteX4" fmla="*/ 188935 w 188935"/>
              <a:gd name="connsiteY4" fmla="*/ 186454 h 186454"/>
              <a:gd name="connsiteX0" fmla="*/ 233045 w 233045"/>
              <a:gd name="connsiteY0" fmla="*/ 186454 h 186454"/>
              <a:gd name="connsiteX1" fmla="*/ 170285 w 233045"/>
              <a:gd name="connsiteY1" fmla="*/ 185754 h 186454"/>
              <a:gd name="connsiteX2" fmla="*/ 0 w 233045"/>
              <a:gd name="connsiteY2" fmla="*/ 12345 h 186454"/>
              <a:gd name="connsiteX3" fmla="*/ 44110 w 233045"/>
              <a:gd name="connsiteY3" fmla="*/ 0 h 186454"/>
              <a:gd name="connsiteX4" fmla="*/ 233045 w 233045"/>
              <a:gd name="connsiteY4" fmla="*/ 186454 h 186454"/>
              <a:gd name="connsiteX0" fmla="*/ 249417 w 249417"/>
              <a:gd name="connsiteY0" fmla="*/ 188411 h 188411"/>
              <a:gd name="connsiteX1" fmla="*/ 186657 w 249417"/>
              <a:gd name="connsiteY1" fmla="*/ 187711 h 188411"/>
              <a:gd name="connsiteX2" fmla="*/ 0 w 249417"/>
              <a:gd name="connsiteY2" fmla="*/ 0 h 188411"/>
              <a:gd name="connsiteX3" fmla="*/ 60482 w 249417"/>
              <a:gd name="connsiteY3" fmla="*/ 1957 h 188411"/>
              <a:gd name="connsiteX4" fmla="*/ 249417 w 249417"/>
              <a:gd name="connsiteY4" fmla="*/ 188411 h 188411"/>
              <a:gd name="connsiteX0" fmla="*/ 249417 w 249417"/>
              <a:gd name="connsiteY0" fmla="*/ 188411 h 188411"/>
              <a:gd name="connsiteX1" fmla="*/ 186657 w 249417"/>
              <a:gd name="connsiteY1" fmla="*/ 187711 h 188411"/>
              <a:gd name="connsiteX2" fmla="*/ 0 w 249417"/>
              <a:gd name="connsiteY2" fmla="*/ 0 h 188411"/>
              <a:gd name="connsiteX3" fmla="*/ 71397 w 249417"/>
              <a:gd name="connsiteY3" fmla="*/ 8086 h 188411"/>
              <a:gd name="connsiteX4" fmla="*/ 249417 w 249417"/>
              <a:gd name="connsiteY4" fmla="*/ 188411 h 188411"/>
              <a:gd name="connsiteX0" fmla="*/ 235774 w 235774"/>
              <a:gd name="connsiteY0" fmla="*/ 180325 h 180325"/>
              <a:gd name="connsiteX1" fmla="*/ 173014 w 235774"/>
              <a:gd name="connsiteY1" fmla="*/ 179625 h 180325"/>
              <a:gd name="connsiteX2" fmla="*/ 0 w 235774"/>
              <a:gd name="connsiteY2" fmla="*/ 86 h 180325"/>
              <a:gd name="connsiteX3" fmla="*/ 57754 w 235774"/>
              <a:gd name="connsiteY3" fmla="*/ 0 h 180325"/>
              <a:gd name="connsiteX4" fmla="*/ 235774 w 235774"/>
              <a:gd name="connsiteY4" fmla="*/ 180325 h 18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74" h="180325">
                <a:moveTo>
                  <a:pt x="235774" y="180325"/>
                </a:moveTo>
                <a:lnTo>
                  <a:pt x="173014" y="179625"/>
                </a:lnTo>
                <a:lnTo>
                  <a:pt x="0" y="86"/>
                </a:lnTo>
                <a:lnTo>
                  <a:pt x="57754" y="0"/>
                </a:lnTo>
                <a:cubicBezTo>
                  <a:pt x="162423" y="100055"/>
                  <a:pt x="141677" y="83798"/>
                  <a:pt x="235774" y="180325"/>
                </a:cubicBezTo>
                <a:close/>
              </a:path>
            </a:pathLst>
          </a:custGeom>
          <a:solidFill>
            <a:srgbClr val="D9D9D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1"/>
          <p:cNvSpPr/>
          <p:nvPr userDrawn="1"/>
        </p:nvSpPr>
        <p:spPr>
          <a:xfrm>
            <a:off x="-3240" y="4608624"/>
            <a:ext cx="410796" cy="534875"/>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379708 w 379708"/>
              <a:gd name="connsiteY0" fmla="*/ 304091 h 304091"/>
              <a:gd name="connsiteX1" fmla="*/ 316948 w 379708"/>
              <a:gd name="connsiteY1" fmla="*/ 303391 h 304091"/>
              <a:gd name="connsiteX2" fmla="*/ 0 w 379708"/>
              <a:gd name="connsiteY2" fmla="*/ 0 h 304091"/>
              <a:gd name="connsiteX3" fmla="*/ 279012 w 379708"/>
              <a:gd name="connsiteY3" fmla="*/ 204350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2048 h 302048"/>
              <a:gd name="connsiteX1" fmla="*/ 316948 w 379708"/>
              <a:gd name="connsiteY1" fmla="*/ 301348 h 302048"/>
              <a:gd name="connsiteX2" fmla="*/ 0 w 379708"/>
              <a:gd name="connsiteY2" fmla="*/ 0 h 302048"/>
              <a:gd name="connsiteX3" fmla="*/ 68900 w 379708"/>
              <a:gd name="connsiteY3" fmla="*/ 43 h 302048"/>
              <a:gd name="connsiteX4" fmla="*/ 379708 w 379708"/>
              <a:gd name="connsiteY4" fmla="*/ 302048 h 302048"/>
              <a:gd name="connsiteX0" fmla="*/ 484491 w 484491"/>
              <a:gd name="connsiteY0" fmla="*/ 405276 h 405276"/>
              <a:gd name="connsiteX1" fmla="*/ 421731 w 484491"/>
              <a:gd name="connsiteY1" fmla="*/ 404576 h 405276"/>
              <a:gd name="connsiteX2" fmla="*/ 0 w 484491"/>
              <a:gd name="connsiteY2" fmla="*/ 0 h 405276"/>
              <a:gd name="connsiteX3" fmla="*/ 173683 w 484491"/>
              <a:gd name="connsiteY3" fmla="*/ 103271 h 405276"/>
              <a:gd name="connsiteX4" fmla="*/ 484491 w 484491"/>
              <a:gd name="connsiteY4" fmla="*/ 405276 h 405276"/>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70740 w 470740"/>
              <a:gd name="connsiteY0" fmla="*/ 458913 h 458913"/>
              <a:gd name="connsiteX1" fmla="*/ 407980 w 470740"/>
              <a:gd name="connsiteY1" fmla="*/ 458213 h 458913"/>
              <a:gd name="connsiteX2" fmla="*/ 2622 w 470740"/>
              <a:gd name="connsiteY2" fmla="*/ 69981 h 458913"/>
              <a:gd name="connsiteX3" fmla="*/ 0 w 470740"/>
              <a:gd name="connsiteY3" fmla="*/ 0 h 458913"/>
              <a:gd name="connsiteX4" fmla="*/ 470740 w 470740"/>
              <a:gd name="connsiteY4" fmla="*/ 458913 h 458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740" h="458913">
                <a:moveTo>
                  <a:pt x="470740" y="458913"/>
                </a:moveTo>
                <a:lnTo>
                  <a:pt x="407980" y="458213"/>
                </a:lnTo>
                <a:lnTo>
                  <a:pt x="2622" y="69981"/>
                </a:lnTo>
                <a:lnTo>
                  <a:pt x="0" y="0"/>
                </a:lnTo>
                <a:cubicBezTo>
                  <a:pt x="474166" y="459291"/>
                  <a:pt x="376643" y="362386"/>
                  <a:pt x="470740" y="458913"/>
                </a:cubicBezTo>
                <a:close/>
              </a:path>
            </a:pathLst>
          </a:cu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13" name="Parallelogram 1"/>
          <p:cNvSpPr/>
          <p:nvPr userDrawn="1"/>
        </p:nvSpPr>
        <p:spPr>
          <a:xfrm>
            <a:off x="1702139" y="-8355"/>
            <a:ext cx="7479448" cy="753809"/>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662664 w 8439233"/>
              <a:gd name="connsiteY0" fmla="*/ 625319 h 646751"/>
              <a:gd name="connsiteX1" fmla="*/ 0 w 8439233"/>
              <a:gd name="connsiteY1" fmla="*/ 0 h 646751"/>
              <a:gd name="connsiteX2" fmla="*/ 8439233 w 8439233"/>
              <a:gd name="connsiteY2" fmla="*/ 65192 h 646751"/>
              <a:gd name="connsiteX3" fmla="*/ 8425152 w 8439233"/>
              <a:gd name="connsiteY3" fmla="*/ 646751 h 646751"/>
              <a:gd name="connsiteX4" fmla="*/ 662664 w 8439233"/>
              <a:gd name="connsiteY4" fmla="*/ 625319 h 646751"/>
              <a:gd name="connsiteX0" fmla="*/ 662664 w 8433629"/>
              <a:gd name="connsiteY0" fmla="*/ 627253 h 648685"/>
              <a:gd name="connsiteX1" fmla="*/ 0 w 8433629"/>
              <a:gd name="connsiteY1" fmla="*/ 1934 h 648685"/>
              <a:gd name="connsiteX2" fmla="*/ 8433629 w 8433629"/>
              <a:gd name="connsiteY2" fmla="*/ 0 h 648685"/>
              <a:gd name="connsiteX3" fmla="*/ 8425152 w 8433629"/>
              <a:gd name="connsiteY3" fmla="*/ 648685 h 648685"/>
              <a:gd name="connsiteX4" fmla="*/ 662664 w 8433629"/>
              <a:gd name="connsiteY4" fmla="*/ 627253 h 648685"/>
              <a:gd name="connsiteX0" fmla="*/ 662664 w 8570840"/>
              <a:gd name="connsiteY0" fmla="*/ 627253 h 648685"/>
              <a:gd name="connsiteX1" fmla="*/ 0 w 8570840"/>
              <a:gd name="connsiteY1" fmla="*/ 1934 h 648685"/>
              <a:gd name="connsiteX2" fmla="*/ 8433629 w 8570840"/>
              <a:gd name="connsiteY2" fmla="*/ 0 h 648685"/>
              <a:gd name="connsiteX3" fmla="*/ 8570840 w 8570840"/>
              <a:gd name="connsiteY3" fmla="*/ 648685 h 648685"/>
              <a:gd name="connsiteX4" fmla="*/ 662664 w 8570840"/>
              <a:gd name="connsiteY4" fmla="*/ 627253 h 648685"/>
              <a:gd name="connsiteX0" fmla="*/ 662664 w 8570840"/>
              <a:gd name="connsiteY0" fmla="*/ 625319 h 646751"/>
              <a:gd name="connsiteX1" fmla="*/ 0 w 8570840"/>
              <a:gd name="connsiteY1" fmla="*/ 0 h 646751"/>
              <a:gd name="connsiteX2" fmla="*/ 8545696 w 8570840"/>
              <a:gd name="connsiteY2" fmla="*/ 2262 h 646751"/>
              <a:gd name="connsiteX3" fmla="*/ 8570840 w 8570840"/>
              <a:gd name="connsiteY3" fmla="*/ 646751 h 646751"/>
              <a:gd name="connsiteX4" fmla="*/ 662664 w 8570840"/>
              <a:gd name="connsiteY4" fmla="*/ 625319 h 646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0840" h="646751">
                <a:moveTo>
                  <a:pt x="662664" y="625319"/>
                </a:moveTo>
                <a:lnTo>
                  <a:pt x="0" y="0"/>
                </a:lnTo>
                <a:lnTo>
                  <a:pt x="8545696" y="2262"/>
                </a:lnTo>
                <a:lnTo>
                  <a:pt x="8570840" y="646751"/>
                </a:lnTo>
                <a:lnTo>
                  <a:pt x="662664" y="625319"/>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
          <p:cNvSpPr/>
          <p:nvPr userDrawn="1"/>
        </p:nvSpPr>
        <p:spPr>
          <a:xfrm>
            <a:off x="304800" y="4954038"/>
            <a:ext cx="8902290" cy="20784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10080371"/>
              <a:gd name="connsiteY0" fmla="*/ 107998 h 109341"/>
              <a:gd name="connsiteX1" fmla="*/ 104107 w 10080371"/>
              <a:gd name="connsiteY1" fmla="*/ 109341 h 109341"/>
              <a:gd name="connsiteX2" fmla="*/ 0 w 10080371"/>
              <a:gd name="connsiteY2" fmla="*/ 10257 h 109341"/>
              <a:gd name="connsiteX3" fmla="*/ 10080369 w 10080371"/>
              <a:gd name="connsiteY3" fmla="*/ 0 h 109341"/>
              <a:gd name="connsiteX4" fmla="*/ 9834719 w 10080371"/>
              <a:gd name="connsiteY4" fmla="*/ 107998 h 109341"/>
              <a:gd name="connsiteX0" fmla="*/ 9834719 w 10096915"/>
              <a:gd name="connsiteY0" fmla="*/ 97741 h 99084"/>
              <a:gd name="connsiteX1" fmla="*/ 104107 w 10096915"/>
              <a:gd name="connsiteY1" fmla="*/ 99084 h 99084"/>
              <a:gd name="connsiteX2" fmla="*/ 0 w 10096915"/>
              <a:gd name="connsiteY2" fmla="*/ 0 h 99084"/>
              <a:gd name="connsiteX3" fmla="*/ 10096913 w 10096915"/>
              <a:gd name="connsiteY3" fmla="*/ 22776 h 99084"/>
              <a:gd name="connsiteX4" fmla="*/ 9834719 w 10096915"/>
              <a:gd name="connsiteY4" fmla="*/ 97741 h 99084"/>
              <a:gd name="connsiteX0" fmla="*/ 9834719 w 10118975"/>
              <a:gd name="connsiteY0" fmla="*/ 97741 h 99084"/>
              <a:gd name="connsiteX1" fmla="*/ 104107 w 10118975"/>
              <a:gd name="connsiteY1" fmla="*/ 99084 h 99084"/>
              <a:gd name="connsiteX2" fmla="*/ 0 w 10118975"/>
              <a:gd name="connsiteY2" fmla="*/ 0 h 99084"/>
              <a:gd name="connsiteX3" fmla="*/ 10118973 w 10118975"/>
              <a:gd name="connsiteY3" fmla="*/ 6260 h 99084"/>
              <a:gd name="connsiteX4" fmla="*/ 9834719 w 10118975"/>
              <a:gd name="connsiteY4" fmla="*/ 97741 h 99084"/>
              <a:gd name="connsiteX0" fmla="*/ 10110464 w 10119054"/>
              <a:gd name="connsiteY0" fmla="*/ 184453 h 184453"/>
              <a:gd name="connsiteX1" fmla="*/ 104107 w 10119054"/>
              <a:gd name="connsiteY1" fmla="*/ 99084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84453 h 184453"/>
              <a:gd name="connsiteX1" fmla="*/ 181315 w 10119054"/>
              <a:gd name="connsiteY1" fmla="*/ 181666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78324 h 178324"/>
              <a:gd name="connsiteX1" fmla="*/ 181315 w 10119054"/>
              <a:gd name="connsiteY1" fmla="*/ 175537 h 178324"/>
              <a:gd name="connsiteX2" fmla="*/ 0 w 10119054"/>
              <a:gd name="connsiteY2" fmla="*/ 0 h 178324"/>
              <a:gd name="connsiteX3" fmla="*/ 10118973 w 10119054"/>
              <a:gd name="connsiteY3" fmla="*/ 131 h 178324"/>
              <a:gd name="connsiteX4" fmla="*/ 10110464 w 10119054"/>
              <a:gd name="connsiteY4" fmla="*/ 178324 h 17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9054" h="178324">
                <a:moveTo>
                  <a:pt x="10110464" y="178324"/>
                </a:moveTo>
                <a:lnTo>
                  <a:pt x="181315" y="175537"/>
                </a:lnTo>
                <a:lnTo>
                  <a:pt x="0" y="0"/>
                </a:lnTo>
                <a:lnTo>
                  <a:pt x="10118973" y="131"/>
                </a:lnTo>
                <a:cubicBezTo>
                  <a:pt x="10119951" y="55239"/>
                  <a:pt x="10111873" y="81797"/>
                  <a:pt x="10110464" y="178324"/>
                </a:cubicBezTo>
                <a:close/>
              </a:path>
            </a:pathLst>
          </a:custGeom>
          <a:solidFill>
            <a:srgbClr val="0C193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userDrawn="1"/>
        </p:nvSpPr>
        <p:spPr>
          <a:xfrm>
            <a:off x="455870" y="4922777"/>
            <a:ext cx="8688129"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D9D9D9"/>
                </a:solidFill>
                <a:latin typeface="Arial Narrow"/>
                <a:cs typeface="Arial Narrow"/>
              </a:rPr>
              <a:t>STEM101.ORG</a:t>
            </a:r>
            <a:r>
              <a:rPr lang="en-US" sz="1000" i="0" baseline="0" dirty="0">
                <a:solidFill>
                  <a:srgbClr val="D9D9D9"/>
                </a:solidFill>
                <a:latin typeface="Arial Narrow"/>
                <a:cs typeface="Arial Narrow"/>
              </a:rPr>
              <a:t>                                                                                                                                                                                                                 </a:t>
            </a:r>
            <a:r>
              <a:rPr lang="en-US" sz="1000" i="0" dirty="0">
                <a:solidFill>
                  <a:srgbClr val="D9D9D9"/>
                </a:solidFill>
                <a:latin typeface="Arial Narrow"/>
                <a:cs typeface="Arial Narrow"/>
              </a:rPr>
              <a:t>A Non-Profit</a:t>
            </a:r>
            <a:r>
              <a:rPr lang="en-US" sz="1000" i="0" baseline="0" dirty="0">
                <a:solidFill>
                  <a:srgbClr val="D9D9D9"/>
                </a:solidFill>
                <a:latin typeface="Arial Narrow"/>
                <a:cs typeface="Arial Narrow"/>
              </a:rPr>
              <a:t> K-16 Education Program</a:t>
            </a:r>
            <a:endParaRPr lang="en-US" sz="1000" dirty="0">
              <a:solidFill>
                <a:srgbClr val="D9D9D9"/>
              </a:solidFill>
              <a:latin typeface="Arial Narrow"/>
              <a:cs typeface="Arial Narrow"/>
            </a:endParaRPr>
          </a:p>
        </p:txBody>
      </p:sp>
      <p:pic>
        <p:nvPicPr>
          <p:cNvPr id="18" name="Picture 17" descr="stem-branding blu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22313" b="22417"/>
          <a:stretch/>
        </p:blipFill>
        <p:spPr>
          <a:xfrm>
            <a:off x="6528765" y="35778"/>
            <a:ext cx="2523683" cy="65726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TextBox 1"/>
          <p:cNvSpPr txBox="1"/>
          <p:nvPr/>
        </p:nvSpPr>
        <p:spPr>
          <a:xfrm>
            <a:off x="152400" y="50453"/>
            <a:ext cx="4114800" cy="553998"/>
          </a:xfrm>
          <a:prstGeom prst="rect">
            <a:avLst/>
          </a:prstGeom>
          <a:noFill/>
          <a:ln>
            <a:noFill/>
          </a:ln>
        </p:spPr>
        <p:txBody>
          <a:bodyPr wrap="square" rtlCol="0">
            <a:spAutoFit/>
          </a:bodyPr>
          <a:lstStyle/>
          <a:p>
            <a:r>
              <a:rPr lang="en-US" sz="3000" b="0" kern="1300" spc="300" dirty="0">
                <a:solidFill>
                  <a:schemeClr val="bg1"/>
                </a:solidFill>
                <a:latin typeface="+mj-lt"/>
                <a:ea typeface="+mn-ea"/>
                <a:cs typeface="Arial" pitchFamily="34" charset="0"/>
              </a:rPr>
              <a:t>TE </a:t>
            </a:r>
            <a:r>
              <a:rPr lang="en-US" sz="3000" b="0" kern="1300" spc="300" baseline="0" dirty="0">
                <a:solidFill>
                  <a:schemeClr val="bg1"/>
                </a:solidFill>
                <a:latin typeface="+mj-lt"/>
                <a:ea typeface="+mn-ea"/>
                <a:cs typeface="Arial" pitchFamily="34" charset="0"/>
              </a:rPr>
              <a:t>STEM ACADEMY</a:t>
            </a:r>
            <a:endParaRPr lang="en-US" sz="3000" b="0" kern="1300" spc="300" baseline="30000" dirty="0">
              <a:solidFill>
                <a:schemeClr val="bg1"/>
              </a:solidFill>
              <a:latin typeface="+mj-lt"/>
              <a:ea typeface="+mn-ea"/>
              <a:cs typeface="Arial" pitchFamily="34" charset="0"/>
            </a:endParaRPr>
          </a:p>
        </p:txBody>
      </p:sp>
      <p:sp>
        <p:nvSpPr>
          <p:cNvPr id="12" name="Parallelogram 1"/>
          <p:cNvSpPr/>
          <p:nvPr userDrawn="1"/>
        </p:nvSpPr>
        <p:spPr>
          <a:xfrm>
            <a:off x="0" y="-16711"/>
            <a:ext cx="850259" cy="502507"/>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 name="connsiteX0" fmla="*/ 584217 w 2215272"/>
              <a:gd name="connsiteY0" fmla="*/ 553998 h 558708"/>
              <a:gd name="connsiteX1" fmla="*/ 0 w 2215272"/>
              <a:gd name="connsiteY1" fmla="*/ 0 h 558708"/>
              <a:gd name="connsiteX2" fmla="*/ 615475 w 2215272"/>
              <a:gd name="connsiteY2" fmla="*/ 118024 h 558708"/>
              <a:gd name="connsiteX3" fmla="*/ 2215272 w 2215272"/>
              <a:gd name="connsiteY3" fmla="*/ 558708 h 558708"/>
              <a:gd name="connsiteX4" fmla="*/ 584217 w 2215272"/>
              <a:gd name="connsiteY4" fmla="*/ 553998 h 558708"/>
              <a:gd name="connsiteX0" fmla="*/ 469783 w 2100838"/>
              <a:gd name="connsiteY0" fmla="*/ 436001 h 440711"/>
              <a:gd name="connsiteX1" fmla="*/ 0 w 2100838"/>
              <a:gd name="connsiteY1" fmla="*/ 0 h 440711"/>
              <a:gd name="connsiteX2" fmla="*/ 501041 w 2100838"/>
              <a:gd name="connsiteY2" fmla="*/ 27 h 440711"/>
              <a:gd name="connsiteX3" fmla="*/ 2100838 w 2100838"/>
              <a:gd name="connsiteY3" fmla="*/ 440711 h 440711"/>
              <a:gd name="connsiteX4" fmla="*/ 469783 w 2100838"/>
              <a:gd name="connsiteY4" fmla="*/ 436001 h 440711"/>
              <a:gd name="connsiteX0" fmla="*/ 469783 w 972856"/>
              <a:gd name="connsiteY0" fmla="*/ 436001 h 436001"/>
              <a:gd name="connsiteX1" fmla="*/ 0 w 972856"/>
              <a:gd name="connsiteY1" fmla="*/ 0 h 436001"/>
              <a:gd name="connsiteX2" fmla="*/ 501041 w 972856"/>
              <a:gd name="connsiteY2" fmla="*/ 27 h 436001"/>
              <a:gd name="connsiteX3" fmla="*/ 972856 w 972856"/>
              <a:gd name="connsiteY3" fmla="*/ 435895 h 436001"/>
              <a:gd name="connsiteX4" fmla="*/ 469783 w 972856"/>
              <a:gd name="connsiteY4" fmla="*/ 436001 h 43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856" h="436001">
                <a:moveTo>
                  <a:pt x="469783" y="436001"/>
                </a:moveTo>
                <a:lnTo>
                  <a:pt x="0" y="0"/>
                </a:lnTo>
                <a:lnTo>
                  <a:pt x="501041" y="27"/>
                </a:lnTo>
                <a:lnTo>
                  <a:pt x="972856" y="435895"/>
                </a:lnTo>
                <a:lnTo>
                  <a:pt x="469783" y="436001"/>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arallelogram 1"/>
          <p:cNvSpPr/>
          <p:nvPr userDrawn="1"/>
        </p:nvSpPr>
        <p:spPr>
          <a:xfrm>
            <a:off x="430853" y="-16737"/>
            <a:ext cx="1936109" cy="64393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272" h="558708">
                <a:moveTo>
                  <a:pt x="584217" y="553998"/>
                </a:moveTo>
                <a:lnTo>
                  <a:pt x="0" y="0"/>
                </a:lnTo>
                <a:lnTo>
                  <a:pt x="1642647" y="27"/>
                </a:lnTo>
                <a:lnTo>
                  <a:pt x="2215272" y="558708"/>
                </a:lnTo>
                <a:lnTo>
                  <a:pt x="584217" y="553998"/>
                </a:lnTo>
                <a:close/>
              </a:path>
            </a:pathLst>
          </a:custGeom>
          <a:solidFill>
            <a:schemeClr val="bg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
          <p:cNvSpPr/>
          <p:nvPr userDrawn="1"/>
        </p:nvSpPr>
        <p:spPr>
          <a:xfrm>
            <a:off x="80646" y="4934143"/>
            <a:ext cx="205750" cy="210174"/>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88935 w 188935"/>
              <a:gd name="connsiteY0" fmla="*/ 186454 h 186454"/>
              <a:gd name="connsiteX1" fmla="*/ 126175 w 188935"/>
              <a:gd name="connsiteY1" fmla="*/ 185754 h 186454"/>
              <a:gd name="connsiteX2" fmla="*/ 22068 w 188935"/>
              <a:gd name="connsiteY2" fmla="*/ 86670 h 186454"/>
              <a:gd name="connsiteX3" fmla="*/ 0 w 188935"/>
              <a:gd name="connsiteY3" fmla="*/ 0 h 186454"/>
              <a:gd name="connsiteX4" fmla="*/ 188935 w 188935"/>
              <a:gd name="connsiteY4" fmla="*/ 186454 h 186454"/>
              <a:gd name="connsiteX0" fmla="*/ 233045 w 233045"/>
              <a:gd name="connsiteY0" fmla="*/ 186454 h 186454"/>
              <a:gd name="connsiteX1" fmla="*/ 170285 w 233045"/>
              <a:gd name="connsiteY1" fmla="*/ 185754 h 186454"/>
              <a:gd name="connsiteX2" fmla="*/ 0 w 233045"/>
              <a:gd name="connsiteY2" fmla="*/ 12345 h 186454"/>
              <a:gd name="connsiteX3" fmla="*/ 44110 w 233045"/>
              <a:gd name="connsiteY3" fmla="*/ 0 h 186454"/>
              <a:gd name="connsiteX4" fmla="*/ 233045 w 233045"/>
              <a:gd name="connsiteY4" fmla="*/ 186454 h 186454"/>
              <a:gd name="connsiteX0" fmla="*/ 249417 w 249417"/>
              <a:gd name="connsiteY0" fmla="*/ 188411 h 188411"/>
              <a:gd name="connsiteX1" fmla="*/ 186657 w 249417"/>
              <a:gd name="connsiteY1" fmla="*/ 187711 h 188411"/>
              <a:gd name="connsiteX2" fmla="*/ 0 w 249417"/>
              <a:gd name="connsiteY2" fmla="*/ 0 h 188411"/>
              <a:gd name="connsiteX3" fmla="*/ 60482 w 249417"/>
              <a:gd name="connsiteY3" fmla="*/ 1957 h 188411"/>
              <a:gd name="connsiteX4" fmla="*/ 249417 w 249417"/>
              <a:gd name="connsiteY4" fmla="*/ 188411 h 188411"/>
              <a:gd name="connsiteX0" fmla="*/ 249417 w 249417"/>
              <a:gd name="connsiteY0" fmla="*/ 188411 h 188411"/>
              <a:gd name="connsiteX1" fmla="*/ 186657 w 249417"/>
              <a:gd name="connsiteY1" fmla="*/ 187711 h 188411"/>
              <a:gd name="connsiteX2" fmla="*/ 0 w 249417"/>
              <a:gd name="connsiteY2" fmla="*/ 0 h 188411"/>
              <a:gd name="connsiteX3" fmla="*/ 71397 w 249417"/>
              <a:gd name="connsiteY3" fmla="*/ 8086 h 188411"/>
              <a:gd name="connsiteX4" fmla="*/ 249417 w 249417"/>
              <a:gd name="connsiteY4" fmla="*/ 188411 h 188411"/>
              <a:gd name="connsiteX0" fmla="*/ 235774 w 235774"/>
              <a:gd name="connsiteY0" fmla="*/ 180325 h 180325"/>
              <a:gd name="connsiteX1" fmla="*/ 173014 w 235774"/>
              <a:gd name="connsiteY1" fmla="*/ 179625 h 180325"/>
              <a:gd name="connsiteX2" fmla="*/ 0 w 235774"/>
              <a:gd name="connsiteY2" fmla="*/ 86 h 180325"/>
              <a:gd name="connsiteX3" fmla="*/ 57754 w 235774"/>
              <a:gd name="connsiteY3" fmla="*/ 0 h 180325"/>
              <a:gd name="connsiteX4" fmla="*/ 235774 w 235774"/>
              <a:gd name="connsiteY4" fmla="*/ 180325 h 18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74" h="180325">
                <a:moveTo>
                  <a:pt x="235774" y="180325"/>
                </a:moveTo>
                <a:lnTo>
                  <a:pt x="173014" y="179625"/>
                </a:lnTo>
                <a:lnTo>
                  <a:pt x="0" y="86"/>
                </a:lnTo>
                <a:lnTo>
                  <a:pt x="57754" y="0"/>
                </a:lnTo>
                <a:cubicBezTo>
                  <a:pt x="162423" y="100055"/>
                  <a:pt x="141677" y="83798"/>
                  <a:pt x="235774" y="180325"/>
                </a:cubicBezTo>
                <a:close/>
              </a:path>
            </a:pathLst>
          </a:custGeom>
          <a:solidFill>
            <a:srgbClr val="D9D9D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1"/>
          <p:cNvSpPr/>
          <p:nvPr userDrawn="1"/>
        </p:nvSpPr>
        <p:spPr>
          <a:xfrm>
            <a:off x="-3240" y="4608624"/>
            <a:ext cx="410796" cy="534875"/>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379708 w 379708"/>
              <a:gd name="connsiteY0" fmla="*/ 304091 h 304091"/>
              <a:gd name="connsiteX1" fmla="*/ 316948 w 379708"/>
              <a:gd name="connsiteY1" fmla="*/ 303391 h 304091"/>
              <a:gd name="connsiteX2" fmla="*/ 0 w 379708"/>
              <a:gd name="connsiteY2" fmla="*/ 0 h 304091"/>
              <a:gd name="connsiteX3" fmla="*/ 279012 w 379708"/>
              <a:gd name="connsiteY3" fmla="*/ 204350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2048 h 302048"/>
              <a:gd name="connsiteX1" fmla="*/ 316948 w 379708"/>
              <a:gd name="connsiteY1" fmla="*/ 301348 h 302048"/>
              <a:gd name="connsiteX2" fmla="*/ 0 w 379708"/>
              <a:gd name="connsiteY2" fmla="*/ 0 h 302048"/>
              <a:gd name="connsiteX3" fmla="*/ 68900 w 379708"/>
              <a:gd name="connsiteY3" fmla="*/ 43 h 302048"/>
              <a:gd name="connsiteX4" fmla="*/ 379708 w 379708"/>
              <a:gd name="connsiteY4" fmla="*/ 302048 h 302048"/>
              <a:gd name="connsiteX0" fmla="*/ 484491 w 484491"/>
              <a:gd name="connsiteY0" fmla="*/ 405276 h 405276"/>
              <a:gd name="connsiteX1" fmla="*/ 421731 w 484491"/>
              <a:gd name="connsiteY1" fmla="*/ 404576 h 405276"/>
              <a:gd name="connsiteX2" fmla="*/ 0 w 484491"/>
              <a:gd name="connsiteY2" fmla="*/ 0 h 405276"/>
              <a:gd name="connsiteX3" fmla="*/ 173683 w 484491"/>
              <a:gd name="connsiteY3" fmla="*/ 103271 h 405276"/>
              <a:gd name="connsiteX4" fmla="*/ 484491 w 484491"/>
              <a:gd name="connsiteY4" fmla="*/ 405276 h 405276"/>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70740 w 470740"/>
              <a:gd name="connsiteY0" fmla="*/ 458913 h 458913"/>
              <a:gd name="connsiteX1" fmla="*/ 407980 w 470740"/>
              <a:gd name="connsiteY1" fmla="*/ 458213 h 458913"/>
              <a:gd name="connsiteX2" fmla="*/ 2622 w 470740"/>
              <a:gd name="connsiteY2" fmla="*/ 69981 h 458913"/>
              <a:gd name="connsiteX3" fmla="*/ 0 w 470740"/>
              <a:gd name="connsiteY3" fmla="*/ 0 h 458913"/>
              <a:gd name="connsiteX4" fmla="*/ 470740 w 470740"/>
              <a:gd name="connsiteY4" fmla="*/ 458913 h 458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740" h="458913">
                <a:moveTo>
                  <a:pt x="470740" y="458913"/>
                </a:moveTo>
                <a:lnTo>
                  <a:pt x="407980" y="458213"/>
                </a:lnTo>
                <a:lnTo>
                  <a:pt x="2622" y="69981"/>
                </a:lnTo>
                <a:lnTo>
                  <a:pt x="0" y="0"/>
                </a:lnTo>
                <a:cubicBezTo>
                  <a:pt x="474166" y="459291"/>
                  <a:pt x="376643" y="362386"/>
                  <a:pt x="470740" y="458913"/>
                </a:cubicBezTo>
                <a:close/>
              </a:path>
            </a:pathLst>
          </a:cu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11" name="Parallelogram 1"/>
          <p:cNvSpPr/>
          <p:nvPr userDrawn="1"/>
        </p:nvSpPr>
        <p:spPr>
          <a:xfrm>
            <a:off x="1702139" y="-8355"/>
            <a:ext cx="7479448" cy="753809"/>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662664 w 8439233"/>
              <a:gd name="connsiteY0" fmla="*/ 625319 h 646751"/>
              <a:gd name="connsiteX1" fmla="*/ 0 w 8439233"/>
              <a:gd name="connsiteY1" fmla="*/ 0 h 646751"/>
              <a:gd name="connsiteX2" fmla="*/ 8439233 w 8439233"/>
              <a:gd name="connsiteY2" fmla="*/ 65192 h 646751"/>
              <a:gd name="connsiteX3" fmla="*/ 8425152 w 8439233"/>
              <a:gd name="connsiteY3" fmla="*/ 646751 h 646751"/>
              <a:gd name="connsiteX4" fmla="*/ 662664 w 8439233"/>
              <a:gd name="connsiteY4" fmla="*/ 625319 h 646751"/>
              <a:gd name="connsiteX0" fmla="*/ 662664 w 8433629"/>
              <a:gd name="connsiteY0" fmla="*/ 627253 h 648685"/>
              <a:gd name="connsiteX1" fmla="*/ 0 w 8433629"/>
              <a:gd name="connsiteY1" fmla="*/ 1934 h 648685"/>
              <a:gd name="connsiteX2" fmla="*/ 8433629 w 8433629"/>
              <a:gd name="connsiteY2" fmla="*/ 0 h 648685"/>
              <a:gd name="connsiteX3" fmla="*/ 8425152 w 8433629"/>
              <a:gd name="connsiteY3" fmla="*/ 648685 h 648685"/>
              <a:gd name="connsiteX4" fmla="*/ 662664 w 8433629"/>
              <a:gd name="connsiteY4" fmla="*/ 627253 h 648685"/>
              <a:gd name="connsiteX0" fmla="*/ 662664 w 8570840"/>
              <a:gd name="connsiteY0" fmla="*/ 627253 h 648685"/>
              <a:gd name="connsiteX1" fmla="*/ 0 w 8570840"/>
              <a:gd name="connsiteY1" fmla="*/ 1934 h 648685"/>
              <a:gd name="connsiteX2" fmla="*/ 8433629 w 8570840"/>
              <a:gd name="connsiteY2" fmla="*/ 0 h 648685"/>
              <a:gd name="connsiteX3" fmla="*/ 8570840 w 8570840"/>
              <a:gd name="connsiteY3" fmla="*/ 648685 h 648685"/>
              <a:gd name="connsiteX4" fmla="*/ 662664 w 8570840"/>
              <a:gd name="connsiteY4" fmla="*/ 627253 h 648685"/>
              <a:gd name="connsiteX0" fmla="*/ 662664 w 8570840"/>
              <a:gd name="connsiteY0" fmla="*/ 625319 h 646751"/>
              <a:gd name="connsiteX1" fmla="*/ 0 w 8570840"/>
              <a:gd name="connsiteY1" fmla="*/ 0 h 646751"/>
              <a:gd name="connsiteX2" fmla="*/ 8545696 w 8570840"/>
              <a:gd name="connsiteY2" fmla="*/ 2262 h 646751"/>
              <a:gd name="connsiteX3" fmla="*/ 8570840 w 8570840"/>
              <a:gd name="connsiteY3" fmla="*/ 646751 h 646751"/>
              <a:gd name="connsiteX4" fmla="*/ 662664 w 8570840"/>
              <a:gd name="connsiteY4" fmla="*/ 625319 h 646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0840" h="646751">
                <a:moveTo>
                  <a:pt x="662664" y="625319"/>
                </a:moveTo>
                <a:lnTo>
                  <a:pt x="0" y="0"/>
                </a:lnTo>
                <a:lnTo>
                  <a:pt x="8545696" y="2262"/>
                </a:lnTo>
                <a:lnTo>
                  <a:pt x="8570840" y="646751"/>
                </a:lnTo>
                <a:lnTo>
                  <a:pt x="662664" y="625319"/>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
          <p:cNvSpPr/>
          <p:nvPr userDrawn="1"/>
        </p:nvSpPr>
        <p:spPr>
          <a:xfrm>
            <a:off x="304800" y="4954038"/>
            <a:ext cx="8902290" cy="20784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10080371"/>
              <a:gd name="connsiteY0" fmla="*/ 107998 h 109341"/>
              <a:gd name="connsiteX1" fmla="*/ 104107 w 10080371"/>
              <a:gd name="connsiteY1" fmla="*/ 109341 h 109341"/>
              <a:gd name="connsiteX2" fmla="*/ 0 w 10080371"/>
              <a:gd name="connsiteY2" fmla="*/ 10257 h 109341"/>
              <a:gd name="connsiteX3" fmla="*/ 10080369 w 10080371"/>
              <a:gd name="connsiteY3" fmla="*/ 0 h 109341"/>
              <a:gd name="connsiteX4" fmla="*/ 9834719 w 10080371"/>
              <a:gd name="connsiteY4" fmla="*/ 107998 h 109341"/>
              <a:gd name="connsiteX0" fmla="*/ 9834719 w 10096915"/>
              <a:gd name="connsiteY0" fmla="*/ 97741 h 99084"/>
              <a:gd name="connsiteX1" fmla="*/ 104107 w 10096915"/>
              <a:gd name="connsiteY1" fmla="*/ 99084 h 99084"/>
              <a:gd name="connsiteX2" fmla="*/ 0 w 10096915"/>
              <a:gd name="connsiteY2" fmla="*/ 0 h 99084"/>
              <a:gd name="connsiteX3" fmla="*/ 10096913 w 10096915"/>
              <a:gd name="connsiteY3" fmla="*/ 22776 h 99084"/>
              <a:gd name="connsiteX4" fmla="*/ 9834719 w 10096915"/>
              <a:gd name="connsiteY4" fmla="*/ 97741 h 99084"/>
              <a:gd name="connsiteX0" fmla="*/ 9834719 w 10118975"/>
              <a:gd name="connsiteY0" fmla="*/ 97741 h 99084"/>
              <a:gd name="connsiteX1" fmla="*/ 104107 w 10118975"/>
              <a:gd name="connsiteY1" fmla="*/ 99084 h 99084"/>
              <a:gd name="connsiteX2" fmla="*/ 0 w 10118975"/>
              <a:gd name="connsiteY2" fmla="*/ 0 h 99084"/>
              <a:gd name="connsiteX3" fmla="*/ 10118973 w 10118975"/>
              <a:gd name="connsiteY3" fmla="*/ 6260 h 99084"/>
              <a:gd name="connsiteX4" fmla="*/ 9834719 w 10118975"/>
              <a:gd name="connsiteY4" fmla="*/ 97741 h 99084"/>
              <a:gd name="connsiteX0" fmla="*/ 10110464 w 10119054"/>
              <a:gd name="connsiteY0" fmla="*/ 184453 h 184453"/>
              <a:gd name="connsiteX1" fmla="*/ 104107 w 10119054"/>
              <a:gd name="connsiteY1" fmla="*/ 99084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84453 h 184453"/>
              <a:gd name="connsiteX1" fmla="*/ 181315 w 10119054"/>
              <a:gd name="connsiteY1" fmla="*/ 181666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78324 h 178324"/>
              <a:gd name="connsiteX1" fmla="*/ 181315 w 10119054"/>
              <a:gd name="connsiteY1" fmla="*/ 175537 h 178324"/>
              <a:gd name="connsiteX2" fmla="*/ 0 w 10119054"/>
              <a:gd name="connsiteY2" fmla="*/ 0 h 178324"/>
              <a:gd name="connsiteX3" fmla="*/ 10118973 w 10119054"/>
              <a:gd name="connsiteY3" fmla="*/ 131 h 178324"/>
              <a:gd name="connsiteX4" fmla="*/ 10110464 w 10119054"/>
              <a:gd name="connsiteY4" fmla="*/ 178324 h 17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9054" h="178324">
                <a:moveTo>
                  <a:pt x="10110464" y="178324"/>
                </a:moveTo>
                <a:lnTo>
                  <a:pt x="181315" y="175537"/>
                </a:lnTo>
                <a:lnTo>
                  <a:pt x="0" y="0"/>
                </a:lnTo>
                <a:lnTo>
                  <a:pt x="10118973" y="131"/>
                </a:lnTo>
                <a:cubicBezTo>
                  <a:pt x="10119951" y="55239"/>
                  <a:pt x="10111873" y="81797"/>
                  <a:pt x="10110464" y="178324"/>
                </a:cubicBezTo>
                <a:close/>
              </a:path>
            </a:pathLst>
          </a:custGeom>
          <a:solidFill>
            <a:srgbClr val="0C193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userDrawn="1"/>
        </p:nvSpPr>
        <p:spPr>
          <a:xfrm>
            <a:off x="455870" y="4922777"/>
            <a:ext cx="8688129"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D9D9D9"/>
                </a:solidFill>
                <a:latin typeface="Arial Narrow"/>
                <a:cs typeface="Arial Narrow"/>
              </a:rPr>
              <a:t>STEM101.ORG</a:t>
            </a:r>
            <a:r>
              <a:rPr lang="en-US" sz="1000" i="0" baseline="0" dirty="0">
                <a:solidFill>
                  <a:srgbClr val="D9D9D9"/>
                </a:solidFill>
                <a:latin typeface="Arial Narrow"/>
                <a:cs typeface="Arial Narrow"/>
              </a:rPr>
              <a:t>                                                                                                                                                                                                                 </a:t>
            </a:r>
            <a:r>
              <a:rPr lang="en-US" sz="1000" i="0" dirty="0">
                <a:solidFill>
                  <a:srgbClr val="D9D9D9"/>
                </a:solidFill>
                <a:latin typeface="Arial Narrow"/>
                <a:cs typeface="Arial Narrow"/>
              </a:rPr>
              <a:t>A Non-Profit</a:t>
            </a:r>
            <a:r>
              <a:rPr lang="en-US" sz="1000" i="0" baseline="0" dirty="0">
                <a:solidFill>
                  <a:srgbClr val="D9D9D9"/>
                </a:solidFill>
                <a:latin typeface="Arial Narrow"/>
                <a:cs typeface="Arial Narrow"/>
              </a:rPr>
              <a:t> K-16 Education Program</a:t>
            </a:r>
            <a:endParaRPr lang="en-US" sz="1000" dirty="0">
              <a:solidFill>
                <a:srgbClr val="D9D9D9"/>
              </a:solidFill>
              <a:latin typeface="Arial Narrow"/>
              <a:cs typeface="Arial Narrow"/>
            </a:endParaRPr>
          </a:p>
        </p:txBody>
      </p:sp>
      <p:pic>
        <p:nvPicPr>
          <p:cNvPr id="15" name="Picture 14" descr="stem-branding blu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22313" b="22417"/>
          <a:stretch/>
        </p:blipFill>
        <p:spPr>
          <a:xfrm>
            <a:off x="6528765" y="35778"/>
            <a:ext cx="2523683" cy="65726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Parallelogram 1"/>
          <p:cNvSpPr/>
          <p:nvPr/>
        </p:nvSpPr>
        <p:spPr>
          <a:xfrm>
            <a:off x="0" y="-16711"/>
            <a:ext cx="850259" cy="502507"/>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 name="connsiteX0" fmla="*/ 584217 w 2215272"/>
              <a:gd name="connsiteY0" fmla="*/ 553998 h 558708"/>
              <a:gd name="connsiteX1" fmla="*/ 0 w 2215272"/>
              <a:gd name="connsiteY1" fmla="*/ 0 h 558708"/>
              <a:gd name="connsiteX2" fmla="*/ 615475 w 2215272"/>
              <a:gd name="connsiteY2" fmla="*/ 118024 h 558708"/>
              <a:gd name="connsiteX3" fmla="*/ 2215272 w 2215272"/>
              <a:gd name="connsiteY3" fmla="*/ 558708 h 558708"/>
              <a:gd name="connsiteX4" fmla="*/ 584217 w 2215272"/>
              <a:gd name="connsiteY4" fmla="*/ 553998 h 558708"/>
              <a:gd name="connsiteX0" fmla="*/ 469783 w 2100838"/>
              <a:gd name="connsiteY0" fmla="*/ 436001 h 440711"/>
              <a:gd name="connsiteX1" fmla="*/ 0 w 2100838"/>
              <a:gd name="connsiteY1" fmla="*/ 0 h 440711"/>
              <a:gd name="connsiteX2" fmla="*/ 501041 w 2100838"/>
              <a:gd name="connsiteY2" fmla="*/ 27 h 440711"/>
              <a:gd name="connsiteX3" fmla="*/ 2100838 w 2100838"/>
              <a:gd name="connsiteY3" fmla="*/ 440711 h 440711"/>
              <a:gd name="connsiteX4" fmla="*/ 469783 w 2100838"/>
              <a:gd name="connsiteY4" fmla="*/ 436001 h 440711"/>
              <a:gd name="connsiteX0" fmla="*/ 469783 w 972856"/>
              <a:gd name="connsiteY0" fmla="*/ 436001 h 436001"/>
              <a:gd name="connsiteX1" fmla="*/ 0 w 972856"/>
              <a:gd name="connsiteY1" fmla="*/ 0 h 436001"/>
              <a:gd name="connsiteX2" fmla="*/ 501041 w 972856"/>
              <a:gd name="connsiteY2" fmla="*/ 27 h 436001"/>
              <a:gd name="connsiteX3" fmla="*/ 972856 w 972856"/>
              <a:gd name="connsiteY3" fmla="*/ 435895 h 436001"/>
              <a:gd name="connsiteX4" fmla="*/ 469783 w 972856"/>
              <a:gd name="connsiteY4" fmla="*/ 436001 h 43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856" h="436001">
                <a:moveTo>
                  <a:pt x="469783" y="436001"/>
                </a:moveTo>
                <a:lnTo>
                  <a:pt x="0" y="0"/>
                </a:lnTo>
                <a:lnTo>
                  <a:pt x="501041" y="27"/>
                </a:lnTo>
                <a:lnTo>
                  <a:pt x="972856" y="435895"/>
                </a:lnTo>
                <a:lnTo>
                  <a:pt x="469783" y="436001"/>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arallelogram 1"/>
          <p:cNvSpPr/>
          <p:nvPr/>
        </p:nvSpPr>
        <p:spPr>
          <a:xfrm>
            <a:off x="430853" y="-16737"/>
            <a:ext cx="1936109" cy="64393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272" h="558708">
                <a:moveTo>
                  <a:pt x="584217" y="553998"/>
                </a:moveTo>
                <a:lnTo>
                  <a:pt x="0" y="0"/>
                </a:lnTo>
                <a:lnTo>
                  <a:pt x="1642647" y="27"/>
                </a:lnTo>
                <a:lnTo>
                  <a:pt x="2215272" y="558708"/>
                </a:lnTo>
                <a:lnTo>
                  <a:pt x="584217" y="553998"/>
                </a:lnTo>
                <a:close/>
              </a:path>
            </a:pathLst>
          </a:custGeom>
          <a:solidFill>
            <a:schemeClr val="bg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rallelogram 1"/>
          <p:cNvSpPr/>
          <p:nvPr/>
        </p:nvSpPr>
        <p:spPr>
          <a:xfrm>
            <a:off x="1702139" y="-8355"/>
            <a:ext cx="7479448" cy="753809"/>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662664 w 8439233"/>
              <a:gd name="connsiteY0" fmla="*/ 625319 h 646751"/>
              <a:gd name="connsiteX1" fmla="*/ 0 w 8439233"/>
              <a:gd name="connsiteY1" fmla="*/ 0 h 646751"/>
              <a:gd name="connsiteX2" fmla="*/ 8439233 w 8439233"/>
              <a:gd name="connsiteY2" fmla="*/ 65192 h 646751"/>
              <a:gd name="connsiteX3" fmla="*/ 8425152 w 8439233"/>
              <a:gd name="connsiteY3" fmla="*/ 646751 h 646751"/>
              <a:gd name="connsiteX4" fmla="*/ 662664 w 8439233"/>
              <a:gd name="connsiteY4" fmla="*/ 625319 h 646751"/>
              <a:gd name="connsiteX0" fmla="*/ 662664 w 8433629"/>
              <a:gd name="connsiteY0" fmla="*/ 627253 h 648685"/>
              <a:gd name="connsiteX1" fmla="*/ 0 w 8433629"/>
              <a:gd name="connsiteY1" fmla="*/ 1934 h 648685"/>
              <a:gd name="connsiteX2" fmla="*/ 8433629 w 8433629"/>
              <a:gd name="connsiteY2" fmla="*/ 0 h 648685"/>
              <a:gd name="connsiteX3" fmla="*/ 8425152 w 8433629"/>
              <a:gd name="connsiteY3" fmla="*/ 648685 h 648685"/>
              <a:gd name="connsiteX4" fmla="*/ 662664 w 8433629"/>
              <a:gd name="connsiteY4" fmla="*/ 627253 h 648685"/>
              <a:gd name="connsiteX0" fmla="*/ 662664 w 8570840"/>
              <a:gd name="connsiteY0" fmla="*/ 627253 h 648685"/>
              <a:gd name="connsiteX1" fmla="*/ 0 w 8570840"/>
              <a:gd name="connsiteY1" fmla="*/ 1934 h 648685"/>
              <a:gd name="connsiteX2" fmla="*/ 8433629 w 8570840"/>
              <a:gd name="connsiteY2" fmla="*/ 0 h 648685"/>
              <a:gd name="connsiteX3" fmla="*/ 8570840 w 8570840"/>
              <a:gd name="connsiteY3" fmla="*/ 648685 h 648685"/>
              <a:gd name="connsiteX4" fmla="*/ 662664 w 8570840"/>
              <a:gd name="connsiteY4" fmla="*/ 627253 h 648685"/>
              <a:gd name="connsiteX0" fmla="*/ 662664 w 8570840"/>
              <a:gd name="connsiteY0" fmla="*/ 625319 h 646751"/>
              <a:gd name="connsiteX1" fmla="*/ 0 w 8570840"/>
              <a:gd name="connsiteY1" fmla="*/ 0 h 646751"/>
              <a:gd name="connsiteX2" fmla="*/ 8545696 w 8570840"/>
              <a:gd name="connsiteY2" fmla="*/ 2262 h 646751"/>
              <a:gd name="connsiteX3" fmla="*/ 8570840 w 8570840"/>
              <a:gd name="connsiteY3" fmla="*/ 646751 h 646751"/>
              <a:gd name="connsiteX4" fmla="*/ 662664 w 8570840"/>
              <a:gd name="connsiteY4" fmla="*/ 625319 h 646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0840" h="646751">
                <a:moveTo>
                  <a:pt x="662664" y="625319"/>
                </a:moveTo>
                <a:lnTo>
                  <a:pt x="0" y="0"/>
                </a:lnTo>
                <a:lnTo>
                  <a:pt x="8545696" y="2262"/>
                </a:lnTo>
                <a:lnTo>
                  <a:pt x="8570840" y="646751"/>
                </a:lnTo>
                <a:lnTo>
                  <a:pt x="662664" y="625319"/>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
          <p:cNvSpPr/>
          <p:nvPr/>
        </p:nvSpPr>
        <p:spPr>
          <a:xfrm>
            <a:off x="80646" y="4934143"/>
            <a:ext cx="205750" cy="210174"/>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88935 w 188935"/>
              <a:gd name="connsiteY0" fmla="*/ 186454 h 186454"/>
              <a:gd name="connsiteX1" fmla="*/ 126175 w 188935"/>
              <a:gd name="connsiteY1" fmla="*/ 185754 h 186454"/>
              <a:gd name="connsiteX2" fmla="*/ 22068 w 188935"/>
              <a:gd name="connsiteY2" fmla="*/ 86670 h 186454"/>
              <a:gd name="connsiteX3" fmla="*/ 0 w 188935"/>
              <a:gd name="connsiteY3" fmla="*/ 0 h 186454"/>
              <a:gd name="connsiteX4" fmla="*/ 188935 w 188935"/>
              <a:gd name="connsiteY4" fmla="*/ 186454 h 186454"/>
              <a:gd name="connsiteX0" fmla="*/ 233045 w 233045"/>
              <a:gd name="connsiteY0" fmla="*/ 186454 h 186454"/>
              <a:gd name="connsiteX1" fmla="*/ 170285 w 233045"/>
              <a:gd name="connsiteY1" fmla="*/ 185754 h 186454"/>
              <a:gd name="connsiteX2" fmla="*/ 0 w 233045"/>
              <a:gd name="connsiteY2" fmla="*/ 12345 h 186454"/>
              <a:gd name="connsiteX3" fmla="*/ 44110 w 233045"/>
              <a:gd name="connsiteY3" fmla="*/ 0 h 186454"/>
              <a:gd name="connsiteX4" fmla="*/ 233045 w 233045"/>
              <a:gd name="connsiteY4" fmla="*/ 186454 h 186454"/>
              <a:gd name="connsiteX0" fmla="*/ 249417 w 249417"/>
              <a:gd name="connsiteY0" fmla="*/ 188411 h 188411"/>
              <a:gd name="connsiteX1" fmla="*/ 186657 w 249417"/>
              <a:gd name="connsiteY1" fmla="*/ 187711 h 188411"/>
              <a:gd name="connsiteX2" fmla="*/ 0 w 249417"/>
              <a:gd name="connsiteY2" fmla="*/ 0 h 188411"/>
              <a:gd name="connsiteX3" fmla="*/ 60482 w 249417"/>
              <a:gd name="connsiteY3" fmla="*/ 1957 h 188411"/>
              <a:gd name="connsiteX4" fmla="*/ 249417 w 249417"/>
              <a:gd name="connsiteY4" fmla="*/ 188411 h 188411"/>
              <a:gd name="connsiteX0" fmla="*/ 249417 w 249417"/>
              <a:gd name="connsiteY0" fmla="*/ 188411 h 188411"/>
              <a:gd name="connsiteX1" fmla="*/ 186657 w 249417"/>
              <a:gd name="connsiteY1" fmla="*/ 187711 h 188411"/>
              <a:gd name="connsiteX2" fmla="*/ 0 w 249417"/>
              <a:gd name="connsiteY2" fmla="*/ 0 h 188411"/>
              <a:gd name="connsiteX3" fmla="*/ 71397 w 249417"/>
              <a:gd name="connsiteY3" fmla="*/ 8086 h 188411"/>
              <a:gd name="connsiteX4" fmla="*/ 249417 w 249417"/>
              <a:gd name="connsiteY4" fmla="*/ 188411 h 188411"/>
              <a:gd name="connsiteX0" fmla="*/ 235774 w 235774"/>
              <a:gd name="connsiteY0" fmla="*/ 180325 h 180325"/>
              <a:gd name="connsiteX1" fmla="*/ 173014 w 235774"/>
              <a:gd name="connsiteY1" fmla="*/ 179625 h 180325"/>
              <a:gd name="connsiteX2" fmla="*/ 0 w 235774"/>
              <a:gd name="connsiteY2" fmla="*/ 86 h 180325"/>
              <a:gd name="connsiteX3" fmla="*/ 57754 w 235774"/>
              <a:gd name="connsiteY3" fmla="*/ 0 h 180325"/>
              <a:gd name="connsiteX4" fmla="*/ 235774 w 235774"/>
              <a:gd name="connsiteY4" fmla="*/ 180325 h 18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74" h="180325">
                <a:moveTo>
                  <a:pt x="235774" y="180325"/>
                </a:moveTo>
                <a:lnTo>
                  <a:pt x="173014" y="179625"/>
                </a:lnTo>
                <a:lnTo>
                  <a:pt x="0" y="86"/>
                </a:lnTo>
                <a:lnTo>
                  <a:pt x="57754" y="0"/>
                </a:lnTo>
                <a:cubicBezTo>
                  <a:pt x="162423" y="100055"/>
                  <a:pt x="141677" y="83798"/>
                  <a:pt x="235774" y="180325"/>
                </a:cubicBezTo>
                <a:close/>
              </a:path>
            </a:pathLst>
          </a:custGeom>
          <a:solidFill>
            <a:srgbClr val="D9D9D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
          <p:cNvSpPr/>
          <p:nvPr/>
        </p:nvSpPr>
        <p:spPr>
          <a:xfrm>
            <a:off x="-3240" y="4608624"/>
            <a:ext cx="410796" cy="534875"/>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379708 w 379708"/>
              <a:gd name="connsiteY0" fmla="*/ 304091 h 304091"/>
              <a:gd name="connsiteX1" fmla="*/ 316948 w 379708"/>
              <a:gd name="connsiteY1" fmla="*/ 303391 h 304091"/>
              <a:gd name="connsiteX2" fmla="*/ 0 w 379708"/>
              <a:gd name="connsiteY2" fmla="*/ 0 h 304091"/>
              <a:gd name="connsiteX3" fmla="*/ 279012 w 379708"/>
              <a:gd name="connsiteY3" fmla="*/ 204350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2048 h 302048"/>
              <a:gd name="connsiteX1" fmla="*/ 316948 w 379708"/>
              <a:gd name="connsiteY1" fmla="*/ 301348 h 302048"/>
              <a:gd name="connsiteX2" fmla="*/ 0 w 379708"/>
              <a:gd name="connsiteY2" fmla="*/ 0 h 302048"/>
              <a:gd name="connsiteX3" fmla="*/ 68900 w 379708"/>
              <a:gd name="connsiteY3" fmla="*/ 43 h 302048"/>
              <a:gd name="connsiteX4" fmla="*/ 379708 w 379708"/>
              <a:gd name="connsiteY4" fmla="*/ 302048 h 302048"/>
              <a:gd name="connsiteX0" fmla="*/ 484491 w 484491"/>
              <a:gd name="connsiteY0" fmla="*/ 405276 h 405276"/>
              <a:gd name="connsiteX1" fmla="*/ 421731 w 484491"/>
              <a:gd name="connsiteY1" fmla="*/ 404576 h 405276"/>
              <a:gd name="connsiteX2" fmla="*/ 0 w 484491"/>
              <a:gd name="connsiteY2" fmla="*/ 0 h 405276"/>
              <a:gd name="connsiteX3" fmla="*/ 173683 w 484491"/>
              <a:gd name="connsiteY3" fmla="*/ 103271 h 405276"/>
              <a:gd name="connsiteX4" fmla="*/ 484491 w 484491"/>
              <a:gd name="connsiteY4" fmla="*/ 405276 h 405276"/>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70740 w 470740"/>
              <a:gd name="connsiteY0" fmla="*/ 458913 h 458913"/>
              <a:gd name="connsiteX1" fmla="*/ 407980 w 470740"/>
              <a:gd name="connsiteY1" fmla="*/ 458213 h 458913"/>
              <a:gd name="connsiteX2" fmla="*/ 2622 w 470740"/>
              <a:gd name="connsiteY2" fmla="*/ 69981 h 458913"/>
              <a:gd name="connsiteX3" fmla="*/ 0 w 470740"/>
              <a:gd name="connsiteY3" fmla="*/ 0 h 458913"/>
              <a:gd name="connsiteX4" fmla="*/ 470740 w 470740"/>
              <a:gd name="connsiteY4" fmla="*/ 458913 h 458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740" h="458913">
                <a:moveTo>
                  <a:pt x="470740" y="458913"/>
                </a:moveTo>
                <a:lnTo>
                  <a:pt x="407980" y="458213"/>
                </a:lnTo>
                <a:lnTo>
                  <a:pt x="2622" y="69981"/>
                </a:lnTo>
                <a:lnTo>
                  <a:pt x="0" y="0"/>
                </a:lnTo>
                <a:cubicBezTo>
                  <a:pt x="474166" y="459291"/>
                  <a:pt x="376643" y="362386"/>
                  <a:pt x="470740" y="458913"/>
                </a:cubicBezTo>
                <a:close/>
              </a:path>
            </a:pathLst>
          </a:cu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pic>
        <p:nvPicPr>
          <p:cNvPr id="11" name="Picture 10" descr="stem-branding blue.jpg"/>
          <p:cNvPicPr>
            <a:picLocks noChangeAspect="1"/>
          </p:cNvPicPr>
          <p:nvPr userDrawn="1"/>
        </p:nvPicPr>
        <p:blipFill rotWithShape="1">
          <a:blip r:embed="rId4" cstate="print">
            <a:extLst>
              <a:ext uri="{28A0092B-C50C-407E-A947-70E740481C1C}">
                <a14:useLocalDpi xmlns:a14="http://schemas.microsoft.com/office/drawing/2010/main" val="0"/>
              </a:ext>
            </a:extLst>
          </a:blip>
          <a:srcRect t="22313" b="22417"/>
          <a:stretch/>
        </p:blipFill>
        <p:spPr>
          <a:xfrm>
            <a:off x="6528765" y="35778"/>
            <a:ext cx="2523683" cy="657267"/>
          </a:xfrm>
          <a:prstGeom prst="rect">
            <a:avLst/>
          </a:prstGeom>
        </p:spPr>
      </p:pic>
      <p:sp>
        <p:nvSpPr>
          <p:cNvPr id="13" name="Parallelogram 1"/>
          <p:cNvSpPr/>
          <p:nvPr userDrawn="1"/>
        </p:nvSpPr>
        <p:spPr>
          <a:xfrm>
            <a:off x="304800" y="4954038"/>
            <a:ext cx="8902290" cy="20784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10080371"/>
              <a:gd name="connsiteY0" fmla="*/ 107998 h 109341"/>
              <a:gd name="connsiteX1" fmla="*/ 104107 w 10080371"/>
              <a:gd name="connsiteY1" fmla="*/ 109341 h 109341"/>
              <a:gd name="connsiteX2" fmla="*/ 0 w 10080371"/>
              <a:gd name="connsiteY2" fmla="*/ 10257 h 109341"/>
              <a:gd name="connsiteX3" fmla="*/ 10080369 w 10080371"/>
              <a:gd name="connsiteY3" fmla="*/ 0 h 109341"/>
              <a:gd name="connsiteX4" fmla="*/ 9834719 w 10080371"/>
              <a:gd name="connsiteY4" fmla="*/ 107998 h 109341"/>
              <a:gd name="connsiteX0" fmla="*/ 9834719 w 10096915"/>
              <a:gd name="connsiteY0" fmla="*/ 97741 h 99084"/>
              <a:gd name="connsiteX1" fmla="*/ 104107 w 10096915"/>
              <a:gd name="connsiteY1" fmla="*/ 99084 h 99084"/>
              <a:gd name="connsiteX2" fmla="*/ 0 w 10096915"/>
              <a:gd name="connsiteY2" fmla="*/ 0 h 99084"/>
              <a:gd name="connsiteX3" fmla="*/ 10096913 w 10096915"/>
              <a:gd name="connsiteY3" fmla="*/ 22776 h 99084"/>
              <a:gd name="connsiteX4" fmla="*/ 9834719 w 10096915"/>
              <a:gd name="connsiteY4" fmla="*/ 97741 h 99084"/>
              <a:gd name="connsiteX0" fmla="*/ 9834719 w 10118975"/>
              <a:gd name="connsiteY0" fmla="*/ 97741 h 99084"/>
              <a:gd name="connsiteX1" fmla="*/ 104107 w 10118975"/>
              <a:gd name="connsiteY1" fmla="*/ 99084 h 99084"/>
              <a:gd name="connsiteX2" fmla="*/ 0 w 10118975"/>
              <a:gd name="connsiteY2" fmla="*/ 0 h 99084"/>
              <a:gd name="connsiteX3" fmla="*/ 10118973 w 10118975"/>
              <a:gd name="connsiteY3" fmla="*/ 6260 h 99084"/>
              <a:gd name="connsiteX4" fmla="*/ 9834719 w 10118975"/>
              <a:gd name="connsiteY4" fmla="*/ 97741 h 99084"/>
              <a:gd name="connsiteX0" fmla="*/ 10110464 w 10119054"/>
              <a:gd name="connsiteY0" fmla="*/ 184453 h 184453"/>
              <a:gd name="connsiteX1" fmla="*/ 104107 w 10119054"/>
              <a:gd name="connsiteY1" fmla="*/ 99084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84453 h 184453"/>
              <a:gd name="connsiteX1" fmla="*/ 181315 w 10119054"/>
              <a:gd name="connsiteY1" fmla="*/ 181666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78324 h 178324"/>
              <a:gd name="connsiteX1" fmla="*/ 181315 w 10119054"/>
              <a:gd name="connsiteY1" fmla="*/ 175537 h 178324"/>
              <a:gd name="connsiteX2" fmla="*/ 0 w 10119054"/>
              <a:gd name="connsiteY2" fmla="*/ 0 h 178324"/>
              <a:gd name="connsiteX3" fmla="*/ 10118973 w 10119054"/>
              <a:gd name="connsiteY3" fmla="*/ 131 h 178324"/>
              <a:gd name="connsiteX4" fmla="*/ 10110464 w 10119054"/>
              <a:gd name="connsiteY4" fmla="*/ 178324 h 17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9054" h="178324">
                <a:moveTo>
                  <a:pt x="10110464" y="178324"/>
                </a:moveTo>
                <a:lnTo>
                  <a:pt x="181315" y="175537"/>
                </a:lnTo>
                <a:lnTo>
                  <a:pt x="0" y="0"/>
                </a:lnTo>
                <a:lnTo>
                  <a:pt x="10118973" y="131"/>
                </a:lnTo>
                <a:cubicBezTo>
                  <a:pt x="10119951" y="55239"/>
                  <a:pt x="10111873" y="81797"/>
                  <a:pt x="10110464" y="178324"/>
                </a:cubicBezTo>
                <a:close/>
              </a:path>
            </a:pathLst>
          </a:custGeom>
          <a:solidFill>
            <a:srgbClr val="0C193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userDrawn="1"/>
        </p:nvSpPr>
        <p:spPr>
          <a:xfrm>
            <a:off x="455870" y="4922777"/>
            <a:ext cx="8688129"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D9D9D9"/>
                </a:solidFill>
                <a:latin typeface="Arial Narrow"/>
                <a:cs typeface="Arial Narrow"/>
              </a:rPr>
              <a:t>STEM101.ORG</a:t>
            </a:r>
            <a:r>
              <a:rPr lang="en-US" sz="1000" i="0" baseline="0" dirty="0">
                <a:solidFill>
                  <a:srgbClr val="D9D9D9"/>
                </a:solidFill>
                <a:latin typeface="Arial Narrow"/>
                <a:cs typeface="Arial Narrow"/>
              </a:rPr>
              <a:t>                                                                                                                                                                                                                 </a:t>
            </a:r>
            <a:r>
              <a:rPr lang="en-US" sz="1000" i="0" dirty="0">
                <a:solidFill>
                  <a:srgbClr val="D9D9D9"/>
                </a:solidFill>
                <a:latin typeface="Arial Narrow"/>
                <a:cs typeface="Arial Narrow"/>
              </a:rPr>
              <a:t>A Non-Profit</a:t>
            </a:r>
            <a:r>
              <a:rPr lang="en-US" sz="1000" i="0" baseline="0" dirty="0">
                <a:solidFill>
                  <a:srgbClr val="D9D9D9"/>
                </a:solidFill>
                <a:latin typeface="Arial Narrow"/>
                <a:cs typeface="Arial Narrow"/>
              </a:rPr>
              <a:t> K-16 Education Program</a:t>
            </a:r>
            <a:endParaRPr lang="en-US" sz="1000" dirty="0">
              <a:solidFill>
                <a:srgbClr val="D9D9D9"/>
              </a:solidFill>
              <a:latin typeface="Arial Narrow"/>
              <a:cs typeface="Arial Narrow"/>
            </a:endParaRPr>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l" rtl="0" eaLnBrk="1" latinLnBrk="0" hangingPunct="1">
        <a:spcBef>
          <a:spcPct val="0"/>
        </a:spcBef>
        <a:buNone/>
        <a:defRPr sz="42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108">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88532" y="1733550"/>
            <a:ext cx="7766936" cy="1646302"/>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ts val="4000"/>
              </a:lnSpc>
              <a:spcBef>
                <a:spcPct val="0"/>
              </a:spcBef>
              <a:spcAft>
                <a:spcPts val="0"/>
              </a:spcAft>
              <a:buClrTx/>
              <a:buSzTx/>
              <a:buFontTx/>
              <a:buNone/>
              <a:tabLst/>
              <a:defRPr/>
            </a:pPr>
            <a:r>
              <a:rPr kumimoji="0" lang="en-US" sz="4200" b="0" i="0" u="none" strike="noStrike" kern="1200" cap="all" spc="0" normalizeH="0" baseline="0" noProof="0" dirty="0">
                <a:ln>
                  <a:noFill/>
                </a:ln>
                <a:solidFill>
                  <a:schemeClr val="tx1">
                    <a:lumMod val="75000"/>
                    <a:lumOff val="25000"/>
                  </a:schemeClr>
                </a:solidFill>
                <a:effectLst/>
                <a:uLnTx/>
                <a:uFillTx/>
                <a:latin typeface="+mj-lt"/>
                <a:ea typeface="+mj-ea"/>
                <a:cs typeface="+mj-cs"/>
              </a:rPr>
              <a:t>Energy</a:t>
            </a:r>
          </a:p>
        </p:txBody>
      </p:sp>
      <p:sp>
        <p:nvSpPr>
          <p:cNvPr id="8" name="Subtitle 2"/>
          <p:cNvSpPr txBox="1">
            <a:spLocks/>
          </p:cNvSpPr>
          <p:nvPr/>
        </p:nvSpPr>
        <p:spPr>
          <a:xfrm>
            <a:off x="688532" y="2571750"/>
            <a:ext cx="7766936" cy="1096899"/>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ts val="1800"/>
              </a:lnSpc>
              <a:spcAft>
                <a:spcPts val="0"/>
              </a:spcAft>
              <a:buClr>
                <a:schemeClr val="accent1"/>
              </a:buClr>
              <a:buSzPct val="80000"/>
              <a:buFont typeface="Wingdings 3" charset="2"/>
              <a:buNone/>
              <a:tabLst/>
              <a:defRPr/>
            </a:pPr>
            <a:r>
              <a:rPr kumimoji="0" lang="en-US" sz="2000" b="0" i="0" u="none" strike="noStrike" kern="1200" cap="none" spc="0" normalizeH="0" baseline="0" noProof="0" dirty="0">
                <a:ln>
                  <a:noFill/>
                </a:ln>
                <a:solidFill>
                  <a:srgbClr val="404040"/>
                </a:solidFill>
                <a:effectLst/>
                <a:uLnTx/>
                <a:uFillTx/>
                <a:latin typeface="+mn-lt"/>
                <a:ea typeface="+mn-ea"/>
                <a:cs typeface="+mn-cs"/>
              </a:rPr>
              <a:t>Newton’s Laws</a:t>
            </a:r>
          </a:p>
          <a:p>
            <a:pPr marL="0" marR="0" lvl="0" indent="0" algn="ctr" defTabSz="457200" rtl="0" eaLnBrk="1" fontAlgn="auto" latinLnBrk="0" hangingPunct="1">
              <a:lnSpc>
                <a:spcPts val="1800"/>
              </a:lnSpc>
              <a:spcAft>
                <a:spcPts val="0"/>
              </a:spcAft>
              <a:buClr>
                <a:schemeClr val="accent1"/>
              </a:buClr>
              <a:buSzPct val="80000"/>
              <a:buFont typeface="Wingdings 3" charset="2"/>
              <a:buNone/>
              <a:tabLst/>
              <a:defRPr/>
            </a:pPr>
            <a:r>
              <a:rPr kumimoji="0" lang="en-US" sz="2000" b="0" i="0" u="none" strike="noStrike" kern="1200" cap="none" spc="0" normalizeH="0" baseline="0" noProof="0" dirty="0">
                <a:ln>
                  <a:noFill/>
                </a:ln>
                <a:solidFill>
                  <a:srgbClr val="404040"/>
                </a:solidFill>
                <a:effectLst/>
                <a:uLnTx/>
                <a:uFillTx/>
                <a:latin typeface="+mn-lt"/>
                <a:ea typeface="+mn-ea"/>
                <a:cs typeface="+mn-cs"/>
              </a:rPr>
              <a:t>Potential and Kinetic Energy</a:t>
            </a:r>
          </a:p>
        </p:txBody>
      </p:sp>
    </p:spTree>
    <p:extLst>
      <p:ext uri="{BB962C8B-B14F-4D97-AF65-F5344CB8AC3E}">
        <p14:creationId xmlns:p14="http://schemas.microsoft.com/office/powerpoint/2010/main" val="3662697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677334" y="704266"/>
            <a:ext cx="8596668" cy="1320800"/>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0" normalizeH="0" baseline="0" noProof="0" dirty="0">
                <a:ln>
                  <a:noFill/>
                </a:ln>
                <a:solidFill>
                  <a:srgbClr val="404040"/>
                </a:solidFill>
                <a:effectLst/>
                <a:uLnTx/>
                <a:uFillTx/>
                <a:latin typeface="+mj-lt"/>
                <a:ea typeface="+mj-ea"/>
                <a:cs typeface="+mj-cs"/>
              </a:rPr>
              <a:t>Newton’s Third Law</a:t>
            </a:r>
          </a:p>
        </p:txBody>
      </p:sp>
      <p:sp>
        <p:nvSpPr>
          <p:cNvPr id="22" name="Content Placeholder 2"/>
          <p:cNvSpPr txBox="1">
            <a:spLocks/>
          </p:cNvSpPr>
          <p:nvPr/>
        </p:nvSpPr>
        <p:spPr>
          <a:xfrm>
            <a:off x="677334" y="1428750"/>
            <a:ext cx="8596668" cy="388077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For every action there is an equal and opposite reaction</a:t>
            </a: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endPar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endPar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933966"/>
            <a:ext cx="4267200" cy="28448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a:xfrm>
            <a:off x="677334" y="720044"/>
            <a:ext cx="8596668" cy="1320800"/>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0" normalizeH="0" baseline="0" noProof="0" dirty="0">
                <a:ln>
                  <a:noFill/>
                </a:ln>
                <a:solidFill>
                  <a:srgbClr val="404040"/>
                </a:solidFill>
                <a:effectLst/>
                <a:uLnTx/>
                <a:uFillTx/>
                <a:latin typeface="+mj-lt"/>
                <a:ea typeface="+mj-ea"/>
                <a:cs typeface="+mj-cs"/>
              </a:rPr>
              <a:t>Identify the opposite reaction</a:t>
            </a:r>
          </a:p>
        </p:txBody>
      </p:sp>
      <p:pic>
        <p:nvPicPr>
          <p:cNvPr id="33" name="Content Placeholder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78686" y="1533468"/>
            <a:ext cx="2735886" cy="1508572"/>
          </a:xfrm>
          <a:prstGeom prst="rect">
            <a:avLst/>
          </a:prstGeom>
        </p:spPr>
      </p:pic>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1723" y="1001380"/>
            <a:ext cx="2064432" cy="3573887"/>
          </a:xfrm>
          <a:prstGeom prst="rect">
            <a:avLst/>
          </a:prstGeom>
        </p:spPr>
      </p:pic>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4962" y="3697821"/>
            <a:ext cx="409575" cy="723900"/>
          </a:xfrm>
          <a:prstGeom prst="rect">
            <a:avLst/>
          </a:prstGeom>
        </p:spPr>
      </p:pic>
      <p:sp>
        <p:nvSpPr>
          <p:cNvPr id="36" name="TextBox 35"/>
          <p:cNvSpPr txBox="1"/>
          <p:nvPr/>
        </p:nvSpPr>
        <p:spPr>
          <a:xfrm>
            <a:off x="7613939" y="4390601"/>
            <a:ext cx="1066435" cy="369332"/>
          </a:xfrm>
          <a:prstGeom prst="rect">
            <a:avLst/>
          </a:prstGeom>
          <a:noFill/>
        </p:spPr>
        <p:txBody>
          <a:bodyPr wrap="square" rtlCol="0">
            <a:spAutoFit/>
          </a:bodyPr>
          <a:lstStyle/>
          <a:p>
            <a:r>
              <a:rPr lang="en-US" dirty="0"/>
              <a:t>Weight</a:t>
            </a:r>
          </a:p>
        </p:txBody>
      </p:sp>
      <p:sp>
        <p:nvSpPr>
          <p:cNvPr id="38" name="TextBox 37"/>
          <p:cNvSpPr txBox="1"/>
          <p:nvPr/>
        </p:nvSpPr>
        <p:spPr>
          <a:xfrm>
            <a:off x="2881865" y="1811713"/>
            <a:ext cx="1558343" cy="611973"/>
          </a:xfrm>
          <a:prstGeom prst="rect">
            <a:avLst/>
          </a:prstGeom>
          <a:solidFill>
            <a:schemeClr val="bg1"/>
          </a:solidFill>
        </p:spPr>
        <p:txBody>
          <a:bodyPr wrap="square" rtlCol="0">
            <a:spAutoFit/>
          </a:bodyPr>
          <a:lstStyle/>
          <a:p>
            <a:endParaRPr lang="en-US" dirty="0"/>
          </a:p>
        </p:txBody>
      </p:sp>
      <p:grpSp>
        <p:nvGrpSpPr>
          <p:cNvPr id="40" name="Group 39"/>
          <p:cNvGrpSpPr/>
          <p:nvPr/>
        </p:nvGrpSpPr>
        <p:grpSpPr>
          <a:xfrm>
            <a:off x="1529528" y="3344152"/>
            <a:ext cx="3042472" cy="1320814"/>
            <a:chOff x="951735" y="3181350"/>
            <a:chExt cx="5031695" cy="2184386"/>
          </a:xfrm>
        </p:grpSpPr>
        <p:pic>
          <p:nvPicPr>
            <p:cNvPr id="3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1735" y="3181350"/>
              <a:ext cx="5031695" cy="2184386"/>
            </a:xfrm>
            <a:prstGeom prst="rect">
              <a:avLst/>
            </a:prstGeom>
          </p:spPr>
        </p:pic>
        <p:sp>
          <p:nvSpPr>
            <p:cNvPr id="39" name="TextBox 38"/>
            <p:cNvSpPr txBox="1"/>
            <p:nvPr/>
          </p:nvSpPr>
          <p:spPr>
            <a:xfrm>
              <a:off x="1584101" y="3837387"/>
              <a:ext cx="1120462" cy="914400"/>
            </a:xfrm>
            <a:prstGeom prst="rect">
              <a:avLst/>
            </a:prstGeom>
            <a:solidFill>
              <a:schemeClr val="bg1"/>
            </a:solidFill>
          </p:spPr>
          <p:txBody>
            <a:bodyPr wrap="square" rtlCol="0">
              <a:spAutoFit/>
            </a:bodyPr>
            <a:lstStyle/>
            <a:p>
              <a:endParaRPr lang="en-US" dirty="0"/>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677334" y="720043"/>
            <a:ext cx="8596668" cy="1320800"/>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404040"/>
                </a:solidFill>
                <a:effectLst/>
                <a:uLnTx/>
                <a:uFillTx/>
                <a:latin typeface="+mj-lt"/>
                <a:ea typeface="+mj-ea"/>
                <a:cs typeface="+mj-cs"/>
              </a:rPr>
              <a:t>Identify the opposite </a:t>
            </a:r>
            <a:r>
              <a:rPr kumimoji="0" lang="en-US" sz="4200" b="0" i="0" u="none" strike="noStrike" kern="1200" cap="none" spc="0" normalizeH="0" baseline="0" noProof="0" dirty="0">
                <a:ln>
                  <a:noFill/>
                </a:ln>
                <a:solidFill>
                  <a:srgbClr val="404040"/>
                </a:solidFill>
                <a:effectLst/>
                <a:uLnTx/>
                <a:uFillTx/>
                <a:latin typeface="+mj-lt"/>
                <a:ea typeface="+mj-ea"/>
                <a:cs typeface="+mj-cs"/>
              </a:rPr>
              <a:t>reaction</a:t>
            </a:r>
          </a:p>
        </p:txBody>
      </p:sp>
      <p:pic>
        <p:nvPicPr>
          <p:cNvPr id="20" name="Content Placeholder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58154" y="1276350"/>
            <a:ext cx="3313846" cy="1827262"/>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0863" y="830949"/>
            <a:ext cx="2064432" cy="3573887"/>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7604102" y="3527390"/>
            <a:ext cx="409575" cy="723900"/>
          </a:xfrm>
          <a:prstGeom prst="rect">
            <a:avLst/>
          </a:prstGeom>
        </p:spPr>
      </p:pic>
      <p:sp>
        <p:nvSpPr>
          <p:cNvPr id="23" name="TextBox 22"/>
          <p:cNvSpPr txBox="1"/>
          <p:nvPr/>
        </p:nvSpPr>
        <p:spPr>
          <a:xfrm>
            <a:off x="7131248" y="4220170"/>
            <a:ext cx="1354556" cy="646331"/>
          </a:xfrm>
          <a:prstGeom prst="rect">
            <a:avLst/>
          </a:prstGeom>
          <a:noFill/>
        </p:spPr>
        <p:txBody>
          <a:bodyPr wrap="square" rtlCol="0">
            <a:spAutoFit/>
          </a:bodyPr>
          <a:lstStyle/>
          <a:p>
            <a:pPr algn="ctr"/>
            <a:r>
              <a:rPr lang="en-US" dirty="0"/>
              <a:t>Seat </a:t>
            </a:r>
            <a:br>
              <a:rPr lang="en-US" dirty="0"/>
            </a:br>
            <a:r>
              <a:rPr lang="en-US" dirty="0"/>
              <a:t>chair’s force</a:t>
            </a:r>
          </a:p>
        </p:txBody>
      </p:sp>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3060" y="3181350"/>
            <a:ext cx="3777418" cy="163987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677334" y="712154"/>
            <a:ext cx="8596668" cy="1320800"/>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0" normalizeH="0" baseline="0" noProof="0" dirty="0">
                <a:ln>
                  <a:noFill/>
                </a:ln>
                <a:solidFill>
                  <a:srgbClr val="404040"/>
                </a:solidFill>
                <a:effectLst/>
                <a:uLnTx/>
                <a:uFillTx/>
                <a:latin typeface="+mj-lt"/>
                <a:ea typeface="+mj-ea"/>
                <a:cs typeface="+mj-cs"/>
              </a:rPr>
              <a:t>Potential &amp; Kinetic Energy</a:t>
            </a:r>
          </a:p>
        </p:txBody>
      </p:sp>
      <p:sp>
        <p:nvSpPr>
          <p:cNvPr id="13" name="Content Placeholder 2"/>
          <p:cNvSpPr txBox="1">
            <a:spLocks/>
          </p:cNvSpPr>
          <p:nvPr/>
        </p:nvSpPr>
        <p:spPr>
          <a:xfrm>
            <a:off x="677334" y="1428750"/>
            <a:ext cx="7886700" cy="4771118"/>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Potential energy is defined as </a:t>
            </a:r>
            <a:r>
              <a:rPr kumimoji="0" lang="en-US" sz="1800" b="1" i="0" u="none" strike="noStrike" kern="1200" cap="none" spc="0" normalizeH="0" baseline="0" noProof="0" dirty="0">
                <a:ln>
                  <a:noFill/>
                </a:ln>
                <a:solidFill>
                  <a:schemeClr val="tx1">
                    <a:lumMod val="75000"/>
                    <a:lumOff val="25000"/>
                  </a:schemeClr>
                </a:solidFill>
                <a:effectLst/>
                <a:uLnTx/>
                <a:uFillTx/>
                <a:latin typeface="+mn-lt"/>
                <a:ea typeface="+mn-ea"/>
                <a:cs typeface="+mn-cs"/>
              </a:rPr>
              <a:t>stored energy</a:t>
            </a:r>
            <a: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 </a:t>
            </a: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Kinetic energy is energy at work.</a:t>
            </a: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These come in pairs!</a:t>
            </a: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Look around you! What forms of potential and kinetic energy can you see?</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3074" y="3007798"/>
            <a:ext cx="1296610" cy="1834824"/>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3126545"/>
            <a:ext cx="2584752" cy="161547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txBox="1">
            <a:spLocks/>
          </p:cNvSpPr>
          <p:nvPr/>
        </p:nvSpPr>
        <p:spPr>
          <a:xfrm>
            <a:off x="677334" y="727932"/>
            <a:ext cx="8596668" cy="1320800"/>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0" normalizeH="0" baseline="0" noProof="0" dirty="0">
                <a:ln>
                  <a:noFill/>
                </a:ln>
                <a:solidFill>
                  <a:srgbClr val="404040"/>
                </a:solidFill>
                <a:effectLst/>
                <a:uLnTx/>
                <a:uFillTx/>
                <a:latin typeface="+mj-lt"/>
                <a:ea typeface="+mj-ea"/>
                <a:cs typeface="+mj-cs"/>
              </a:rPr>
              <a:t>Examples all around you!</a:t>
            </a:r>
          </a:p>
        </p:txBody>
      </p:sp>
      <p:grpSp>
        <p:nvGrpSpPr>
          <p:cNvPr id="27" name="Group 26"/>
          <p:cNvGrpSpPr/>
          <p:nvPr/>
        </p:nvGrpSpPr>
        <p:grpSpPr>
          <a:xfrm>
            <a:off x="2811195" y="1504950"/>
            <a:ext cx="4205838" cy="3130986"/>
            <a:chOff x="1245484" y="1454213"/>
            <a:chExt cx="7400362" cy="5509111"/>
          </a:xfrm>
        </p:grpSpPr>
        <p:pic>
          <p:nvPicPr>
            <p:cNvPr id="23"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5484" y="1525651"/>
              <a:ext cx="2751040" cy="2062162"/>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5846" y="1454213"/>
              <a:ext cx="3810000" cy="2133600"/>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2838" y="3660571"/>
              <a:ext cx="1996331" cy="3302753"/>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50259" y="3660571"/>
              <a:ext cx="2024743" cy="3265714"/>
            </a:xfrm>
            <a:prstGeom prst="rect">
              <a:avLst/>
            </a:prstGeom>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itle 1"/>
          <p:cNvSpPr txBox="1">
            <a:spLocks/>
          </p:cNvSpPr>
          <p:nvPr/>
        </p:nvSpPr>
        <p:spPr>
          <a:xfrm>
            <a:off x="677334" y="720044"/>
            <a:ext cx="8596668" cy="1320800"/>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0" normalizeH="0" baseline="0" noProof="0" dirty="0">
                <a:ln>
                  <a:noFill/>
                </a:ln>
                <a:solidFill>
                  <a:srgbClr val="404040"/>
                </a:solidFill>
                <a:effectLst/>
                <a:uLnTx/>
                <a:uFillTx/>
                <a:latin typeface="+mj-lt"/>
                <a:ea typeface="+mj-ea"/>
                <a:cs typeface="+mj-cs"/>
              </a:rPr>
              <a:t>Formulas</a:t>
            </a:r>
          </a:p>
        </p:txBody>
      </p:sp>
      <p:sp>
        <p:nvSpPr>
          <p:cNvPr id="76" name="Content Placeholder 2"/>
          <p:cNvSpPr txBox="1">
            <a:spLocks/>
          </p:cNvSpPr>
          <p:nvPr/>
        </p:nvSpPr>
        <p:spPr>
          <a:xfrm>
            <a:off x="677334" y="1428750"/>
            <a:ext cx="8596668" cy="388077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kumimoji="0" lang="en-US" sz="1800" b="1" i="0" u="none" strike="noStrike" kern="1200" cap="none" spc="0" normalizeH="0" baseline="0" noProof="0" dirty="0">
                <a:ln>
                  <a:noFill/>
                </a:ln>
                <a:solidFill>
                  <a:schemeClr val="tx1">
                    <a:lumMod val="75000"/>
                    <a:lumOff val="25000"/>
                  </a:schemeClr>
                </a:solidFill>
                <a:effectLst/>
                <a:uLnTx/>
                <a:uFillTx/>
                <a:latin typeface="+mn-lt"/>
                <a:ea typeface="+mn-ea"/>
                <a:cs typeface="+mn-cs"/>
              </a:rPr>
              <a:t>Potential Energy= </a:t>
            </a:r>
            <a:r>
              <a:rPr kumimoji="0" lang="en-US" sz="1800" b="1" i="0" u="none" strike="noStrike" kern="1200" cap="none" spc="0" normalizeH="0" baseline="0" noProof="0" dirty="0" err="1">
                <a:ln>
                  <a:noFill/>
                </a:ln>
                <a:solidFill>
                  <a:schemeClr val="tx1">
                    <a:lumMod val="75000"/>
                    <a:lumOff val="25000"/>
                  </a:schemeClr>
                </a:solidFill>
                <a:effectLst/>
                <a:uLnTx/>
                <a:uFillTx/>
                <a:latin typeface="+mn-lt"/>
                <a:ea typeface="+mn-ea"/>
                <a:cs typeface="+mn-cs"/>
              </a:rPr>
              <a:t>mgh</a:t>
            </a:r>
            <a:endParaRPr kumimoji="0" lang="en-US" sz="1800" b="1"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914400" marR="0" lvl="2" indent="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r>
              <a:rPr kumimoji="0" lang="en-US" sz="1600" b="0" i="0" u="none" strike="noStrike" kern="1200" cap="none" spc="0" normalizeH="0" baseline="0" noProof="0" dirty="0" err="1">
                <a:ln>
                  <a:noFill/>
                </a:ln>
                <a:solidFill>
                  <a:schemeClr val="tx1">
                    <a:lumMod val="75000"/>
                    <a:lumOff val="25000"/>
                  </a:schemeClr>
                </a:solidFill>
                <a:effectLst/>
                <a:uLnTx/>
                <a:uFillTx/>
                <a:latin typeface="+mn-lt"/>
                <a:ea typeface="+mn-ea"/>
                <a:cs typeface="+mn-cs"/>
              </a:rPr>
              <a:t>m</a:t>
            </a:r>
            <a:r>
              <a:rPr kumimoji="0" lang="en-US" sz="1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 mass of object (kg)</a:t>
            </a:r>
          </a:p>
          <a:p>
            <a:pPr marL="914400" marR="0" lvl="2" indent="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r>
              <a:rPr kumimoji="0" lang="en-US" sz="1600" b="0" i="0" u="none" strike="noStrike" kern="1200" cap="none" spc="0" normalizeH="0" baseline="0" noProof="0" dirty="0" err="1">
                <a:ln>
                  <a:noFill/>
                </a:ln>
                <a:solidFill>
                  <a:schemeClr val="tx1">
                    <a:lumMod val="75000"/>
                    <a:lumOff val="25000"/>
                  </a:schemeClr>
                </a:solidFill>
                <a:effectLst/>
                <a:uLnTx/>
                <a:uFillTx/>
                <a:latin typeface="+mn-lt"/>
                <a:ea typeface="+mn-ea"/>
                <a:cs typeface="+mn-cs"/>
              </a:rPr>
              <a:t>g</a:t>
            </a:r>
            <a:r>
              <a:rPr kumimoji="0" lang="en-US" sz="1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 gravitational constant, 9.81 m/s²</a:t>
            </a:r>
          </a:p>
          <a:p>
            <a:pPr marL="914400" marR="0" lvl="2" indent="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r>
              <a:rPr kumimoji="0" lang="en-US" sz="1600" b="0" i="0" u="none" strike="noStrike" kern="1200" cap="none" spc="0" normalizeH="0" baseline="0" noProof="0" dirty="0" err="1">
                <a:ln>
                  <a:noFill/>
                </a:ln>
                <a:solidFill>
                  <a:schemeClr val="tx1">
                    <a:lumMod val="75000"/>
                    <a:lumOff val="25000"/>
                  </a:schemeClr>
                </a:solidFill>
                <a:effectLst/>
                <a:uLnTx/>
                <a:uFillTx/>
                <a:latin typeface="+mn-lt"/>
                <a:ea typeface="+mn-ea"/>
                <a:cs typeface="+mn-cs"/>
              </a:rPr>
              <a:t>h</a:t>
            </a:r>
            <a:r>
              <a:rPr kumimoji="0" lang="en-US" sz="1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 height of object (in meters)</a:t>
            </a: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kumimoji="0" lang="en-US" sz="1800" b="1" i="0" u="none" strike="noStrike" kern="1200" cap="none" spc="0" normalizeH="0" baseline="0" noProof="0" dirty="0">
                <a:ln>
                  <a:noFill/>
                </a:ln>
                <a:solidFill>
                  <a:schemeClr val="tx1">
                    <a:lumMod val="75000"/>
                    <a:lumOff val="25000"/>
                  </a:schemeClr>
                </a:solidFill>
                <a:effectLst/>
                <a:uLnTx/>
                <a:uFillTx/>
                <a:latin typeface="+mn-lt"/>
                <a:ea typeface="+mn-ea"/>
                <a:cs typeface="+mn-cs"/>
              </a:rPr>
              <a:t>Kinetic Energy= ½ mv²</a:t>
            </a:r>
          </a:p>
          <a:p>
            <a:pPr marL="914400" marR="0" lvl="2" indent="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r>
              <a:rPr kumimoji="0" lang="en-US" sz="1600" b="0" i="0" u="none" strike="noStrike" kern="1200" cap="none" spc="0" normalizeH="0" baseline="0" noProof="0" dirty="0" err="1">
                <a:ln>
                  <a:noFill/>
                </a:ln>
                <a:solidFill>
                  <a:schemeClr val="tx1">
                    <a:lumMod val="75000"/>
                    <a:lumOff val="25000"/>
                  </a:schemeClr>
                </a:solidFill>
                <a:effectLst/>
                <a:uLnTx/>
                <a:uFillTx/>
                <a:latin typeface="+mn-lt"/>
                <a:ea typeface="+mn-ea"/>
                <a:cs typeface="+mn-cs"/>
              </a:rPr>
              <a:t>m</a:t>
            </a:r>
            <a:r>
              <a:rPr kumimoji="0" lang="en-US" sz="1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 mass of object </a:t>
            </a:r>
          </a:p>
          <a:p>
            <a:pPr marL="914400" marR="0" lvl="2" indent="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r>
              <a:rPr kumimoji="0" lang="en-US" sz="1600" b="0" i="0" u="none" strike="noStrike" kern="1200" cap="none" spc="0" normalizeH="0" baseline="0" noProof="0" dirty="0" err="1">
                <a:ln>
                  <a:noFill/>
                </a:ln>
                <a:solidFill>
                  <a:schemeClr val="tx1">
                    <a:lumMod val="75000"/>
                    <a:lumOff val="25000"/>
                  </a:schemeClr>
                </a:solidFill>
                <a:effectLst/>
                <a:uLnTx/>
                <a:uFillTx/>
                <a:latin typeface="+mn-lt"/>
                <a:ea typeface="+mn-ea"/>
                <a:cs typeface="+mn-cs"/>
              </a:rPr>
              <a:t>v</a:t>
            </a:r>
            <a:r>
              <a:rPr kumimoji="0" lang="en-US" sz="1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 velocity (</a:t>
            </a:r>
            <a:r>
              <a:rPr kumimoji="0" lang="en-US" sz="1600" b="0" i="0" u="none" strike="noStrike" kern="1200" cap="none" spc="0" normalizeH="0" baseline="0" noProof="0" dirty="0" err="1">
                <a:ln>
                  <a:noFill/>
                </a:ln>
                <a:solidFill>
                  <a:schemeClr val="tx1">
                    <a:lumMod val="75000"/>
                    <a:lumOff val="25000"/>
                  </a:schemeClr>
                </a:solidFill>
                <a:effectLst/>
                <a:uLnTx/>
                <a:uFillTx/>
                <a:latin typeface="+mn-lt"/>
                <a:ea typeface="+mn-ea"/>
                <a:cs typeface="+mn-cs"/>
              </a:rPr>
              <a:t>m/s</a:t>
            </a:r>
            <a:r>
              <a:rPr kumimoji="0" lang="en-US" sz="1600" b="0" i="0" u="none" strike="noStrike" kern="1200" cap="none" spc="0" normalizeH="0" baseline="0" noProof="0" dirty="0">
                <a:ln>
                  <a:noFill/>
                </a:ln>
                <a:solidFill>
                  <a:schemeClr val="tx1">
                    <a:lumMod val="75000"/>
                    <a:lumOff val="25000"/>
                  </a:schemeClr>
                </a:solidFill>
                <a:effectLst/>
                <a:uLnTx/>
                <a:uFillTx/>
                <a:latin typeface="+mn-lt"/>
                <a:ea typeface="+mn-ea"/>
                <a:cs typeface="+mn-cs"/>
              </a:rPr>
              <a:t>)</a:t>
            </a:r>
          </a:p>
          <a:p>
            <a:pPr marL="914400" marR="0" lvl="2" indent="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endParaRPr kumimoji="0" lang="en-US" sz="14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The final answer of both PE and KE is in </a:t>
            </a:r>
            <a:r>
              <a:rPr kumimoji="0" lang="en-US" sz="1800" b="1" i="0" u="none" strike="noStrike" kern="1200" cap="none" spc="0" normalizeH="0" baseline="0" noProof="0" dirty="0">
                <a:ln>
                  <a:noFill/>
                </a:ln>
                <a:solidFill>
                  <a:schemeClr val="tx1">
                    <a:lumMod val="75000"/>
                    <a:lumOff val="25000"/>
                  </a:schemeClr>
                </a:solidFill>
                <a:effectLst/>
                <a:uLnTx/>
                <a:uFillTx/>
                <a:latin typeface="+mn-lt"/>
                <a:ea typeface="+mn-ea"/>
                <a:cs typeface="+mn-cs"/>
              </a:rPr>
              <a:t>joules, </a:t>
            </a:r>
            <a: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or (kg·m²)/s²</a:t>
            </a:r>
          </a:p>
          <a:p>
            <a:pPr marL="914400" marR="0" lvl="2" indent="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endParaRPr kumimoji="0" lang="en-US" sz="14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677334" y="712155"/>
            <a:ext cx="8596668" cy="1320800"/>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0" normalizeH="0" baseline="0" noProof="0" dirty="0">
                <a:ln>
                  <a:noFill/>
                </a:ln>
                <a:solidFill>
                  <a:srgbClr val="404040"/>
                </a:solidFill>
                <a:effectLst/>
                <a:uLnTx/>
                <a:uFillTx/>
                <a:latin typeface="+mj-lt"/>
                <a:ea typeface="+mj-ea"/>
                <a:cs typeface="+mj-cs"/>
              </a:rPr>
              <a:t>Try one!</a:t>
            </a:r>
          </a:p>
        </p:txBody>
      </p:sp>
      <p:sp>
        <p:nvSpPr>
          <p:cNvPr id="18" name="Content Placeholder 2"/>
          <p:cNvSpPr txBox="1">
            <a:spLocks/>
          </p:cNvSpPr>
          <p:nvPr/>
        </p:nvSpPr>
        <p:spPr>
          <a:xfrm>
            <a:off x="677334" y="1467836"/>
            <a:ext cx="3199207" cy="388077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The </a:t>
            </a:r>
            <a:r>
              <a:rPr kumimoji="0" lang="en-US" sz="1800" b="0" i="0" u="none" strike="noStrike" kern="1200" cap="none" spc="0" normalizeH="0" baseline="0" noProof="0" dirty="0" err="1">
                <a:ln>
                  <a:noFill/>
                </a:ln>
                <a:solidFill>
                  <a:schemeClr val="tx1">
                    <a:lumMod val="75000"/>
                    <a:lumOff val="25000"/>
                  </a:schemeClr>
                </a:solidFill>
                <a:effectLst/>
                <a:uLnTx/>
                <a:uFillTx/>
                <a:latin typeface="+mn-lt"/>
                <a:ea typeface="+mn-ea"/>
                <a:cs typeface="+mn-cs"/>
              </a:rPr>
              <a:t>Burj</a:t>
            </a:r>
            <a: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 </a:t>
            </a:r>
            <a:r>
              <a:rPr kumimoji="0" lang="en-US" sz="1800" b="0" i="0" u="none" strike="noStrike" kern="1200" cap="none" spc="0" normalizeH="0" baseline="0" noProof="0" dirty="0" err="1">
                <a:ln>
                  <a:noFill/>
                </a:ln>
                <a:solidFill>
                  <a:schemeClr val="tx1">
                    <a:lumMod val="75000"/>
                    <a:lumOff val="25000"/>
                  </a:schemeClr>
                </a:solidFill>
                <a:effectLst/>
                <a:uLnTx/>
                <a:uFillTx/>
                <a:latin typeface="+mn-lt"/>
                <a:ea typeface="+mn-ea"/>
                <a:cs typeface="+mn-cs"/>
              </a:rPr>
              <a:t>Khalifa</a:t>
            </a:r>
            <a: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 in Dubai, is the tallest building in the world, measuring 828 meters. You plan on dropping a penny off the top of the </a:t>
            </a:r>
            <a:r>
              <a:rPr kumimoji="0" lang="en-US" sz="1800" b="0" i="0" u="none" strike="noStrike" kern="1200" cap="none" spc="0" normalizeH="0" baseline="0" noProof="0" dirty="0" err="1">
                <a:ln>
                  <a:noFill/>
                </a:ln>
                <a:solidFill>
                  <a:schemeClr val="tx1">
                    <a:lumMod val="75000"/>
                    <a:lumOff val="25000"/>
                  </a:schemeClr>
                </a:solidFill>
                <a:effectLst/>
                <a:uLnTx/>
                <a:uFillTx/>
                <a:latin typeface="+mn-lt"/>
                <a:ea typeface="+mn-ea"/>
                <a:cs typeface="+mn-cs"/>
              </a:rPr>
              <a:t>Burj</a:t>
            </a:r>
            <a: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 The penny has mass 2.5 grams. Calculate the potential energy of the penny at the top of the building.</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3236" y="1067500"/>
            <a:ext cx="2397436" cy="359503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77334" y="727932"/>
            <a:ext cx="8596668" cy="1320800"/>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0" normalizeH="0" baseline="0" noProof="0" dirty="0">
                <a:ln>
                  <a:noFill/>
                </a:ln>
                <a:solidFill>
                  <a:srgbClr val="404040"/>
                </a:solidFill>
                <a:effectLst/>
                <a:uLnTx/>
                <a:uFillTx/>
                <a:latin typeface="+mj-lt"/>
                <a:ea typeface="+mj-ea"/>
                <a:cs typeface="+mj-cs"/>
              </a:rPr>
              <a:t>Solution</a:t>
            </a:r>
          </a:p>
        </p:txBody>
      </p:sp>
      <p:sp>
        <p:nvSpPr>
          <p:cNvPr id="8" name="Content Placeholder 2"/>
          <p:cNvSpPr txBox="1">
            <a:spLocks/>
          </p:cNvSpPr>
          <p:nvPr/>
        </p:nvSpPr>
        <p:spPr>
          <a:xfrm>
            <a:off x="677334" y="1593539"/>
            <a:ext cx="8086077" cy="2824192"/>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Convert grams to kg</a:t>
            </a:r>
          </a:p>
          <a:p>
            <a:pPr marL="0" marR="0" lvl="0" indent="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	2.5 </a:t>
            </a:r>
            <a:r>
              <a:rPr kumimoji="0" lang="en-US" sz="1800" b="0" i="0" u="none" strike="noStrike" kern="1200" cap="none" spc="0" normalizeH="0" baseline="0" noProof="0" dirty="0" err="1">
                <a:ln>
                  <a:noFill/>
                </a:ln>
                <a:solidFill>
                  <a:schemeClr val="tx1">
                    <a:lumMod val="75000"/>
                    <a:lumOff val="25000"/>
                  </a:schemeClr>
                </a:solidFill>
                <a:effectLst/>
                <a:uLnTx/>
                <a:uFillTx/>
                <a:latin typeface="+mn-lt"/>
                <a:ea typeface="+mn-ea"/>
                <a:cs typeface="+mn-cs"/>
              </a:rPr>
              <a:t>g</a:t>
            </a:r>
            <a: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 X </a:t>
            </a:r>
            <a:r>
              <a:rPr kumimoji="0" lang="en-US" sz="1800" b="0" i="0" u="sng" strike="noStrike" kern="1200" cap="none" spc="0" normalizeH="0" baseline="0" noProof="0" dirty="0">
                <a:ln>
                  <a:noFill/>
                </a:ln>
                <a:solidFill>
                  <a:schemeClr val="tx1">
                    <a:lumMod val="75000"/>
                    <a:lumOff val="25000"/>
                  </a:schemeClr>
                </a:solidFill>
                <a:effectLst/>
                <a:uLnTx/>
                <a:uFillTx/>
                <a:latin typeface="+mn-lt"/>
                <a:ea typeface="+mn-ea"/>
                <a:cs typeface="+mn-cs"/>
              </a:rPr>
              <a:t>1 kg      </a:t>
            </a:r>
            <a: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 0.0025 kg</a:t>
            </a:r>
            <a:endParaRPr kumimoji="0" lang="en-US" sz="1800" b="0" i="0" u="sng"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0" marR="0" lvl="0" indent="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		    1000 </a:t>
            </a:r>
            <a:r>
              <a:rPr kumimoji="0" lang="en-US" sz="1800" b="0" i="0" u="none" strike="noStrike" kern="1200" cap="none" spc="0" normalizeH="0" baseline="0" noProof="0" dirty="0" err="1">
                <a:ln>
                  <a:noFill/>
                </a:ln>
                <a:solidFill>
                  <a:schemeClr val="tx1">
                    <a:lumMod val="75000"/>
                    <a:lumOff val="25000"/>
                  </a:schemeClr>
                </a:solidFill>
                <a:effectLst/>
                <a:uLnTx/>
                <a:uFillTx/>
                <a:latin typeface="+mn-lt"/>
                <a:ea typeface="+mn-ea"/>
                <a:cs typeface="+mn-cs"/>
              </a:rPr>
              <a:t>g</a:t>
            </a:r>
            <a:endPar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Using the Potential Energy formula</a:t>
            </a:r>
          </a:p>
          <a:p>
            <a:pPr marL="0" marR="0" lvl="0" indent="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	PE= </a:t>
            </a:r>
            <a:r>
              <a:rPr kumimoji="0" lang="en-US" sz="1800" b="0" i="0" u="none" strike="noStrike" kern="1200" cap="none" spc="0" normalizeH="0" baseline="0" noProof="0" dirty="0" err="1">
                <a:ln>
                  <a:noFill/>
                </a:ln>
                <a:solidFill>
                  <a:schemeClr val="tx1">
                    <a:lumMod val="75000"/>
                    <a:lumOff val="25000"/>
                  </a:schemeClr>
                </a:solidFill>
                <a:effectLst/>
                <a:uLnTx/>
                <a:uFillTx/>
                <a:latin typeface="+mn-lt"/>
                <a:ea typeface="+mn-ea"/>
                <a:cs typeface="+mn-cs"/>
              </a:rPr>
              <a:t>mgh</a:t>
            </a:r>
            <a: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 = 0.0025 kg X 9.81 m/s² X 828 </a:t>
            </a:r>
            <a:r>
              <a:rPr kumimoji="0" lang="en-US" sz="1800" b="0" i="0" u="none" strike="noStrike" kern="1200" cap="none" spc="0" normalizeH="0" baseline="0" noProof="0" dirty="0" err="1">
                <a:ln>
                  <a:noFill/>
                </a:ln>
                <a:solidFill>
                  <a:schemeClr val="tx1">
                    <a:lumMod val="75000"/>
                    <a:lumOff val="25000"/>
                  </a:schemeClr>
                </a:solidFill>
                <a:effectLst/>
                <a:uLnTx/>
                <a:uFillTx/>
                <a:latin typeface="+mn-lt"/>
                <a:ea typeface="+mn-ea"/>
                <a:cs typeface="+mn-cs"/>
              </a:rPr>
              <a:t>m</a:t>
            </a:r>
            <a: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 = </a:t>
            </a:r>
            <a:r>
              <a:rPr kumimoji="0" lang="en-US" sz="1800" b="1" i="0" u="none" strike="noStrike" kern="1200" cap="none" spc="0" normalizeH="0" baseline="0" noProof="0" dirty="0">
                <a:ln>
                  <a:noFill/>
                </a:ln>
                <a:solidFill>
                  <a:schemeClr val="tx1">
                    <a:lumMod val="75000"/>
                    <a:lumOff val="25000"/>
                  </a:schemeClr>
                </a:solidFill>
                <a:effectLst/>
                <a:uLnTx/>
                <a:uFillTx/>
                <a:latin typeface="+mn-lt"/>
                <a:ea typeface="+mn-ea"/>
                <a:cs typeface="+mn-cs"/>
              </a:rPr>
              <a:t>20.31 joules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77334" y="751599"/>
            <a:ext cx="8596668" cy="1320800"/>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0" normalizeH="0" baseline="0" noProof="0" dirty="0">
                <a:ln>
                  <a:noFill/>
                </a:ln>
                <a:solidFill>
                  <a:srgbClr val="404040"/>
                </a:solidFill>
                <a:effectLst/>
                <a:uLnTx/>
                <a:uFillTx/>
                <a:latin typeface="+mj-lt"/>
                <a:ea typeface="+mj-ea"/>
                <a:cs typeface="+mj-cs"/>
              </a:rPr>
              <a:t>Finding Kinetic Energy</a:t>
            </a:r>
          </a:p>
        </p:txBody>
      </p:sp>
      <p:sp>
        <p:nvSpPr>
          <p:cNvPr id="8" name="Content Placeholder 2"/>
          <p:cNvSpPr txBox="1">
            <a:spLocks/>
          </p:cNvSpPr>
          <p:nvPr/>
        </p:nvSpPr>
        <p:spPr>
          <a:xfrm>
            <a:off x="677334" y="1733550"/>
            <a:ext cx="2877235" cy="2715735"/>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Using the same details from the last problem, calculate the kinetic energy of the penny when it has already fallen to half the height of the </a:t>
            </a:r>
            <a:r>
              <a:rPr kumimoji="0" lang="en-US" sz="1800" b="0" i="0" u="none" strike="noStrike" kern="1200" cap="none" spc="0" normalizeH="0" baseline="0" noProof="0" dirty="0" err="1">
                <a:ln>
                  <a:noFill/>
                </a:ln>
                <a:solidFill>
                  <a:schemeClr val="tx1">
                    <a:lumMod val="75000"/>
                    <a:lumOff val="25000"/>
                  </a:schemeClr>
                </a:solidFill>
                <a:effectLst/>
                <a:uLnTx/>
                <a:uFillTx/>
                <a:latin typeface="+mn-lt"/>
                <a:ea typeface="+mn-ea"/>
                <a:cs typeface="+mn-cs"/>
              </a:rPr>
              <a:t>Burj</a:t>
            </a:r>
            <a: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 and has velocity  20 </a:t>
            </a:r>
            <a:r>
              <a:rPr kumimoji="0" lang="en-US" sz="1800" b="0" i="0" u="none" strike="noStrike" kern="1200" cap="none" spc="0" normalizeH="0" baseline="0" noProof="0" dirty="0" err="1">
                <a:ln>
                  <a:noFill/>
                </a:ln>
                <a:solidFill>
                  <a:schemeClr val="tx1">
                    <a:lumMod val="75000"/>
                    <a:lumOff val="25000"/>
                  </a:schemeClr>
                </a:solidFill>
                <a:effectLst/>
                <a:uLnTx/>
                <a:uFillTx/>
                <a:latin typeface="+mn-lt"/>
                <a:ea typeface="+mn-ea"/>
                <a:cs typeface="+mn-cs"/>
              </a:rPr>
              <a:t>m/s</a:t>
            </a:r>
            <a: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 at that point.</a:t>
            </a:r>
          </a:p>
          <a:p>
            <a:pPr marL="0" marR="0" lvl="0" indent="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endPar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9388" y="1657412"/>
            <a:ext cx="5330254" cy="299826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77334" y="727932"/>
            <a:ext cx="8596668" cy="1320800"/>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0" normalizeH="0" baseline="0" noProof="0" dirty="0">
                <a:ln>
                  <a:noFill/>
                </a:ln>
                <a:solidFill>
                  <a:srgbClr val="404040"/>
                </a:solidFill>
                <a:effectLst/>
                <a:uLnTx/>
                <a:uFillTx/>
                <a:latin typeface="+mj-lt"/>
                <a:ea typeface="+mj-ea"/>
                <a:cs typeface="+mj-cs"/>
              </a:rPr>
              <a:t>Solution</a:t>
            </a:r>
          </a:p>
        </p:txBody>
      </p:sp>
      <p:sp>
        <p:nvSpPr>
          <p:cNvPr id="8" name="Content Placeholder 2"/>
          <p:cNvSpPr txBox="1">
            <a:spLocks/>
          </p:cNvSpPr>
          <p:nvPr/>
        </p:nvSpPr>
        <p:spPr>
          <a:xfrm>
            <a:off x="677334" y="1504951"/>
            <a:ext cx="7683796" cy="2068678"/>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kumimoji="0" lang="en-US" sz="1800" b="0" i="0" u="none" strike="noStrike" kern="1200" cap="none" spc="0" normalizeH="0" baseline="0" noProof="0">
                <a:ln>
                  <a:noFill/>
                </a:ln>
                <a:solidFill>
                  <a:schemeClr val="tx1">
                    <a:lumMod val="75000"/>
                    <a:lumOff val="25000"/>
                  </a:schemeClr>
                </a:solidFill>
                <a:effectLst/>
                <a:uLnTx/>
                <a:uFillTx/>
                <a:latin typeface="+mn-lt"/>
                <a:ea typeface="+mn-ea"/>
                <a:cs typeface="+mn-cs"/>
              </a:rPr>
              <a:t>Kinetic Energy = ½ mv²</a:t>
            </a:r>
          </a:p>
          <a:p>
            <a:pPr marL="0" marR="0" lvl="0" indent="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r>
              <a:rPr kumimoji="0" lang="en-US" sz="1800" b="0" i="0" u="none" strike="noStrike" kern="1200" cap="none" spc="0" normalizeH="0" baseline="0" noProof="0">
                <a:ln>
                  <a:noFill/>
                </a:ln>
                <a:solidFill>
                  <a:schemeClr val="tx1">
                    <a:lumMod val="75000"/>
                    <a:lumOff val="25000"/>
                  </a:schemeClr>
                </a:solidFill>
                <a:effectLst/>
                <a:uLnTx/>
                <a:uFillTx/>
                <a:latin typeface="+mn-lt"/>
                <a:ea typeface="+mn-ea"/>
                <a:cs typeface="+mn-cs"/>
              </a:rPr>
              <a:t>	½ X (0.0025 kg) X (20 m/s)² = </a:t>
            </a:r>
            <a:r>
              <a:rPr kumimoji="0" lang="en-US" sz="1800" b="1" i="0" u="none" strike="noStrike" kern="1200" cap="none" spc="0" normalizeH="0" baseline="0" noProof="0">
                <a:ln>
                  <a:noFill/>
                </a:ln>
                <a:solidFill>
                  <a:schemeClr val="tx1">
                    <a:lumMod val="75000"/>
                    <a:lumOff val="25000"/>
                  </a:schemeClr>
                </a:solidFill>
                <a:effectLst/>
                <a:uLnTx/>
                <a:uFillTx/>
                <a:latin typeface="+mn-lt"/>
                <a:ea typeface="+mn-ea"/>
                <a:cs typeface="+mn-cs"/>
              </a:rPr>
              <a:t>0.5 joules</a:t>
            </a:r>
            <a:endParaRPr kumimoji="0" lang="en-US" sz="1800" b="1"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677334" y="727932"/>
            <a:ext cx="8596668" cy="1320800"/>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0" normalizeH="0" baseline="0" noProof="0" dirty="0">
                <a:ln>
                  <a:noFill/>
                </a:ln>
                <a:solidFill>
                  <a:srgbClr val="404040"/>
                </a:solidFill>
                <a:effectLst/>
                <a:uLnTx/>
                <a:uFillTx/>
                <a:latin typeface="+mj-lt"/>
                <a:ea typeface="+mj-ea"/>
                <a:cs typeface="+mj-cs"/>
              </a:rPr>
              <a:t>Where does the energy come from?</a:t>
            </a:r>
          </a:p>
        </p:txBody>
      </p:sp>
      <p:pic>
        <p:nvPicPr>
          <p:cNvPr id="2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3889" y="1557360"/>
            <a:ext cx="2201442" cy="3308454"/>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605" y="1546929"/>
            <a:ext cx="2787673" cy="2862011"/>
          </a:xfrm>
          <a:prstGeom prst="rect">
            <a:avLst/>
          </a:prstGeom>
        </p:spPr>
      </p:pic>
    </p:spTree>
    <p:extLst>
      <p:ext uri="{BB962C8B-B14F-4D97-AF65-F5344CB8AC3E}">
        <p14:creationId xmlns:p14="http://schemas.microsoft.com/office/powerpoint/2010/main" val="4057141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677334" y="712155"/>
            <a:ext cx="8596668" cy="1320800"/>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0" normalizeH="0" baseline="0" noProof="0" dirty="0">
                <a:ln>
                  <a:noFill/>
                </a:ln>
                <a:solidFill>
                  <a:srgbClr val="404040"/>
                </a:solidFill>
                <a:effectLst/>
                <a:uLnTx/>
                <a:uFillTx/>
                <a:latin typeface="+mj-lt"/>
                <a:ea typeface="+mj-ea"/>
                <a:cs typeface="+mj-cs"/>
              </a:rPr>
              <a:t>Newton’s First Law</a:t>
            </a:r>
          </a:p>
        </p:txBody>
      </p:sp>
      <p:sp>
        <p:nvSpPr>
          <p:cNvPr id="21" name="Content Placeholder 2"/>
          <p:cNvSpPr txBox="1">
            <a:spLocks/>
          </p:cNvSpPr>
          <p:nvPr/>
        </p:nvSpPr>
        <p:spPr>
          <a:xfrm>
            <a:off x="677334" y="1428750"/>
            <a:ext cx="8596668" cy="388077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An object at rest will remain at rest unless acted on by another force.</a:t>
            </a: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An object in motion will remain in motion unless acted on by another force.</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1585" y="2350913"/>
            <a:ext cx="1860848" cy="2380616"/>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4542" y="2238782"/>
            <a:ext cx="2699956" cy="2024968"/>
          </a:xfrm>
          <a:prstGeom prst="rect">
            <a:avLst/>
          </a:prstGeom>
        </p:spPr>
      </p:pic>
      <p:sp>
        <p:nvSpPr>
          <p:cNvPr id="24" name="TextBox 23"/>
          <p:cNvSpPr txBox="1"/>
          <p:nvPr/>
        </p:nvSpPr>
        <p:spPr>
          <a:xfrm>
            <a:off x="4572000" y="4248150"/>
            <a:ext cx="4278177" cy="646331"/>
          </a:xfrm>
          <a:prstGeom prst="rect">
            <a:avLst/>
          </a:prstGeom>
          <a:noFill/>
        </p:spPr>
        <p:txBody>
          <a:bodyPr wrap="square" rtlCol="0">
            <a:spAutoFit/>
          </a:bodyPr>
          <a:lstStyle/>
          <a:p>
            <a:r>
              <a:rPr lang="en-US" dirty="0"/>
              <a:t>What forces are acting on the golf ball that will eventually cause it to stop moving?</a:t>
            </a:r>
          </a:p>
        </p:txBody>
      </p:sp>
    </p:spTree>
    <p:extLst>
      <p:ext uri="{BB962C8B-B14F-4D97-AF65-F5344CB8AC3E}">
        <p14:creationId xmlns:p14="http://schemas.microsoft.com/office/powerpoint/2010/main" val="2769025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txBox="1">
            <a:spLocks/>
          </p:cNvSpPr>
          <p:nvPr/>
        </p:nvSpPr>
        <p:spPr>
          <a:xfrm>
            <a:off x="677334" y="704266"/>
            <a:ext cx="8596668" cy="1320800"/>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0" normalizeH="0" baseline="0" noProof="0" dirty="0">
                <a:ln>
                  <a:noFill/>
                </a:ln>
                <a:solidFill>
                  <a:srgbClr val="404040"/>
                </a:solidFill>
                <a:effectLst/>
                <a:uLnTx/>
                <a:uFillTx/>
                <a:latin typeface="+mj-lt"/>
                <a:ea typeface="+mj-ea"/>
                <a:cs typeface="+mj-cs"/>
              </a:rPr>
              <a:t>Application</a:t>
            </a:r>
          </a:p>
        </p:txBody>
      </p:sp>
      <p:sp>
        <p:nvSpPr>
          <p:cNvPr id="29" name="Content Placeholder 2"/>
          <p:cNvSpPr txBox="1">
            <a:spLocks/>
          </p:cNvSpPr>
          <p:nvPr/>
        </p:nvSpPr>
        <p:spPr>
          <a:xfrm>
            <a:off x="677334" y="1568929"/>
            <a:ext cx="8596668" cy="1768035"/>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r>
              <a:rPr kumimoji="0" lang="en-US" sz="3600" b="0" i="0" u="none" strike="noStrike" kern="1200" cap="none" spc="0" normalizeH="0" baseline="0" noProof="0">
                <a:ln>
                  <a:noFill/>
                </a:ln>
                <a:solidFill>
                  <a:schemeClr val="tx1">
                    <a:lumMod val="75000"/>
                    <a:lumOff val="25000"/>
                  </a:schemeClr>
                </a:solidFill>
                <a:effectLst/>
                <a:uLnTx/>
                <a:uFillTx/>
                <a:latin typeface="+mn-lt"/>
                <a:ea typeface="+mn-ea"/>
                <a:cs typeface="+mn-cs"/>
              </a:rPr>
              <a:t>Using Newton’s First Law, explain the importance of wearing a seatbelt.</a:t>
            </a:r>
            <a:endParaRPr kumimoji="0" lang="en-US" sz="36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extLst>
      <p:ext uri="{BB962C8B-B14F-4D97-AF65-F5344CB8AC3E}">
        <p14:creationId xmlns:p14="http://schemas.microsoft.com/office/powerpoint/2010/main" val="490944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653671" y="727932"/>
            <a:ext cx="8596668" cy="1320800"/>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0" normalizeH="0" baseline="0" noProof="0" dirty="0">
                <a:ln>
                  <a:noFill/>
                </a:ln>
                <a:solidFill>
                  <a:srgbClr val="404040"/>
                </a:solidFill>
                <a:effectLst/>
                <a:uLnTx/>
                <a:uFillTx/>
                <a:latin typeface="+mj-lt"/>
                <a:ea typeface="+mj-ea"/>
                <a:cs typeface="+mj-cs"/>
              </a:rPr>
              <a:t>Explanation</a:t>
            </a:r>
          </a:p>
        </p:txBody>
      </p:sp>
      <p:sp>
        <p:nvSpPr>
          <p:cNvPr id="21" name="Content Placeholder 2"/>
          <p:cNvSpPr txBox="1">
            <a:spLocks/>
          </p:cNvSpPr>
          <p:nvPr/>
        </p:nvSpPr>
        <p:spPr>
          <a:xfrm>
            <a:off x="2837089" y="4476750"/>
            <a:ext cx="3469821" cy="395687"/>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Watch the attached video!</a:t>
            </a: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1414" y="1467667"/>
            <a:ext cx="4521172" cy="3072194"/>
          </a:xfrm>
          <a:prstGeom prst="rect">
            <a:avLst/>
          </a:prstGeom>
        </p:spPr>
      </p:pic>
    </p:spTree>
    <p:extLst>
      <p:ext uri="{BB962C8B-B14F-4D97-AF65-F5344CB8AC3E}">
        <p14:creationId xmlns:p14="http://schemas.microsoft.com/office/powerpoint/2010/main" val="4103697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9350938" y="1814352"/>
            <a:ext cx="184666" cy="369332"/>
          </a:xfrm>
          <a:prstGeom prst="rect">
            <a:avLst/>
          </a:prstGeom>
          <a:noFill/>
        </p:spPr>
        <p:txBody>
          <a:bodyPr wrap="none" rtlCol="0">
            <a:spAutoFit/>
          </a:bodyPr>
          <a:lstStyle/>
          <a:p>
            <a:endParaRPr lang="en-US" dirty="0"/>
          </a:p>
        </p:txBody>
      </p:sp>
      <p:sp>
        <p:nvSpPr>
          <p:cNvPr id="12" name="Title 1"/>
          <p:cNvSpPr txBox="1">
            <a:spLocks/>
          </p:cNvSpPr>
          <p:nvPr/>
        </p:nvSpPr>
        <p:spPr>
          <a:xfrm>
            <a:off x="677334" y="712154"/>
            <a:ext cx="8596668" cy="1320800"/>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0" normalizeH="0" baseline="0" noProof="0" dirty="0">
                <a:ln>
                  <a:noFill/>
                </a:ln>
                <a:solidFill>
                  <a:srgbClr val="404040"/>
                </a:solidFill>
                <a:effectLst/>
                <a:uLnTx/>
                <a:uFillTx/>
                <a:latin typeface="+mj-lt"/>
                <a:ea typeface="+mj-ea"/>
                <a:cs typeface="+mj-cs"/>
              </a:rPr>
              <a:t>Newton’s Second Law</a:t>
            </a:r>
          </a:p>
        </p:txBody>
      </p:sp>
      <p:sp>
        <p:nvSpPr>
          <p:cNvPr id="13" name="Content Placeholder 2"/>
          <p:cNvSpPr txBox="1">
            <a:spLocks/>
          </p:cNvSpPr>
          <p:nvPr/>
        </p:nvSpPr>
        <p:spPr>
          <a:xfrm>
            <a:off x="677334" y="1537373"/>
            <a:ext cx="8596668" cy="388077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When a force acts on a mass, acceleration is produced. </a:t>
            </a: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endPar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You have a textbook and a desk. If you want both of them to accelerate equally, </a:t>
            </a:r>
            <a:b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br>
            <a: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how much force would you have to apply to each of them?</a:t>
            </a:r>
          </a:p>
          <a:p>
            <a:pPr marL="0" marR="0" lvl="0" indent="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		a. More force to the textbook</a:t>
            </a:r>
          </a:p>
          <a:p>
            <a:pPr marL="0" marR="0" lvl="0" indent="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		</a:t>
            </a:r>
            <a:r>
              <a:rPr kumimoji="0" lang="en-US" sz="1800" b="0" i="0" u="none" strike="noStrike" kern="1200" cap="none" spc="0" normalizeH="0" baseline="0" noProof="0" dirty="0" err="1">
                <a:ln>
                  <a:noFill/>
                </a:ln>
                <a:solidFill>
                  <a:schemeClr val="tx1">
                    <a:lumMod val="75000"/>
                    <a:lumOff val="25000"/>
                  </a:schemeClr>
                </a:solidFill>
                <a:effectLst/>
                <a:uLnTx/>
                <a:uFillTx/>
                <a:latin typeface="+mn-lt"/>
                <a:ea typeface="+mn-ea"/>
                <a:cs typeface="+mn-cs"/>
              </a:rPr>
              <a:t>b</a:t>
            </a:r>
            <a: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 More force to the desk</a:t>
            </a:r>
          </a:p>
          <a:p>
            <a:pPr marL="0" marR="0" lvl="0" indent="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		</a:t>
            </a:r>
            <a:r>
              <a:rPr kumimoji="0" lang="en-US" sz="1800" b="0" i="0" u="none" strike="noStrike" kern="1200" cap="none" spc="0" normalizeH="0" baseline="0" noProof="0" dirty="0" err="1">
                <a:ln>
                  <a:noFill/>
                </a:ln>
                <a:solidFill>
                  <a:schemeClr val="tx1">
                    <a:lumMod val="75000"/>
                    <a:lumOff val="25000"/>
                  </a:schemeClr>
                </a:solidFill>
                <a:effectLst/>
                <a:uLnTx/>
                <a:uFillTx/>
                <a:latin typeface="+mn-lt"/>
                <a:ea typeface="+mn-ea"/>
                <a:cs typeface="+mn-cs"/>
              </a:rPr>
              <a:t>c</a:t>
            </a:r>
            <a: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 Equal amount of force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677334" y="712155"/>
            <a:ext cx="8596668" cy="1320800"/>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0" normalizeH="0" baseline="0" noProof="0" dirty="0">
                <a:ln>
                  <a:noFill/>
                </a:ln>
                <a:solidFill>
                  <a:srgbClr val="404040"/>
                </a:solidFill>
                <a:effectLst/>
                <a:uLnTx/>
                <a:uFillTx/>
                <a:latin typeface="+mj-lt"/>
                <a:ea typeface="+mj-ea"/>
                <a:cs typeface="+mj-cs"/>
              </a:rPr>
              <a:t>Explanation</a:t>
            </a:r>
          </a:p>
        </p:txBody>
      </p:sp>
      <p:sp>
        <p:nvSpPr>
          <p:cNvPr id="19" name="Content Placeholder 2"/>
          <p:cNvSpPr txBox="1">
            <a:spLocks/>
          </p:cNvSpPr>
          <p:nvPr/>
        </p:nvSpPr>
        <p:spPr>
          <a:xfrm>
            <a:off x="677334" y="1581150"/>
            <a:ext cx="8596668" cy="388077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kumimoji="0" lang="en-US" sz="1800" b="1" i="0" u="none" strike="noStrike" kern="1200" cap="none" spc="0" normalizeH="0" baseline="0" noProof="0">
                <a:ln>
                  <a:noFill/>
                </a:ln>
                <a:solidFill>
                  <a:schemeClr val="tx1">
                    <a:lumMod val="75000"/>
                    <a:lumOff val="25000"/>
                  </a:schemeClr>
                </a:solidFill>
                <a:effectLst/>
                <a:uLnTx/>
                <a:uFillTx/>
                <a:latin typeface="+mn-lt"/>
                <a:ea typeface="+mn-ea"/>
                <a:cs typeface="+mn-cs"/>
              </a:rPr>
              <a:t>B</a:t>
            </a:r>
            <a:r>
              <a:rPr kumimoji="0" lang="en-US" sz="1800" b="0" i="0" u="none" strike="noStrike" kern="1200" cap="none" spc="0" normalizeH="0" baseline="0" noProof="0">
                <a:ln>
                  <a:noFill/>
                </a:ln>
                <a:solidFill>
                  <a:schemeClr val="tx1">
                    <a:lumMod val="75000"/>
                    <a:lumOff val="25000"/>
                  </a:schemeClr>
                </a:solidFill>
                <a:effectLst/>
                <a:uLnTx/>
                <a:uFillTx/>
                <a:latin typeface="+mn-lt"/>
                <a:ea typeface="+mn-ea"/>
                <a:cs typeface="+mn-cs"/>
              </a:rPr>
              <a:t> is correct!</a:t>
            </a: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endParaRPr kumimoji="0" 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kumimoji="0" lang="en-US" sz="1800" b="0" i="0" u="none" strike="noStrike" kern="1200" cap="none" spc="0" normalizeH="0" baseline="0" noProof="0">
                <a:ln>
                  <a:noFill/>
                </a:ln>
                <a:solidFill>
                  <a:schemeClr val="tx1">
                    <a:lumMod val="75000"/>
                    <a:lumOff val="25000"/>
                  </a:schemeClr>
                </a:solidFill>
                <a:effectLst/>
                <a:uLnTx/>
                <a:uFillTx/>
                <a:latin typeface="+mn-lt"/>
                <a:ea typeface="+mn-ea"/>
                <a:cs typeface="+mn-cs"/>
              </a:rPr>
              <a:t>It probably made a lot of sense that you would need a larger force to move the desk, and there is a relationship that links these 3 variables: mass, acceleration, and force.</a:t>
            </a:r>
          </a:p>
          <a:p>
            <a:pPr marL="0" marR="0" lvl="0" indent="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r>
              <a:rPr kumimoji="0" lang="en-US" sz="1800" b="0" i="0" u="none" strike="noStrike" kern="1200" cap="none" spc="0" normalizeH="0" baseline="0" noProof="0">
                <a:ln>
                  <a:noFill/>
                </a:ln>
                <a:solidFill>
                  <a:schemeClr val="tx1">
                    <a:lumMod val="75000"/>
                    <a:lumOff val="25000"/>
                  </a:schemeClr>
                </a:solidFill>
                <a:effectLst/>
                <a:uLnTx/>
                <a:uFillTx/>
                <a:latin typeface="+mn-lt"/>
                <a:ea typeface="+mn-ea"/>
                <a:cs typeface="+mn-cs"/>
              </a:rPr>
              <a:t>						</a:t>
            </a:r>
            <a:r>
              <a:rPr kumimoji="0" lang="en-US" sz="1800" b="1" i="0" u="none" strike="noStrike" kern="1200" cap="none" spc="0" normalizeH="0" baseline="0" noProof="0">
                <a:ln>
                  <a:noFill/>
                </a:ln>
                <a:solidFill>
                  <a:schemeClr val="tx1">
                    <a:lumMod val="75000"/>
                    <a:lumOff val="25000"/>
                  </a:schemeClr>
                </a:solidFill>
                <a:effectLst/>
                <a:uLnTx/>
                <a:uFillTx/>
                <a:latin typeface="+mn-lt"/>
                <a:ea typeface="+mn-ea"/>
                <a:cs typeface="+mn-cs"/>
              </a:rPr>
              <a:t> 		F=ma</a:t>
            </a:r>
          </a:p>
          <a:p>
            <a:pPr marL="0" marR="0" lvl="0" indent="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r>
              <a:rPr kumimoji="0" lang="en-US" sz="1800" b="1" i="0" u="none" strike="noStrike" kern="1200" cap="none" spc="0" normalizeH="0" baseline="0" noProof="0">
                <a:ln>
                  <a:noFill/>
                </a:ln>
                <a:solidFill>
                  <a:schemeClr val="tx1">
                    <a:lumMod val="75000"/>
                    <a:lumOff val="25000"/>
                  </a:schemeClr>
                </a:solidFill>
                <a:effectLst/>
                <a:uLnTx/>
                <a:uFillTx/>
                <a:latin typeface="+mn-lt"/>
                <a:ea typeface="+mn-ea"/>
                <a:cs typeface="+mn-cs"/>
              </a:rPr>
              <a:t>		</a:t>
            </a:r>
            <a:r>
              <a:rPr kumimoji="0" lang="en-US" sz="1800" b="0" i="0" u="none" strike="noStrike" kern="1200" cap="none" spc="0" normalizeH="0" baseline="0" noProof="0">
                <a:ln>
                  <a:noFill/>
                </a:ln>
                <a:solidFill>
                  <a:schemeClr val="tx1">
                    <a:lumMod val="75000"/>
                    <a:lumOff val="25000"/>
                  </a:schemeClr>
                </a:solidFill>
                <a:effectLst/>
                <a:uLnTx/>
                <a:uFillTx/>
                <a:latin typeface="+mn-lt"/>
                <a:ea typeface="+mn-ea"/>
                <a:cs typeface="+mn-cs"/>
              </a:rPr>
              <a:t>The final answer for force will be in units of force, </a:t>
            </a:r>
            <a:r>
              <a:rPr kumimoji="0" lang="en-US" sz="1800" b="1" i="0" u="none" strike="noStrike" kern="1200" cap="none" spc="0" normalizeH="0" baseline="0" noProof="0">
                <a:ln>
                  <a:noFill/>
                </a:ln>
                <a:solidFill>
                  <a:schemeClr val="tx1">
                    <a:lumMod val="75000"/>
                    <a:lumOff val="25000"/>
                  </a:schemeClr>
                </a:solidFill>
                <a:effectLst/>
                <a:uLnTx/>
                <a:uFillTx/>
                <a:latin typeface="+mn-lt"/>
                <a:ea typeface="+mn-ea"/>
                <a:cs typeface="+mn-cs"/>
              </a:rPr>
              <a:t>N or lb.</a:t>
            </a:r>
            <a:endParaRPr kumimoji="0" 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kumimoji="0" lang="en-US" sz="1800" b="0" i="0" u="none" strike="noStrike" kern="1200" cap="none" spc="0" normalizeH="0" baseline="0" noProof="0">
                <a:ln>
                  <a:noFill/>
                </a:ln>
                <a:solidFill>
                  <a:schemeClr val="tx1">
                    <a:lumMod val="75000"/>
                    <a:lumOff val="25000"/>
                  </a:schemeClr>
                </a:solidFill>
                <a:effectLst/>
                <a:uLnTx/>
                <a:uFillTx/>
                <a:latin typeface="+mn-lt"/>
                <a:ea typeface="+mn-ea"/>
                <a:cs typeface="+mn-cs"/>
              </a:rPr>
              <a:t>As you hypothesized, as m increases, a larger F is needed to obtain the same acceleration.</a:t>
            </a:r>
            <a:endPar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extLst>
      <p:ext uri="{BB962C8B-B14F-4D97-AF65-F5344CB8AC3E}">
        <p14:creationId xmlns:p14="http://schemas.microsoft.com/office/powerpoint/2010/main" val="3946598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txBox="1">
            <a:spLocks/>
          </p:cNvSpPr>
          <p:nvPr/>
        </p:nvSpPr>
        <p:spPr>
          <a:xfrm>
            <a:off x="677334" y="712155"/>
            <a:ext cx="8596668" cy="1320800"/>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0" normalizeH="0" baseline="0" noProof="0" dirty="0">
                <a:ln>
                  <a:noFill/>
                </a:ln>
                <a:solidFill>
                  <a:srgbClr val="404040"/>
                </a:solidFill>
                <a:effectLst/>
                <a:uLnTx/>
                <a:uFillTx/>
                <a:latin typeface="+mj-lt"/>
                <a:ea typeface="+mj-ea"/>
                <a:cs typeface="+mj-cs"/>
              </a:rPr>
              <a:t>Try one!</a:t>
            </a:r>
          </a:p>
        </p:txBody>
      </p:sp>
      <p:sp>
        <p:nvSpPr>
          <p:cNvPr id="29" name="Content Placeholder 2"/>
          <p:cNvSpPr txBox="1">
            <a:spLocks/>
          </p:cNvSpPr>
          <p:nvPr/>
        </p:nvSpPr>
        <p:spPr>
          <a:xfrm>
            <a:off x="5276026" y="1557373"/>
            <a:ext cx="3263601" cy="2718359"/>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rPr>
              <a:t>Your car just broke down, and you have to push it to the nearest gas station. Your car weighs 2000 kg. How much force do you need to apply to the car to get it going at a steady acceleration of 0.05 m/s²?</a:t>
            </a: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600" y="1571038"/>
            <a:ext cx="4100314" cy="2734672"/>
          </a:xfrm>
          <a:prstGeom prst="rect">
            <a:avLst/>
          </a:prstGeom>
        </p:spPr>
      </p:pic>
    </p:spTree>
    <p:extLst>
      <p:ext uri="{BB962C8B-B14F-4D97-AF65-F5344CB8AC3E}">
        <p14:creationId xmlns:p14="http://schemas.microsoft.com/office/powerpoint/2010/main" val="4022787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677334" y="720044"/>
            <a:ext cx="8596668" cy="1320800"/>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0" normalizeH="0" baseline="0" noProof="0" dirty="0">
                <a:ln>
                  <a:noFill/>
                </a:ln>
                <a:solidFill>
                  <a:srgbClr val="404040"/>
                </a:solidFill>
                <a:effectLst/>
                <a:uLnTx/>
                <a:uFillTx/>
                <a:latin typeface="+mj-lt"/>
                <a:ea typeface="+mj-ea"/>
                <a:cs typeface="+mj-cs"/>
              </a:rPr>
              <a:t>Solution</a:t>
            </a:r>
          </a:p>
        </p:txBody>
      </p:sp>
      <p:sp>
        <p:nvSpPr>
          <p:cNvPr id="12" name="Content Placeholder 2"/>
          <p:cNvSpPr txBox="1">
            <a:spLocks/>
          </p:cNvSpPr>
          <p:nvPr/>
        </p:nvSpPr>
        <p:spPr>
          <a:xfrm>
            <a:off x="677334" y="1584707"/>
            <a:ext cx="7920432" cy="1689147"/>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kumimoji="0" lang="en-US" sz="1800" b="0" i="0" u="none" strike="noStrike" kern="1200" cap="none" spc="0" normalizeH="0" baseline="0" noProof="0">
                <a:ln>
                  <a:noFill/>
                </a:ln>
                <a:solidFill>
                  <a:schemeClr val="tx1">
                    <a:lumMod val="75000"/>
                    <a:lumOff val="25000"/>
                  </a:schemeClr>
                </a:solidFill>
                <a:effectLst/>
                <a:uLnTx/>
                <a:uFillTx/>
                <a:latin typeface="+mn-lt"/>
                <a:ea typeface="+mn-ea"/>
                <a:cs typeface="+mn-cs"/>
              </a:rPr>
              <a:t>According to Newton’s 2</a:t>
            </a:r>
            <a:r>
              <a:rPr kumimoji="0" lang="en-US" sz="1800" b="0" i="0" u="none" strike="noStrike" kern="1200" cap="none" spc="0" normalizeH="0" baseline="30000" noProof="0">
                <a:ln>
                  <a:noFill/>
                </a:ln>
                <a:solidFill>
                  <a:schemeClr val="tx1">
                    <a:lumMod val="75000"/>
                    <a:lumOff val="25000"/>
                  </a:schemeClr>
                </a:solidFill>
                <a:effectLst/>
                <a:uLnTx/>
                <a:uFillTx/>
                <a:latin typeface="+mn-lt"/>
                <a:ea typeface="+mn-ea"/>
                <a:cs typeface="+mn-cs"/>
              </a:rPr>
              <a:t>nd</a:t>
            </a:r>
            <a:r>
              <a:rPr kumimoji="0" lang="en-US" sz="1800" b="0" i="0" u="none" strike="noStrike" kern="1200" cap="none" spc="0" normalizeH="0" baseline="0" noProof="0">
                <a:ln>
                  <a:noFill/>
                </a:ln>
                <a:solidFill>
                  <a:schemeClr val="tx1">
                    <a:lumMod val="75000"/>
                    <a:lumOff val="25000"/>
                  </a:schemeClr>
                </a:solidFill>
                <a:effectLst/>
                <a:uLnTx/>
                <a:uFillTx/>
                <a:latin typeface="+mn-lt"/>
                <a:ea typeface="+mn-ea"/>
                <a:cs typeface="+mn-cs"/>
              </a:rPr>
              <a:t> Law, F=ma</a:t>
            </a:r>
          </a:p>
          <a:p>
            <a:pPr marL="0" marR="0" lvl="0" indent="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r>
              <a:rPr kumimoji="0" lang="en-US" sz="1800" b="0" i="0" u="none" strike="noStrike" kern="1200" cap="none" spc="0" normalizeH="0" baseline="0" noProof="0">
                <a:ln>
                  <a:noFill/>
                </a:ln>
                <a:solidFill>
                  <a:schemeClr val="tx1">
                    <a:lumMod val="75000"/>
                    <a:lumOff val="25000"/>
                  </a:schemeClr>
                </a:solidFill>
                <a:effectLst/>
                <a:uLnTx/>
                <a:uFillTx/>
                <a:latin typeface="+mn-lt"/>
                <a:ea typeface="+mn-ea"/>
                <a:cs typeface="+mn-cs"/>
              </a:rPr>
              <a:t>	F= (2000 kg) X (0.05 m/s²) = </a:t>
            </a:r>
            <a:r>
              <a:rPr kumimoji="0" lang="en-US" sz="1800" b="1" i="0" u="none" strike="noStrike" kern="1200" cap="none" spc="0" normalizeH="0" baseline="0" noProof="0">
                <a:ln>
                  <a:noFill/>
                </a:ln>
                <a:solidFill>
                  <a:schemeClr val="tx1">
                    <a:lumMod val="75000"/>
                    <a:lumOff val="25000"/>
                  </a:schemeClr>
                </a:solidFill>
                <a:effectLst/>
                <a:uLnTx/>
                <a:uFillTx/>
                <a:latin typeface="+mn-lt"/>
                <a:ea typeface="+mn-ea"/>
                <a:cs typeface="+mn-cs"/>
              </a:rPr>
              <a:t>100 N</a:t>
            </a:r>
          </a:p>
          <a:p>
            <a:pPr marL="0" marR="0" lvl="0" indent="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endParaRPr kumimoji="0" lang="en-US" sz="18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extLst>
      <p:ext uri="{BB962C8B-B14F-4D97-AF65-F5344CB8AC3E}">
        <p14:creationId xmlns:p14="http://schemas.microsoft.com/office/powerpoint/2010/main" val="5896935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DC91819-9655-4BD2-89E2-B9F6487B4EC9"/>
  <p:tag name="ISPRING_SCORM_RATE_SLIDES" val="1"/>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Content List"/>
  <p:tag name="ISPRING_PLAYERS_CUSTOMIZATION" val="UEsDBBQAAgAIAAB0PUh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AAdD1IH2uS9JQDAAB/DgAAJwAAAHVuaXZlcnNhbC9mbGFzaF9wdWJsaXNoaW5nX3NldHRpbmdzLnhtbOVX3W4aORS+5yksV70sk7TpNo2AKAqDgkoAwaSbXiEzNowVjz1re6D0qk+zD7ZP0uMxJMMmm3VapapU5YLM8Xe+c3x+Z1qnn3OBVkwbrmQbHzYPMGIyVZTLZRtfJb1XxxgZSyQlQknWxlJhdNpptIpyLrjJpsxagBoENNKcFLaNM2uLkyhar9dNbgrtTpUoLfCbZqryqNDMMGmZjgpBNvBjNwUzuNNoINTyoktFS8EQp+CC5M47InqCmAxHHjYn6c1Sq1LScyWURno5b+MXx2fub4fxVF2eM+kuZzogdGJ7Qijlzh8ipvwLQxnjywwcPzw4wmjNqc3a+PWRowF4dJ+mIveXII7mXMFtpN3y58wSSizxj96gZgumIazMdKwuGZDuyWpIyz7bW4EX0Y0kOU8TOEEuVG3cTWaTuBdP4uF5PLuaDLyrwRpJPxnEQTrTQb8bz4ajJJ7OLpLLwZOVkvg6CVK6+DSOJ4P+8MMsGY0GSX98p1VFqxaXVrQf4hakQpW6HkhiLUkzyJjdBbwu2aEWSu7F2j2juRJQdQsiDINOyOeMDknOanU4veGyB8hDjBZwD7Fp4zPNicCIWyJ4eqtsyrmx3FaV36sjEXBBhzF0OcV35n1w0oxow+pu7U6MK7a0E0uKupqsoa2qwGzF/wUfMxkCu4AOEK4LmA6Bx5qYJyDRmRAh4MkukSHgS6JvmEaJUiIIP1Q2jPhPVQqKNqpEgt8wZBWCAitz+C9jqN73aKFVXklhNFlkBIecrjhbM3oaYugTmMhL0ISpWAhmvYW/Sv4FzdlCaeBlZAWJBjk3nr/5JOKCGHNHSnY+vvQt2h924+uX7oKErghMoqeRQ0uxvLDPwU/g7lKBCSEURLNGAZFJSQkl5fJDOa1gIdcMtp2RVZV0l8iKFNLNwR/PCQcpND+X2ykeQJgSiZQUG0RSKG3jSmjFVWlA4ovFU5vvctCrIi4rV5cwo8CYpmHNeXD4+s3R2z/eHb8/aUb/fP371aNK27k9FsRZ84P7/NG9Eqz5rx32P3qP7Ip7uj2lc1eotKb/2ILarpv7Y7gVufXw8LZwK+aXXBbjSfwxaDZCFILKL54G0Y1CUKMPgTvBzd5xbe4GuQCDc+mnNIxOwXMONfBsPfFTquyH3kl8iT5Plf26IfuRxvxdIuafbt+t916mW9GD3znuJOeS5xBHt39uP446b48O4PX8waNGA9j2Pxo7jW9QSwMEFAACAAgAAHQ9SErfsUa4AgAAUAoAACEAAAB1bml2ZXJzYWwvZmxhc2hfc2tpbl9zZXR0aW5ncy54bWyVVm1v4jAM/n6/AnHf6e6VndQhMcZJk3a36Tbte9qaNiJNqsRlx7+/JE3WBCj0sCYR+3lsx7HNUrWlfPFhMklzwYR8BkTKS2U0Xjehxc00axEFn+WCI3CccSFrwqaLjz/tJ00s8hJL7ECO5WxIDn2Yuf2MobgY3+ZGhgi5qBvC9w+iFLOM5NtSipYXF1Or9g1IRvlWI69+zFfrwQCMKrxHqKOc1tdGxlEaCUqBSen72shFFiMZMB/pyn5GcvpQ529/QNtRRdHSlp+MDNEaUkJc5OulkWE8197jV5kbOU9A+Isa+uWzkUEoI3uQsfO7r0YGGaJpm//pkUaK0hQ05px/xHcOE6TQ42eyujJykWAuZAJdfAVXHnvXuwDkvoZzn5pxlYI9mboeLATz6BmDBcoW0sSfOpuqxNtji3o+YLEhTGlAqOpBTzrpJ9Iq7ybW9bg/8EZ5EYCcoke8CtbWsOryDYCxvsevVrd2VYT5veuCBCXsnDLIsFf2yN+6rEfIQNkjnxkt4JGz/RH80NJx/BPfEveY56uvrcCJPvp6+ZO3mkgPZnBVENopPKYWBSyUSeeF1mBeLU2srkspOcop5WRHS4JU8F8Gl+3tZVSaHBhcp53uqxQpMjjVbjZHvaTD97Lny93Y/Sb0d+vOE9Qr/GZKEEle1fo3SU0njqdnRLuZJqcZZklqOMh7vhEBxyY2RKqJ3IJ8EYKNDcMFwlis6AZrKJk0CUqQJqdrnDonp4rP2zoDudZvRsE3TazrcBUtK6b/8JXCGxQxYcDYMbHS7jih7z0ZKFwDAJF55Tu2O3SWumVIGezAz32gsBceulmqdIcONdsSH2CDYbs5zah+dGuib5QQFxtOEF51XiJeOKEhbnnnOO55JJmyN4um3i/g3nO0kv0mM50X5tspXCtFnrX9uIRaaf6T/AdQSwMEFAACAAgAAHQ9SAjOe+xnAwAAkA0AACYAAAB1bml2ZXJzYWwvaHRtbF9wdWJsaXNoaW5nX3NldHRpbmdzLnhtbN1X3W4aORS+5ymsWfWyTNKm2zQCoihMFFQCCKa77RU6jA1jxWPP2h4overT9MH6JD3GkAybljqrbVVVXMAcn/Od/89D6/x9IciSacOVbEfHzaOIMJkpyuWiHb1Jr56eRsRYkBSEkqwdSRWR806jVVYzwU0+YdaiqiEII81ZadtRbm15Fser1arJTandqRKVRXzTzFQRl5oZJi3TcSlgjV92XTITdRoNQlpedKNoJRjhFEOQ3EUH4toWIoq91gyy24VWlaSXSihN9GLWjv44vXCfnY5H6vKCSZeb6aDQie0ZUMpdOCAm/AMjOeOLHOM+PjqJyIpTm7ejZycOBtXjhzAbcJ8DOJhLhclIu8UvmAUKFvyjd6jZnGmsKjMdqyuGoHuymqZl7+2dwIvoWkLBsxRPiKtUO+qm03FylYyTwWUyfTPu+1CDLdJe2k+CbCb9XjeZDoZpMplepzf9Rxulyds0yOj63SgZ93uD19N0OOynvdG91aZatbq04v0St7AVqtL1QoK1kOXYMbsreF2y05oruVdr90xmSuDQzUEYFpE5BirW7ehCcxAR4RYEz+5OLegFs1dcYArO9rg5lza6B/TpZjlow+qOdifGjU/WSSQlXQ0r3JNNqlvxt9RHTIaoXeNMCzfXTIeoJxrMIzTJhRAhyuNda0KUb0DfMk1SpUSQ/kDZMOC/VSUoWauKCH7LiFUER6Yq8FfOSH2TyVyrYiMVYCwxglNGlpytGD0PcfQOXRQVWiLNlYJZ7+Gfin8gMzZXGnEZLLHRKOfG4zcfBVyCMfegsIvxiV+63qCbvH3iEgS6BOSWx4HjkrCitD8CHzB3qdCFEAqrWYPAymRQ4Ui5/lBON2ohaQb7zmG5abpr5AYU280xHo+JBxkuL5dbXg4AzEASJcWaQIajbdwILbmqDEr8sHho858C9KaEy02oC7z80JmmYct5dPzs+cmLP1+evjprxp8/fnp60GjLxCMBzpun4suDN0Ww5b9upe/YHWD/B7ZXShduUGnN/tCVs71AHtJwK3ak/XX+d5fGT6L/0Tj5K4jtMK+ggUomQXDDEK3h60CWd2w6qjFpUAhIhQvPu0iGghccu/rDpvynzM3h9wY/Vf/T3Py6RTi4PL9tDfzT3Tvq3ktpK/7q/4UGyvf/RXUaXwBQSwMEFAACAAgAAHQ9SEyN/oadAQAAJQYAAB8AAAB1bml2ZXJzYWwvaHRtbF9za2luX3NldHRpbmdzLmpzjZRNb8IwDIbv/Ioqu06IfbLthgaTJnGYNG7TDqGYUpHGUZJ2MMR/Xx2+mjYdxBfy8vA6NrI3nag8LGbRS7Rxn939w787DUizOodrXxctekY6MyKdwSTNQKQSWA0pDj89ytsTETJm0plO159kayp+DOmbORemiquAhQ5oJqAVAe0noK1CiX+9yvZV7SqqtHmaW4uyG6O0IG1Xos64Y9jVmzvVAmswFqDPoHMeg2fad6eNPDk+9CmqXIyZ4nI9xgS7Ux4vE425nLXlX6wV6PIPX+6A3nP/deTZidTYdwtZPfHoiaKdVBqMgX3exxFFEBZ8CqLi23PnH9QzbhZUo4vUpPZAD24oqrTiCTS69DSg8DFZejW62adochZWdkfc3VJ4hOBr0A2r4T2FB6LK1QV/oNKYUEcaaLPnR1Qgn6Uy2afuUQQ5eizZtnXvVKh7/pB5I4S1EVoEJjJrWxwXTL0NDq6pZR2HZl6ERBkSMZBYhcDiKHrPsfU9QveviHFrebzIyvVQrsayD1wvQU8QhbtKtOXKjL7PPdnfytvO9g9QSwMEFAACAAgALmXLSJZRcFq6AAAAowEAABoAAAB1bml2ZXJzYWwvaTE4bl9wcmVzZXRzLnhtbJ2QsQrCMBCG9z5FuN3GbqUkcRPcHHSWmqYaaS8ll1gf35SKdJGCQyD/8X0/yYndq+/Y03iyDiUU+RaYQe0aizcJ59N+UwKjUGNTdw6NBHTAdioTtijx6A2ZQCxVIEm4hzBUnI/jmFsafGog18WQiinXrufp9A75ZPJhVmF2K/uX/ZmByjLGxDXaLhxQpXtKM8LIawmTc9GYW2wd8F+AWQNavwI8hhXAxwUg+PfFU9KRQvpmCoIvlquyN1BLAwQUAAIACAAuZctIlBOzImkAAABuAAAAHAAAAHVuaXZlcnNhbC9sb2NhbF9zZXR0aW5ncy54bWwNzDEOgzAMQNGdU1jeKe3WgcDGVpbSA1jERZEcG5GA4PZk+8PTb/szChy8pWDq8PV4IrDO5oMuDn/TUL8RUib1JKbsUA2h76pWbCb5cs4FJliFLt4mjiUyjxSLHHYRqOFTXv/AHpuuugFQSwMEFAACAAgAJJv0Rook4qj6AgAAsAgAABQAAAB1bml2ZXJzYWwvcGxheWVyLnhtbK1VTW/bMAw9p8D+g6F7paRd1zawW3QFgh3WoUDWbbdAtRlbi78myXXTXz/K8vecbgV2SGBTfI8U+Ui7189J7DyBVCJLPbKgc+JA6meBSEOPPHxdHV+Q66t3R24e8z1IRwQeKVJhADwmTgDKlyLXCL7nOvJIz0CRmTi5FJkUeo/cZ8jdRbok745m6JIqj0Ra50vGyrKkQiEiDVUWF4ZEUT9LWC5BQapBMpsGcRrsUv8djb8kS5ne56B6yFy/PXBN0nI8KzEgKU9pJkN2Mp8v2I+7z2s/goQfi1RpnvpAHKzkrCrlI/d3d1lQxKCMbebaJNegtUmiss1cvRSLi9RR0veIddgkoBQPQdE4DQmzWDYBdrcxV1HNowa0hlftRM1b+W3M+6ZxqzrHOue8eIyFivCoD+msk0CXDaO6SXXdSkEPjYJWhok4En4VQkJQvX5rJTJfEBuwVVyVJ1Wljwf4tOK+zuT+FmGoorqDtG0atU2jFajloG30dUdBmttugetCQlOqmfskAsi+cCm5kcWVlgW4bGSssWwIdpm9ct2kriFupJP47B96Y/xGrfmpXutMBfgfjfmERG1NRBrA80qgj4YEa6oBi21sVOcxNTG7nFTxmPR0PTDZHOum4EUczWUIOIYB15x1dnYICpIrdPELOcL2Dg6CIxFGMf70JMP49CBNwuVukqF3cBAcZ/5uAtqa2zKycR1HYmoV5LKJdeL6hdJZIl4qeQ72jF5WOnxt5Jqjm1y0B+fzP0ZxEKMZzC2ZWF3mqbevmsN7M6dadT6b3FoGasV5AF3k1quZhSIf+QSw5UWsb/s5NfuwBx3lPDUd01zfUe9ZuRYv4JQiMF+6xampSQRGMx75cHHaY8B+4nYZhK9MhyJus7SpA6WserP/VUWbLV+3znb9UIddrOGTgNJi7Ex9RHWEMivSYNRDmncfERXjTruRwJ0YtnijxQmKNMs98h4f6jtfnl12Vz7HTzjrfWvubWCbyxtWep1wpyBW67q9iFvvBnz8DVBLAwQUAAIACAAuZctINdvZrWgBAADzAgAAKQAAAHVuaXZlcnNhbC9za2luX2N1c3RvbWl6YXRpb25fc2V0dGluZ3MueG1sjVLbahsxEH3PV4j8gCWNbgtbg67FkIdCE/K89aphiaMtK4WEoo+vNq1x3Lq0mqeZc+YMMzp9fpySfc5lfpq+D2Wa0+dYypQe8vYKoX4/H+bl0xJzLHlzqtxPaZxfdunrvNZaNZchjcMy2hXNW4zC20NKauVUy5hhFEnmqVfIeW4b1oHrwDbMUWL7zW8SP3WXuI+pXFbtN2fonw27lONSdmmMr1s4Z7+Hzjf4uAzj1Hh5K9ga9Ti1OrYGYoRL7ivVACCQ5Y44XKXspCbIY8YxVKMoUECEc9KJSiTl0LLQiabCfCcQk4xRV6mnrRtpbRy1VUJHiG7TvOpsDcFIjBEhBJirXEAwGDU2NA0Naj0gODAgqjaaKEDBBhNY9c4Ly5GiXmBcmTGA8em4p+3en+tU/e91juf8h+DFL7iIrt7aXDBXv39elka+jU/fDkOJ6MuQ4278cB3ubm6uf3nyzb9HxmrUtvFfff0DUEsDBBQAAgAIAC5ly0joDowg8BQAAO81AAAXAAAAdW5pdmVyc2FsL3VuaXZlcnNhbC5wbmftm3lU09e2x7HSqq1IgbZMAaqotBVBJkk0JFcB0VbBDjIpIIZBmSFCCARSK4JeIAGpjCEo3mrvDYM0MoQhqUUTaCB5lCJCIBF+kAABYohkIAm5SXS9e9d674/31nr/vbAWi/U5/HLy/e2zz977rLXPrbOBASbv27xvZGRkcuqk3zdGRu+WGhkZf7/9Pe0I+cWlL7R/tiC/CThu1MICLWrBOP7YmWNGRm34D1TR72p5R9rJMKSR0a5+3e8WRurPMUZGXgWn/I59lx25Mj1cvJ75hJGu2a8x0hh1Xiu+bDHusifk488++rjx4G/Gx973O299wyrZ74cLP4Z+aLWn6+bVb7cfpzCLHlNE7KtYuEy2oaiv8TCNJwiHhNtc+UMixQyBAhYphimrR2sL2TDl8kJFEAyyIQfw+Dz5TJGR7gdUPfL96PXRG4J7I2CLkA+26sbSXvxRxEgDlcLVr0fnS/SPTe1afMoYkcM1CnbGe/qRlKrXs0qM87t6KI/E8AIc8h4Ttuvo15XbWk54R/+vzorLmK15KjEjoLVPOplhU/SsXTfBywdmpamf7hZL05q3aLHrSsteG933odDzd0IKHn3VhSurFr6eLXZ1eRirOjXKur1OlbCOMq9Y3smraYgiF68KyjIvrG8SGZkRQm8eRoIEkKvUAcQ23dRx3bcvYzRqmYPPxsJ9E7QpXPVqpP4oCtfMF1wdNzNHDs+qZTxaIobKlhdH9jjnjilhAcA2B8yrbB5dVlVKV77gSbpaEtX/4Wual4JhAS4cFkQarlPd5dPibJMKfDuLOH5u9QiRgewQ7rzFWagVBVTXM0QJPLMsY2DscXHXwRH5tW324JzZW06rNrRET5bik1Lda6bg+/yBkz+CrrmKwTNfSE78NlftOrqmrj5cNCRowFIBR5Qn/ooin7vapfTEW1DMB92DOurSHW/i0hETxasc6oWQk0OUafqv6Vy+GPIQkCOJdAgLFke9IGijYuyUROQdBSPAMYbbRrQSZLQTS6IGMQgleWqaGo5a3gDVjpfnTXBv9JmOo5sFiFICU5xHbYncag2nx26WHF1Zv53o8WB43F6r8/tcRiSMuMf8pXkpPf7Bfud9h0tj+XcJVxzXSvEBJ5t+/wUN5TMfNyELWtyi7Bkvsuyd0krRZKJZNx0Wk+uYFRHDo/cq0yJ2u3GqW7+m8rM98o1/g7IUVsx978RNuB3EW9QwNnHrfEIspW1VrA5ld9lDHpLWCTEfl5JXFZNxdojpHlgRX+Cb1K/Qvls7CzLgxgfFYHCpSUcBSW39w1JkZauEMtBLGmeCx4HaeCIGzte57ktu2k8j4HsHj7lkxAPbzzp67j9rguCeDiqo3fq87MM7Cn66ApZ+AM84wng8BD8e8tybX+zcGRFS2bdAXRnNLHx6oTM9PpXKf+GRjysoT6wRl8d6pECJov3DsrB4Fq9rszyxXIywcyM6acXuVXq1iKEpuOrysppM0QbIZgYiYSv7UrXGlYAFsQS8uBcHWWDc3EATkO5E04d9kRlc+rrDjJXevmydfUcu487WVKLNiR3uPteuFNDN6s3vmpM6rqXtCuWssCTxRPTEiqzfX5bcQyRdrd/tlp52gYQ589GQPF0FeW78PB2XsUsCHqVTbIUlmIb1vR1OT3HisCxjeRg/rFmwNywu184jJZdKx/RDD/Lic+zjexATy19JfYAO1OgqMzMASG9BJgG9z8AO/dWueIHEiy5QNp9mS+KhUWu11rQyI71F2zrZnoEYW5QnrsdC8KKWgagRZ5bYtn1ufoXhXp6JS9cqvXbILBF3Y0cYAlt4OgjaM0AtRctmun0v2Quge3/kK0sczA4Jkqbu2EJMa7BD3vamiL5ypNcqOKJeA3V1z2snViS1JsZMI+/ioBr3lHHBWSliOVF6QBKjEcxLZ7pbM0sQTMjvcpCoS9qvwgwoiPfTnnfm9A211hGYBM3QUdYBnVJZoXZvFTSWOKAS9/9lWJyCu7kjFHl2qHdHIMLOcfv+0FhuW3MTwvipWzKGVlocFvAgnipW37xkOdEpVsMuoE4OifnggJ1sudkOj2SYN5oQG/DpEOB2sENoJ5wgatL7MkpDhJDBL2xaW5KpbBhxHWSjrEM4KD2euxEdlK/9/QBCFYgDzc83icn5YQ3Mhngr8gm8ikjXGmImblwFloXxqi11S18n+rIx/Th3+5fkpw+Mf4KyXhc89PtbtW/Sg9KbHyPLvvz+yyHb0RMqW2bplTAYx3aUvInmnjS2FQ6qEA2u3anKDLvd6dQ4CEORbzxa4iC4CNskCNPPkLE1hxtfHWr1bjvEw9/MnlTwWgR7SUIbp+ajgbm7hpV1mXi0u6YXl0dZTfSJqZPIMT6LXmUCf/70fDt0Vlnd0R2sD/NJIeallHBtkKRYX0jUh3mbEfl75uappuM2evEnPKnXCp5y+v/7IO6H0Mf8Lz31OeLu/wiXqJ3cHKE+cRgd/9980IAGNKABDWhAAxrQgAY0oAENaEADGtCABjSgAQ1oQAMa0IAGNKABDWjA/6+4qnzVb4rXD336fzDt0vER+XVTGDhHMV+FJ6L5NfcZDljVAoe3KS2tUP++GQsn00iA7snvOZdSckjErNaBTcZXrn1XW1ar0OSh0Pz21Vx/KbZhWjI1Iu+TcY9urKJoPVMTdV8o69SRdqb6FrVuFC9PRueq0NaL+ZCOMTe2O7vvuSeqPLGbKW4Yp9wXf+Da+2jqSZ2Lsu8IkZkjfmaJb36QrGv+ChD1SlgCOk06mRgQBFe/bhM0YDeRoxMN3jwMWbB5JySSkjiJiXDnQZMrEw/zczVqmaj2MF2UExGUg7vw7DCrVnTLiQheB7smbibzz6kcM0do+x856DolDlNq1r7g5nK/Y/vIpta64mvi25d3D7T3LdnGse1KRWN7GrT62bF7qdNYjZqxO8UrT8iqP9pgW/WSIN7xo/jldVN77DSLkT835fSJgABXveo3YewgA+FPfU19rl56xc5Q1MZ68KorBf7Hkx6UMiS/HCAJBs4lAY8VGU1hWCKzBuaKOidVW74fJnOBg1Z0jW+dZ1Kcc9YGnapEDqaDSy/iSbG7TrWIz3H9slYv907+PffZUrbLF+UHxS5RFjPBkiFzUMgxV1Ql656LcDI270IkSwm6iKxKPp5un9qfkH+sLPEOY4caqC1dgPKZkugpNHH7Ud7Hql+3mjr3S9L+QM41cgbcShgPh6sQ9mxBnj8glH9wI2Kz9td8XQshZ871mxCRrenwGx1nWtaXXrge96TeFcerek5w/RgQVf3Tevq403hM7op5iCTTViLJnnqX8OhoY/KssNqJLtl9LCt3PI0KX5kkvgZRFg6vgdmjZL6tONseNSZFh6yUJTd1+JD1a7Ff0cQZy6X7Pj6yOZFQ41vxSdq5hlRnm6g/tmeTrpCnBiG8Rcrts5DVuFhN8HiKH5D8l2EgObvUTXPoOaVW0/RZrvZtfuG8yKSSpSL34FZGXmhybkd4nEMwh9hcOVE01rHFyKjLbu3rd4tUEPp5EvLQ+YPIm2tuH5MAuOuI/PaJX8+fqUu+P+1879Dou4CwvTsrKsYzshnuB0w3d/icP0g2JSWzg5kET9WsJS2URSt+O+EuBTz/fFj9dZ3m9T++cj3IfoK+Sa/yfIebMFmGB4GvEI0BTOXyEjlpohXz9CloScD2ZMnFZh+5YR+InSV4POqmGN1v7f3ciyCtoT/0CXDpKY0QKBvvi9n5UvJ9XVvNQitWLbzhu5jAIY+5Kx9NSpPahxK6Th/C6SWAMa20zY21vNnd5+uLdCqkdNtUZ3Z/C/XR5V67rPosaxJAaYpoTP/hlXznXHPBgNihzIRTrXVaqBMRl1iR6PZbWmNSy1eNm9uVjnsEwpskiXsYG4SwSBDEdsxkZT1Hzu3hDEjWoMo1f3/AQSNnBGA1Sp5GNLbJm/GmKYYzuOQmnYWQlRXSff0JGD2Q7VxydsWRkrfqOlG5uaK+RAXtakrtGKW6uRISg941R3l0xLLnw1LXz7ekPO2qSILbXLRy+Kot8/lG1xHIuEJeZFWeffqrn+1GM1AiK7gmINvxM7yCn+j9TipdILxy7PB4nhfMpbu0CVmwECGdf5yWF0YaR8xte6FrbtXk/uRgB4+cvqISRmk2ssPpDVJTnt54ToNZv7haB48G2TjoVzOpSGvZKMaxPC9RSzBHGxVfPpr3SA4RmaHKbas71qqeIHImn0APisaxaxUNmFW1EMp2FgkZR4KxEXWZseHUlIf1sZkucaRY1u28QTcWQIfxwWt5OEdea0wOK0q7o9x+4ZYEYaurJroHKFYuEgW90e0RSqu05LO63fDtIRI/WMcl+83XD+EHry9pFa6onAZN5/w4bkOjdBkg/F0vGjHQVrpbmRa+F85M4OhCaQumcmVJPdMSaHMCPKycryjsRcETfRaNamBcZCpPgqP52R+TQoMFiI5wvjOiuj954xk0JcWWs3t01NV9SCS2KPMokaRPpoW7Tjzzh/NCPd+TpqznDKXO0svOdtfGg6+82Hx5ITn3MLsnc/JRfepm9y86lztdKD7/XDE15zBUXAi88bzTqTS1dK1vBh1jtdvDvFiQ7mjDFjEsshlRZvgXddGR7Odd0QnUYm9m3IDyJZob0cwa1LpuGL0MsAUC/0pHbPweup9RL5M71qYCcjDtYX1P8QASkRkY6GizNbczxwfXUyS5Lnv82ZF85eFC1cVhU85Yql0Ih5gsaKg/XLJIaj3wZhU1zk60W0NtdH/4g0vtyVoT7RpFsn06ManZ9tYdTzKm1HUM0mUQTTktwjHwZbUzj19BVqn1W8Xb/+TIGD3h9RXabUMe6gfzi/0AK0H6EM2nqK31MkFAXyIQTryxDsh3MzrsjAMfnziQNpkKCtEFFetAW/rrsfE7Yx3a6Bi8hl/wv57e1GFiZPRrdHifK7R1J5pXn23t+J6g8MHphvtxjfFJAmthmAnyMzuUE17W5/iPVWFrcgiTsM8X56WsBJgmSU7+wMojE5rjj/HVogvElQM2DL0C2LOozbWq+w1aR2EE3Qyjx04mWL+UaGOcW1M++TDztfieGBE6bKk3xs6HJoiNpbeu0/M7++6Y/M7b1SLJbggy/zi0adFp5hXwarisupa2n8hrxYlvNZAVLrNmdRIvZhxYCBwIIh9x0n46frBMbc+oB6Cf27AZ1py6OT7+p4HX6MlPbTStK4+Ej5mhduwvf0gjNvHkdG9cvrzfwd5n/c9vUejlNgaOKm1vtWM72vdP6HQmYW8SY1SI29FePsH/xXRZ5VioxHRIugpUrJ6ITLbVFhr9r+UA3pVnSwwoVAQCZieKzLwYJhcd76bwOPHgAxjc0VQJDIXxfHZz1LLtrdZDOIRq31Uq+xBrWJ4fmRK7Wc3aKRFATAFVZKYn661bpaq0EQy8wfemoUGFEj+fQTIblgsN4g+7kzK3aNq1LufwDyf1KfpzuccdTMQZvF5f4WjhCkbyVizLfXNm4FARgBmWcRSIt95GaqV2670t8INKzmUQoM5pXLCqiq56BeG19SY6gAeXCEPa3LGvH4xTBM7sFNyiA/Bedi/Smcc17viXp3EH6p/ioWsD7h+1xnCdyeGWr6JI44D8Wk30JiNuX2u7drktvN+EV/f8b48Uoifl+ZiIMH2es5RAmHAXRb7qenst9o2scQ82lIzBdpF2PnyXec7T3uFgeXTBnzvRtNrM5NL5S1PRhOhxmh9scAnzRlwvG9nw4gSgsCrymyE0EIoHAGcPXG4uYgrWmE60IEnSPxnJXuPXpdpjl5+CbqDEd1ox8wshtI2xkQaNKn7Vjaaad8XDCwsq5rdNLa1n2Gvj3BDta+jnIIHX4d8uU4nSa/I3OXQv/GdGVsh/RuHlhF0MyaNa1FvV2xwwaTOaky7mB4KKO68Y1ziJzgjEt+5aw7kcgfgUf978a4bc7DvXhEyYPvCqJ4l4zGl/Or6nwCMP1B/MH4QMAitn0hA+i/aIKTCtymTBl/gBOrCJxQjzA05tXu/BFIpBBY6WMhlNo26DcgM1T0zz0173ifJSrfdRFMH3fuxpjnQVtOX4nMi3wh2q202LZiYmWTXIPAp7ucFCa70DQ87kd/GL1hPCC8fk+kKDD81I6ehPoL7Za0n6yOgze+98fbEuJ8v0OfmZizYnq/y122ZZl5nE0zeQH7JSt3SUuwF8dEadrEprQfYwoy/641MUzhsLAmW8vTg2/MiVk6H2WGl6rd4HpdHtK9pZI5J9lVbBkhZ9yJnJ1ZbvVSIL04klqHY5Qb9YRmZHo+2z9tkErU5RkCE7cediSlYwURt/VFVK0iXNez5Hne+LZCHWcwjzOK7KPW6z6687FTDs7TZhw89N/1bxLM/+7SIh2kujzz1Tu4Jgirm1vtl74W9LHu0+jZIjPn9vJHuPDS+QdPL36eDWKklon73sjch/lWG69JqVLeqTuawr6LLaMYiuFPhORFWuroEIRZehYXlQf9jRq7bWHilEBuPbKU5w+ZuVSLfTnIy11YpZ1hfIp2CjWetE8YfNOKzW7B/2bW4ImboaLnvtz2+DDmoce7UHl06TEnRvPVGzXVQeYE854JchCvX/ZrUjp48QAAuIX6/t/bIHE4xX69qfOyg42V3vJ29K3OFzHd8jAwBhl2+KQxZFuGqKlfenf8o5MUPGrJOifDYUbCx15+2pJKw2jsAtT1I4ndT15nnhPFSqdnILQ3W0TUqH9KWz7XzrXIi2hPeH9aMyp8hD5HDp2TmbVpyykaU7WPACl8MnaZJ6EchH+gLBBPfe1h6kEiJ+1TAFi8uAw9+bJNCGMQRc14+dLM2T/GGZXLWKGkBdEAH8Nq2+XPGpLKKFrJOmXpGTS7VuLHJ1FL9aJrPt2RX6ifQ3gCzm3rvvu5PRk0XzNRFAHuRNQbVnCJCyW/tuLhnjEXvSYDwwtrKhlXNRdd9BvSBnSz3OHNK3hEemuXr1RRA6ldNSAI7/wB/gzI6FRPnorsLgdN5UVcJ8POauPz3K3Ees9GdDc/3lGKPP3mK36D4eFh6of+Zl1ilXqqgiCBYWaPwv1obe8//OC9htKFv93aWplMWn1rj76YW6QpNprZ8XnLTYj7jsyXq1+LDBXncViXlDPzfYefHJ4m8aOMhObcr+4uU86G+oZt34Kf9Av5bjF3/4J1BLAwQUAAIACAAuZctIWJvrBk0AAABsAAAAGwAAAHVuaXZlcnNhbC91bml2ZXJzYWwucG5nLnhtbLOxr8jNUShLLSrOzM+zVTLUM1Cyt+PlsikoSi3LTC1XqACKGekZQICSQqWtkgkStzwzpSQDqMLY0hwhmJGamZ5RAhQ1MLGAi+oDDQUAUEsBAgAAFAACAAgAAHQ9SFp/uZk6BAAA4Q4AAB0AAAAAAAAAAQAAAAAAAAAAAHVuaXZlcnNhbC9jb21tb25fbWVzc2FnZXMubG5nUEsBAgAAFAACAAgAAHQ9SB9rkvSUAwAAfw4AACcAAAAAAAAAAQAAAAAAdQQAAHVuaXZlcnNhbC9mbGFzaF9wdWJsaXNoaW5nX3NldHRpbmdzLnhtbFBLAQIAABQAAgAIAAB0PUhK37FGuAIAAFAKAAAhAAAAAAAAAAEAAAAAAE4IAAB1bml2ZXJzYWwvZmxhc2hfc2tpbl9zZXR0aW5ncy54bWxQSwECAAAUAAIACAAAdD1ICM577GcDAACQDQAAJgAAAAAAAAABAAAAAABFCwAAdW5pdmVyc2FsL2h0bWxfcHVibGlzaGluZ19zZXR0aW5ncy54bWxQSwECAAAUAAIACAAAdD1ITI3+hp0BAAAlBgAAHwAAAAAAAAABAAAAAADwDgAAdW5pdmVyc2FsL2h0bWxfc2tpbl9zZXR0aW5ncy5qc1BLAQIAABQAAgAIAC5ly0iWUXBaugAAAKMBAAAaAAAAAAAAAAEAAAAAAMoQAAB1bml2ZXJzYWwvaTE4bl9wcmVzZXRzLnhtbFBLAQIAABQAAgAIAC5ly0iUE7MiaQAAAG4AAAAcAAAAAAAAAAEAAAAAALwRAAB1bml2ZXJzYWwvbG9jYWxfc2V0dGluZ3MueG1sUEsBAgAAFAACAAgAJJv0Rook4qj6AgAAsAgAABQAAAAAAAAAAQAAAAAAXxIAAHVuaXZlcnNhbC9wbGF5ZXIueG1sUEsBAgAAFAACAAgALmXLSDXb2a1oAQAA8wIAACkAAAAAAAAAAQAAAAAAixUAAHVuaXZlcnNhbC9za2luX2N1c3RvbWl6YXRpb25fc2V0dGluZ3MueG1sUEsBAgAAFAACAAgALmXLSOgOjCDwFAAA7zUAABcAAAAAAAAAAAAAAAAAOhcAAHVuaXZlcnNhbC91bml2ZXJzYWwucG5nUEsBAgAAFAACAAgALmXLSFib6wZNAAAAbAAAABsAAAAAAAAAAQAAAAAAXywAAHVuaXZlcnNhbC91bml2ZXJzYWwucG5nLnhtbFBLBQYAAAAACwALAEkDAADlLAAAAAA="/>
  <p:tag name="ISPRING_PRESENTATION_TITLE" val="Day_4_Energy_v17"/>
  <p:tag name="ISPRING_RESOURCE_PATHS_HASH_PRESENTER" val="f6854e766e1a5a7feefdf12be6314ea1dbf63ab"/>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S_Yellow">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extLst>
    <a:ext uri="{05A4C25C-085E-4340-85A3-A5531E510DB2}">
      <thm15:themeFamily xmlns:thm15="http://schemas.microsoft.com/office/thememl/2012/main" name="MS_Yellow" id="{D98D778E-803A-4925-962B-C919C08277D0}" vid="{D2E614B3-B53F-4F1F-84A7-4A6B5F10BE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527443B7F650468EB70DBA5F662911" ma:contentTypeVersion="19" ma:contentTypeDescription="Create a new document." ma:contentTypeScope="" ma:versionID="20d560753c32449d56560481d1f39525">
  <xsd:schema xmlns:xsd="http://www.w3.org/2001/XMLSchema" xmlns:xs="http://www.w3.org/2001/XMLSchema" xmlns:p="http://schemas.microsoft.com/office/2006/metadata/properties" xmlns:ns2="5796801b-3a89-4506-aaa3-b2b080dc6fff" xmlns:ns3="352a001b-fdfe-49a0-8a03-de813b89e960" targetNamespace="http://schemas.microsoft.com/office/2006/metadata/properties" ma:root="true" ma:fieldsID="a8e68f3222a5a5f759252af3be706dfd" ns2:_="" ns3:_="">
    <xsd:import namespace="5796801b-3a89-4506-aaa3-b2b080dc6fff"/>
    <xsd:import namespace="352a001b-fdfe-49a0-8a03-de813b89e9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Dateuploadedtocours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96801b-3a89-4506-aaa3-b2b080dc6f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9b8d16d-ae89-43c7-a374-a853dcb0227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Dateuploadedtocourse" ma:index="25" nillable="true" ma:displayName="Date uploaded to course" ma:format="Dropdown" ma:internalName="Dateuploadedtocourse">
      <xsd:simpleType>
        <xsd:restriction base="dms:Text">
          <xsd:maxLength value="255"/>
        </xsd:restriction>
      </xsd:simpleType>
    </xsd:element>
    <xsd:element name="MediaServiceLocation" ma:index="26"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2a001b-fdfe-49a0-8a03-de813b89e96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a98a70c-eb8b-4cde-922a-1396e9e365c9}" ma:internalName="TaxCatchAll" ma:showField="CatchAllData" ma:web="352a001b-fdfe-49a0-8a03-de813b89e9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796801b-3a89-4506-aaa3-b2b080dc6fff">
      <Terms xmlns="http://schemas.microsoft.com/office/infopath/2007/PartnerControls"/>
    </lcf76f155ced4ddcb4097134ff3c332f>
    <TaxCatchAll xmlns="352a001b-fdfe-49a0-8a03-de813b89e960" xsi:nil="true"/>
    <Dateuploadedtocourse xmlns="5796801b-3a89-4506-aaa3-b2b080dc6fff" xsi:nil="true"/>
  </documentManagement>
</p:properties>
</file>

<file path=customXml/itemProps1.xml><?xml version="1.0" encoding="utf-8"?>
<ds:datastoreItem xmlns:ds="http://schemas.openxmlformats.org/officeDocument/2006/customXml" ds:itemID="{5FDE273B-CFFA-4B33-AC61-C14697C03DFB}"/>
</file>

<file path=customXml/itemProps2.xml><?xml version="1.0" encoding="utf-8"?>
<ds:datastoreItem xmlns:ds="http://schemas.openxmlformats.org/officeDocument/2006/customXml" ds:itemID="{FEA1F658-372F-4DA8-918E-1594513460E2}"/>
</file>

<file path=customXml/itemProps3.xml><?xml version="1.0" encoding="utf-8"?>
<ds:datastoreItem xmlns:ds="http://schemas.openxmlformats.org/officeDocument/2006/customXml" ds:itemID="{A1EB0976-4D7D-4414-A87C-7C76D0081453}"/>
</file>

<file path=docProps/app.xml><?xml version="1.0" encoding="utf-8"?>
<Properties xmlns="http://schemas.openxmlformats.org/officeDocument/2006/extended-properties" xmlns:vt="http://schemas.openxmlformats.org/officeDocument/2006/docPropsVTypes">
  <Template>MS_Yellow</Template>
  <TotalTime>0</TotalTime>
  <Words>485</Words>
  <Application>Microsoft Office PowerPoint</Application>
  <PresentationFormat>On-screen Show (16:9)</PresentationFormat>
  <Paragraphs>85</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 Narrow</vt:lpstr>
      <vt:lpstr>Calibri</vt:lpstr>
      <vt:lpstr>Tw Cen MT</vt:lpstr>
      <vt:lpstr>Wingdings</vt:lpstr>
      <vt:lpstr>Wingdings 2</vt:lpstr>
      <vt:lpstr>Wingdings 3</vt:lpstr>
      <vt:lpstr>MS_Yellow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Day_4_Energy_v17</dc:title>
  <dc:subject/>
  <dc:creator/>
  <cp:keywords/>
  <dc:description/>
  <cp:lastModifiedBy/>
  <cp:revision>1</cp:revision>
  <dcterms:created xsi:type="dcterms:W3CDTF">2016-11-21T18:29:14Z</dcterms:created>
  <dcterms:modified xsi:type="dcterms:W3CDTF">2016-11-26T22:43:50Z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0x0101006F527443B7F650468EB70DBA5F662911</vt:lpwstr>
  </property>
</Properties>
</file>