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56" r:id="rId2"/>
    <p:sldId id="274" r:id="rId3"/>
    <p:sldId id="257" r:id="rId4"/>
    <p:sldId id="258" r:id="rId5"/>
    <p:sldId id="259" r:id="rId6"/>
    <p:sldId id="295" r:id="rId7"/>
    <p:sldId id="260" r:id="rId8"/>
    <p:sldId id="261" r:id="rId9"/>
    <p:sldId id="262" r:id="rId10"/>
    <p:sldId id="296" r:id="rId11"/>
    <p:sldId id="297" r:id="rId12"/>
    <p:sldId id="298" r:id="rId13"/>
    <p:sldId id="299" r:id="rId14"/>
  </p:sldIdLst>
  <p:sldSz cx="9144000" cy="5143500" type="screen16x9"/>
  <p:notesSz cx="6858000" cy="9144000"/>
  <p:custDataLst>
    <p:tags r:id="rId1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5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  <p:guide orient="horz" pos="15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62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02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971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045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87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3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56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84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34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08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70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5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88532" y="1733550"/>
            <a:ext cx="7766936" cy="1646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Projectile Motion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8532" y="2647950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457200">
              <a:lnSpc>
                <a:spcPts val="1300"/>
              </a:lnSpc>
              <a:spcBef>
                <a:spcPts val="1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>
                <a:solidFill>
                  <a:srgbClr val="404040"/>
                </a:solidFill>
              </a:rPr>
              <a:t>Distance traveled by Projectile</a:t>
            </a:r>
          </a:p>
          <a:p>
            <a:pPr lvl="0" algn="ctr" defTabSz="457200">
              <a:lnSpc>
                <a:spcPts val="1300"/>
              </a:lnSpc>
              <a:spcBef>
                <a:spcPts val="1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>
                <a:solidFill>
                  <a:srgbClr val="404040"/>
                </a:solidFill>
              </a:rPr>
              <a:t>Height, Velocity of Projectile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 txBox="1">
            <a:spLocks/>
          </p:cNvSpPr>
          <p:nvPr/>
        </p:nvSpPr>
        <p:spPr>
          <a:xfrm>
            <a:off x="677334" y="70426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Further practice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677334" y="1527159"/>
            <a:ext cx="8038750" cy="1494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projectile has a initial velocity of 132 ft/sec horizontal to the ground at the height of 6 ft. Suppose that the gravitational acceleration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is 9.8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/sec and there is no wind resistance. How long will it take for the projectile to fall to the ground? How far horizontally will it be from the initial point?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930" y="2876550"/>
            <a:ext cx="4012104" cy="1924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/>
          <p:cNvSpPr txBox="1">
            <a:spLocks/>
          </p:cNvSpPr>
          <p:nvPr/>
        </p:nvSpPr>
        <p:spPr>
          <a:xfrm>
            <a:off x="677334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Solution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81865" y="1811713"/>
            <a:ext cx="1558343" cy="6119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677334" y="1657350"/>
            <a:ext cx="8466666" cy="3296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First, you need to convert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to ft/s²</a:t>
            </a: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9.81 </a:t>
            </a:r>
            <a:r>
              <a:rPr kumimoji="0" lang="en-US" sz="1800" b="0" i="0" u="sng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 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3.2808 ft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32.15 ft/s²</a:t>
            </a: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s²                 1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the given formula,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y</a:t>
            </a:r>
            <a:r>
              <a:rPr kumimoji="0" lang="en-US" sz="1800" b="1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1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∆t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½ a∆t²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solve for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0= 6 + (0∆t) + ½ (-32.15)(t²)</a:t>
            </a: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6(2)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t²              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= 0.6109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s</a:t>
            </a:r>
            <a:endParaRPr kumimoji="0" lang="en-US" sz="180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-32.15</a:t>
            </a:r>
          </a:p>
          <a:p>
            <a:pPr marL="342900" marR="0" lvl="0" indent="-34290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Then, multiply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solve for horizontal distance traveled</a:t>
            </a: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132 ft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0.6109 sec =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80.64 ft</a:t>
            </a:r>
            <a:endParaRPr kumimoji="0" lang="en-US" sz="180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4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sec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 txBox="1">
            <a:spLocks/>
          </p:cNvSpPr>
          <p:nvPr/>
        </p:nvSpPr>
        <p:spPr>
          <a:xfrm>
            <a:off x="677334" y="72004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Beware!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77334" y="1647816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your velocity does not solely lie in the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direction you must resolve it into its specific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components to be plugged in to the above equation.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do you resolve a velocity vector into its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components?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 triangle trigonometry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</a:t>
            </a:r>
          </a:p>
          <a:p>
            <a:pPr marL="2514600" marR="0" lvl="5" indent="-2286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Resolve the given velocity into its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components.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8" r="71907"/>
          <a:stretch/>
        </p:blipFill>
        <p:spPr>
          <a:xfrm>
            <a:off x="1087912" y="3243928"/>
            <a:ext cx="1198088" cy="165387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677334" y="71215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Solution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77334" y="1581151"/>
            <a:ext cx="8275385" cy="3459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Think of the velocity as the hypotenuse of the triangle. </a:t>
            </a:r>
          </a:p>
          <a:p>
            <a:pPr marL="342900" marR="0" lvl="0" indent="-34290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or the velocity in the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direction</a:t>
            </a: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sin60°=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opposite 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1800" b="0" i="0" u="sng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sng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1800" b="0" i="0" u="sng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sng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     hypotenuse    V      50</a:t>
            </a: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1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43.3 ft/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or the velocity in the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direction</a:t>
            </a: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cos60°=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adjacent  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1800" b="0" i="0" u="sng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sng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1800" b="0" i="0" u="sng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sng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     hypotenuse    V      50</a:t>
            </a:r>
          </a:p>
          <a:p>
            <a:pPr marL="0" marR="0" lvl="0" indent="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1" i="0" u="none" strike="noStrike" kern="1200" cap="none" spc="0" normalizeH="0" baseline="-2500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25 ft/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156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here, you can find the distance traveled in both the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directions.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2" b="24200"/>
          <a:stretch/>
        </p:blipFill>
        <p:spPr>
          <a:xfrm>
            <a:off x="1021099" y="3028950"/>
            <a:ext cx="4620128" cy="1820539"/>
          </a:xfrm>
          <a:prstGeom prst="rect">
            <a:avLst/>
          </a:prstGeom>
        </p:spPr>
      </p:pic>
      <p:sp>
        <p:nvSpPr>
          <p:cNvPr id="29" name="Title 3"/>
          <p:cNvSpPr txBox="1">
            <a:spLocks/>
          </p:cNvSpPr>
          <p:nvPr/>
        </p:nvSpPr>
        <p:spPr>
          <a:xfrm>
            <a:off x="685800" y="74295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Projectile Motion</a:t>
            </a:r>
          </a:p>
        </p:txBody>
      </p:sp>
      <p:sp>
        <p:nvSpPr>
          <p:cNvPr id="30" name="Content Placeholder 6"/>
          <p:cNvSpPr txBox="1">
            <a:spLocks/>
          </p:cNvSpPr>
          <p:nvPr/>
        </p:nvSpPr>
        <p:spPr>
          <a:xfrm>
            <a:off x="685800" y="1504951"/>
            <a:ext cx="6168980" cy="1579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curved motion formed by an object or a particle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(called the projectile). Projectile motion is affected by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gravity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perfect example is the path a basketball takes to reach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hoop.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496" y="1043017"/>
            <a:ext cx="1960668" cy="372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677334" y="704266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Applied to a trebuchet…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752727" y="1459332"/>
            <a:ext cx="3735464" cy="18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Similarly, the particle thrown out of a trebuchet would be the projectile and the curved motion it forms is the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projectile motion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048000" y="1333158"/>
            <a:ext cx="5746778" cy="3439894"/>
            <a:chOff x="677334" y="2025066"/>
            <a:chExt cx="8232181" cy="492760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1363" y="2025066"/>
              <a:ext cx="5968152" cy="2341349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334" y="3637966"/>
              <a:ext cx="2540000" cy="3314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677334" y="71215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Projectile Motion Formula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677334" y="1581151"/>
            <a:ext cx="8149180" cy="2781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en-US" sz="2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.5 </a:t>
            </a:r>
            <a:r>
              <a:rPr kumimoji="0" lang="en-US" sz="2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</a:t>
            </a:r>
            <a:r>
              <a:rPr kumimoji="0" lang="en-US" sz="2300" b="1" i="0" u="none" strike="noStrike" kern="1200" cap="none" spc="0" normalizeH="0" baseline="30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v</a:t>
            </a:r>
            <a:r>
              <a:rPr kumimoji="0" lang="en-US" sz="2300" b="1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3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final distance traveled by projectile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gravitational acceleration= 9.81 m/s²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total time travelled by the projectile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initial velocity of the projectile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m/s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"/>
          <p:cNvSpPr txBox="1">
            <a:spLocks/>
          </p:cNvSpPr>
          <p:nvPr/>
        </p:nvSpPr>
        <p:spPr>
          <a:xfrm>
            <a:off x="685222" y="72793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You try!</a:t>
            </a:r>
          </a:p>
        </p:txBody>
      </p:sp>
      <p:sp>
        <p:nvSpPr>
          <p:cNvPr id="24" name="Content Placeholder 4"/>
          <p:cNvSpPr txBox="1">
            <a:spLocks/>
          </p:cNvSpPr>
          <p:nvPr/>
        </p:nvSpPr>
        <p:spPr>
          <a:xfrm>
            <a:off x="677333" y="1657351"/>
            <a:ext cx="5465889" cy="2421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ball is released from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the Eiffel Tower, which has </a:t>
            </a:r>
            <a:b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</a:b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a height of 324 meters, with initial velocity of 0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.</a:t>
            </a:r>
            <a:b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</a:b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Suppose the gravitational acceleration is 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g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. How </a:t>
            </a:r>
            <a:b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</a:b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long will it take for the ball to reach the ground?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ea typeface="+mn-ea"/>
              <a:cs typeface=""/>
            </a:endParaRP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What if the ball is tossed upward with an initial </a:t>
            </a:r>
            <a:b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</a:b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What if the ball is tossed upward with an initial</a:t>
            </a:r>
            <a:r>
              <a:rPr kumimoji="0" lang="en-US" altLang="zh-CN" sz="1800" b="0" i="0" u="none" strike="noStrike" kern="1200" cap="none" spc="0" normalizeH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 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velocity of 2 </a:t>
            </a:r>
            <a:r>
              <a:rPr kumimoji="0" lang="en-US" altLang="zh-CN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m/s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cs typeface=""/>
              </a:rPr>
              <a:t>?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ea typeface="+mn-ea"/>
                <a:cs typeface=""/>
              </a:rPr>
              <a:t> 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ea typeface="+mn-ea"/>
              <a:cs typeface="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034485"/>
            <a:ext cx="1982406" cy="366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9350938" y="18143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77334" y="71215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Solutions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677334" y="150495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Looking for variable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324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(0.5)(9.81 m/s²)(t²) + (0t)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Solving for t²= (324)/(0.5*9.81) 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Take the square root to get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8.13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ts val="15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Looking for variable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again, but now our v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2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m/s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324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(0.5)(9.81 m/s²)(t²) + (2t)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Quadratic equation, with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variable: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0= (0.5)(9.81 m/s²)(t²) + (2t) -324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Plugging in to calculator gives you values of -7.92 seconds and 8.33 seconds. 	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Can’t have negative time, so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8.33 seconds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ts val="15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>
          <a:xfrm>
            <a:off x="677334" y="71215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Conceptual Check-</a:t>
            </a:r>
            <a:r>
              <a:rPr lang="en-US" sz="4200" dirty="0">
                <a:solidFill>
                  <a:srgbClr val="404040"/>
                </a:solidFill>
                <a:latin typeface="+mj-lt"/>
                <a:ea typeface="+mj-ea"/>
                <a:cs typeface="+mj-cs"/>
              </a:rPr>
              <a:t>up</a:t>
            </a:r>
            <a:endParaRPr kumimoji="0" lang="en-US" sz="4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677334" y="1637216"/>
            <a:ext cx="8466666" cy="2023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drop a textbook, weighing 4 kg, a coin, weighing 2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the top of the Eiffel Tower, same initial height, no initial velocity.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 the coin or the textbook reach the ground first?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(Hint: where is mass involved in projectile motion?)</a:t>
            </a:r>
          </a:p>
        </p:txBody>
      </p:sp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 txBox="1">
            <a:spLocks/>
          </p:cNvSpPr>
          <p:nvPr/>
        </p:nvSpPr>
        <p:spPr>
          <a:xfrm>
            <a:off x="677334" y="71215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Answer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677334" y="1639929"/>
            <a:ext cx="8354264" cy="268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the coin and the textbook will reach the ground at the same time!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 does not affect the projectile equation, so long as height, 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initial velocity, and acceleration remain the same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677334" y="72004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47332" y="1581150"/>
            <a:ext cx="8596668" cy="3254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calculate position in relation to time, use the formula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x</a:t>
            </a:r>
            <a:r>
              <a:rPr kumimoji="0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v</a:t>
            </a:r>
            <a:r>
              <a:rPr kumimoji="0" lang="en-US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∆t + ½ a∆t²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Defining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new position			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time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x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original position		a= acceleration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v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original velocity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use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y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instead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x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when you are 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looking for vertical distance traveled</a:t>
            </a:r>
          </a:p>
        </p:txBody>
      </p:sp>
    </p:spTree>
    <p:extLst>
      <p:ext uri="{BB962C8B-B14F-4D97-AF65-F5344CB8AC3E}">
        <p14:creationId xmlns:p14="http://schemas.microsoft.com/office/powerpoint/2010/main" val="589693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D13E5414-E6C1-4D8B-89C1-A5889D0FED32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Day_5_Projectile_Motion_v17"/>
  <p:tag name="ISPRING_RESOURCE_PATHS_HASH_PRESENTER" val="71e1da49c26c9d432fd9468a047513ef6d8704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D8CFE34F-FD13-472A-A7D0-CC2BD0D94BB4}"/>
</file>

<file path=customXml/itemProps2.xml><?xml version="1.0" encoding="utf-8"?>
<ds:datastoreItem xmlns:ds="http://schemas.openxmlformats.org/officeDocument/2006/customXml" ds:itemID="{FC854BB3-2229-496D-8127-EAFA7C7D2FBD}"/>
</file>

<file path=customXml/itemProps3.xml><?xml version="1.0" encoding="utf-8"?>
<ds:datastoreItem xmlns:ds="http://schemas.openxmlformats.org/officeDocument/2006/customXml" ds:itemID="{9BB79498-09E2-45DE-BB85-AA0069808EA8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331</Words>
  <Application>Microsoft Office PowerPoint</Application>
  <PresentationFormat>On-screen Show (16:9)</PresentationFormat>
  <Paragraphs>88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Narrow</vt:lpstr>
      <vt:lpstr>Calibri</vt:lpstr>
      <vt:lpstr>华文仿宋</vt:lpstr>
      <vt:lpstr>Tw Cen MT</vt:lpstr>
      <vt:lpstr>Wingdings</vt:lpstr>
      <vt:lpstr>Wingdings 2</vt:lpstr>
      <vt:lpstr>Wingdings 3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Day_5_Projectile_Motion_v17</dc:title>
  <dc:subject/>
  <dc:creator/>
  <cp:keywords/>
  <dc:description/>
  <cp:lastModifiedBy/>
  <cp:revision>1</cp:revision>
  <dcterms:created xsi:type="dcterms:W3CDTF">2016-11-22T04:56:26Z</dcterms:created>
  <dcterms:modified xsi:type="dcterms:W3CDTF">2016-11-26T22:43:36Z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