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50"/>
  </p:notesMasterIdLst>
  <p:sldIdLst>
    <p:sldId id="273" r:id="rId5"/>
    <p:sldId id="258" r:id="rId6"/>
    <p:sldId id="259" r:id="rId7"/>
    <p:sldId id="260" r:id="rId8"/>
    <p:sldId id="271" r:id="rId9"/>
    <p:sldId id="298" r:id="rId10"/>
    <p:sldId id="299" r:id="rId11"/>
    <p:sldId id="300" r:id="rId12"/>
    <p:sldId id="301" r:id="rId13"/>
    <p:sldId id="302" r:id="rId14"/>
    <p:sldId id="303" r:id="rId15"/>
    <p:sldId id="305" r:id="rId16"/>
    <p:sldId id="323" r:id="rId17"/>
    <p:sldId id="307" r:id="rId18"/>
    <p:sldId id="306" r:id="rId19"/>
    <p:sldId id="308" r:id="rId20"/>
    <p:sldId id="310" r:id="rId21"/>
    <p:sldId id="311" r:id="rId22"/>
    <p:sldId id="322" r:id="rId23"/>
    <p:sldId id="309" r:id="rId24"/>
    <p:sldId id="312" r:id="rId25"/>
    <p:sldId id="285" r:id="rId26"/>
    <p:sldId id="313" r:id="rId27"/>
    <p:sldId id="319" r:id="rId28"/>
    <p:sldId id="320" r:id="rId29"/>
    <p:sldId id="321" r:id="rId30"/>
    <p:sldId id="324" r:id="rId31"/>
    <p:sldId id="325" r:id="rId32"/>
    <p:sldId id="291" r:id="rId33"/>
    <p:sldId id="293" r:id="rId34"/>
    <p:sldId id="292" r:id="rId35"/>
    <p:sldId id="295" r:id="rId36"/>
    <p:sldId id="294" r:id="rId37"/>
    <p:sldId id="296" r:id="rId38"/>
    <p:sldId id="297" r:id="rId39"/>
    <p:sldId id="326" r:id="rId40"/>
    <p:sldId id="314" r:id="rId41"/>
    <p:sldId id="327" r:id="rId42"/>
    <p:sldId id="315" r:id="rId43"/>
    <p:sldId id="316" r:id="rId44"/>
    <p:sldId id="328" r:id="rId45"/>
    <p:sldId id="329" r:id="rId46"/>
    <p:sldId id="348" r:id="rId47"/>
    <p:sldId id="330" r:id="rId48"/>
    <p:sldId id="347" r:id="rId49"/>
  </p:sldIdLst>
  <p:sldSz cx="9144000" cy="5143500" type="screen16x9"/>
  <p:notesSz cx="6858000" cy="9144000"/>
  <p:custDataLst>
    <p:tags r:id="rId51"/>
  </p:custDataLst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240"/>
    <a:srgbClr val="000079"/>
    <a:srgbClr val="0000DC"/>
    <a:srgbClr val="DA1F28"/>
    <a:srgbClr val="673276"/>
    <a:srgbClr val="7452CA"/>
    <a:srgbClr val="0C1930"/>
    <a:srgbClr val="CA6727"/>
    <a:srgbClr val="F4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6F71A9-E325-477D-8F8A-F3DF6C137D5E}" v="305" dt="2019-06-03T16:38:33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82423" autoAdjust="0"/>
  </p:normalViewPr>
  <p:slideViewPr>
    <p:cSldViewPr snapToGrid="0" showGuides="1">
      <p:cViewPr varScale="1">
        <p:scale>
          <a:sx n="124" d="100"/>
          <a:sy n="124" d="100"/>
        </p:scale>
        <p:origin x="102" y="4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6020B-9098-4B8C-8B8C-9A4CC7A97F03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A390E-B108-44D9-98EC-EC6447A45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67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390E-B108-44D9-98EC-EC6447A457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01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43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9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95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6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4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59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47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39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19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58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25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11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98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13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84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666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69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424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47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494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20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934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265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888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44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276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762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37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599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007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4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4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473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468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868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75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989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709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A390E-B108-44D9-98EC-EC6447A4571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13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6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43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48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05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92915-7468-44EF-8748-83EBD768FC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19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FE6D5907-0BF6-7C43-9081-D9007EF9516A}"/>
              </a:ext>
            </a:extLst>
          </p:cNvPr>
          <p:cNvGrpSpPr/>
          <p:nvPr userDrawn="1"/>
        </p:nvGrpSpPr>
        <p:grpSpPr>
          <a:xfrm>
            <a:off x="-1" y="0"/>
            <a:ext cx="9144000" cy="5143500"/>
            <a:chOff x="-1" y="0"/>
            <a:chExt cx="9144000" cy="51435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89ED055-EDAB-BE42-B7FE-734923F0B49E}"/>
                </a:ext>
              </a:extLst>
            </p:cNvPr>
            <p:cNvGrpSpPr/>
            <p:nvPr userDrawn="1"/>
          </p:nvGrpSpPr>
          <p:grpSpPr>
            <a:xfrm>
              <a:off x="-1" y="4860472"/>
              <a:ext cx="9143999" cy="283028"/>
              <a:chOff x="-1" y="4860472"/>
              <a:chExt cx="9143999" cy="283028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1EFA0A4-C71F-BF40-A6B2-BE8E9063704A}"/>
                  </a:ext>
                </a:extLst>
              </p:cNvPr>
              <p:cNvSpPr/>
              <p:nvPr userDrawn="1"/>
            </p:nvSpPr>
            <p:spPr>
              <a:xfrm>
                <a:off x="-1" y="4860472"/>
                <a:ext cx="9143999" cy="283028"/>
              </a:xfrm>
              <a:prstGeom prst="rect">
                <a:avLst/>
              </a:prstGeom>
              <a:solidFill>
                <a:srgbClr val="0E22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A38927-F7C4-7D43-B463-44C405BD4B05}"/>
                  </a:ext>
                </a:extLst>
              </p:cNvPr>
              <p:cNvSpPr txBox="1"/>
              <p:nvPr userDrawn="1"/>
            </p:nvSpPr>
            <p:spPr>
              <a:xfrm>
                <a:off x="227933" y="4878875"/>
                <a:ext cx="86881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dirty="0">
                    <a:solidFill>
                      <a:srgbClr val="D9D9D9"/>
                    </a:solidFill>
                    <a:latin typeface="Arial Narrow"/>
                    <a:cs typeface="Arial Narrow"/>
                  </a:rPr>
                  <a:t>STEM101.ORG</a:t>
                </a:r>
                <a:r>
                  <a:rPr lang="en-US" sz="1000" i="0" baseline="0" dirty="0">
                    <a:solidFill>
                      <a:srgbClr val="D9D9D9"/>
                    </a:solidFill>
                    <a:latin typeface="Arial Narrow"/>
                    <a:cs typeface="Arial Narrow"/>
                  </a:rPr>
                  <a:t>                                                                                                                                                                                                                 </a:t>
                </a:r>
                <a:r>
                  <a:rPr lang="en-US" sz="1000" i="0" dirty="0">
                    <a:solidFill>
                      <a:srgbClr val="D9D9D9"/>
                    </a:solidFill>
                    <a:latin typeface="Arial Narrow"/>
                    <a:cs typeface="Arial Narrow"/>
                  </a:rPr>
                  <a:t>A Non-Profit</a:t>
                </a:r>
                <a:r>
                  <a:rPr lang="en-US" sz="1000" i="0" baseline="0" dirty="0">
                    <a:solidFill>
                      <a:srgbClr val="D9D9D9"/>
                    </a:solidFill>
                    <a:latin typeface="Arial Narrow"/>
                    <a:cs typeface="Arial Narrow"/>
                  </a:rPr>
                  <a:t> K-16 Education Program</a:t>
                </a:r>
                <a:endParaRPr lang="en-US" sz="1000" dirty="0">
                  <a:solidFill>
                    <a:srgbClr val="D9D9D9"/>
                  </a:solidFill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38E9371-133A-F046-A677-EAEFCBE7A84E}"/>
                </a:ext>
              </a:extLst>
            </p:cNvPr>
            <p:cNvGrpSpPr/>
            <p:nvPr userDrawn="1"/>
          </p:nvGrpSpPr>
          <p:grpSpPr>
            <a:xfrm>
              <a:off x="0" y="0"/>
              <a:ext cx="9143999" cy="732971"/>
              <a:chOff x="0" y="0"/>
              <a:chExt cx="9143999" cy="73297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BC77502-0C93-F643-A739-1DC977CCBCDF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9143999" cy="732971"/>
              </a:xfrm>
              <a:prstGeom prst="rect">
                <a:avLst/>
              </a:prstGeom>
              <a:solidFill>
                <a:srgbClr val="0E22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A1FA876-3A5E-484F-9E4B-CC9C8D488C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4966" y="50453"/>
                <a:ext cx="2539093" cy="625748"/>
              </a:xfrm>
              <a:prstGeom prst="rect">
                <a:avLst/>
              </a:prstGeom>
            </p:spPr>
          </p:pic>
        </p:grp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197512" y="2038832"/>
            <a:ext cx="6477000" cy="1356604"/>
          </a:xfrm>
          <a:prstGeom prst="rect">
            <a:avLst/>
          </a:prstGeom>
        </p:spPr>
        <p:txBody>
          <a:bodyPr rtlCol="0" anchor="b"/>
          <a:lstStyle>
            <a:lvl1pPr>
              <a:defRPr cap="all" baseline="0">
                <a:solidFill>
                  <a:srgbClr val="0E2240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E604EC3-3998-1644-8AE7-529E0F4928BF}"/>
              </a:ext>
            </a:extLst>
          </p:cNvPr>
          <p:cNvGrpSpPr/>
          <p:nvPr userDrawn="1"/>
        </p:nvGrpSpPr>
        <p:grpSpPr>
          <a:xfrm>
            <a:off x="-1" y="0"/>
            <a:ext cx="9144000" cy="5143500"/>
            <a:chOff x="-1" y="0"/>
            <a:chExt cx="9144000" cy="51435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BCC9111-EE38-6C45-AE45-298156732D7E}"/>
                </a:ext>
              </a:extLst>
            </p:cNvPr>
            <p:cNvGrpSpPr/>
            <p:nvPr userDrawn="1"/>
          </p:nvGrpSpPr>
          <p:grpSpPr>
            <a:xfrm>
              <a:off x="-1" y="4860472"/>
              <a:ext cx="9143999" cy="283028"/>
              <a:chOff x="-1" y="4860472"/>
              <a:chExt cx="9143999" cy="28302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E67343F-8992-1748-8CB1-DB917A4FCB51}"/>
                  </a:ext>
                </a:extLst>
              </p:cNvPr>
              <p:cNvSpPr/>
              <p:nvPr userDrawn="1"/>
            </p:nvSpPr>
            <p:spPr>
              <a:xfrm>
                <a:off x="-1" y="4860472"/>
                <a:ext cx="9143999" cy="283028"/>
              </a:xfrm>
              <a:prstGeom prst="rect">
                <a:avLst/>
              </a:prstGeom>
              <a:solidFill>
                <a:srgbClr val="0E22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0109CDF-10E3-584B-B830-6E1567A6CAA0}"/>
                  </a:ext>
                </a:extLst>
              </p:cNvPr>
              <p:cNvSpPr txBox="1"/>
              <p:nvPr userDrawn="1"/>
            </p:nvSpPr>
            <p:spPr>
              <a:xfrm>
                <a:off x="227933" y="4878875"/>
                <a:ext cx="86881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dirty="0">
                    <a:solidFill>
                      <a:srgbClr val="D9D9D9"/>
                    </a:solidFill>
                    <a:latin typeface="Arial Narrow"/>
                    <a:cs typeface="Arial Narrow"/>
                  </a:rPr>
                  <a:t>STEM101.ORG</a:t>
                </a:r>
                <a:r>
                  <a:rPr lang="en-US" sz="1000" i="0" baseline="0" dirty="0">
                    <a:solidFill>
                      <a:srgbClr val="D9D9D9"/>
                    </a:solidFill>
                    <a:latin typeface="Arial Narrow"/>
                    <a:cs typeface="Arial Narrow"/>
                  </a:rPr>
                  <a:t>                                                                                                                                                                                                                 </a:t>
                </a:r>
                <a:r>
                  <a:rPr lang="en-US" sz="1000" i="0" dirty="0">
                    <a:solidFill>
                      <a:srgbClr val="D9D9D9"/>
                    </a:solidFill>
                    <a:latin typeface="Arial Narrow"/>
                    <a:cs typeface="Arial Narrow"/>
                  </a:rPr>
                  <a:t>A Non-Profit</a:t>
                </a:r>
                <a:r>
                  <a:rPr lang="en-US" sz="1000" i="0" baseline="0" dirty="0">
                    <a:solidFill>
                      <a:srgbClr val="D9D9D9"/>
                    </a:solidFill>
                    <a:latin typeface="Arial Narrow"/>
                    <a:cs typeface="Arial Narrow"/>
                  </a:rPr>
                  <a:t> K-16 Education Program</a:t>
                </a:r>
                <a:endParaRPr lang="en-US" sz="1000" dirty="0">
                  <a:solidFill>
                    <a:srgbClr val="D9D9D9"/>
                  </a:solidFill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847C6F1-2F73-D444-B23F-836C48425732}"/>
                </a:ext>
              </a:extLst>
            </p:cNvPr>
            <p:cNvGrpSpPr/>
            <p:nvPr userDrawn="1"/>
          </p:nvGrpSpPr>
          <p:grpSpPr>
            <a:xfrm>
              <a:off x="0" y="0"/>
              <a:ext cx="9143999" cy="732971"/>
              <a:chOff x="0" y="0"/>
              <a:chExt cx="9143999" cy="73297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18BAECF-C040-C14F-AF2D-53DA3F6919B5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9143999" cy="732971"/>
              </a:xfrm>
              <a:prstGeom prst="rect">
                <a:avLst/>
              </a:prstGeom>
              <a:solidFill>
                <a:srgbClr val="0E22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A364423-C963-E04F-AFE7-7022EA7AAF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4966" y="50453"/>
                <a:ext cx="2539093" cy="625748"/>
              </a:xfrm>
              <a:prstGeom prst="rect">
                <a:avLst/>
              </a:prstGeom>
            </p:spPr>
          </p:pic>
        </p:grpSp>
      </p:grpSp>
      <p:sp>
        <p:nvSpPr>
          <p:cNvPr id="21" name="Title 16">
            <a:extLst>
              <a:ext uri="{FF2B5EF4-FFF2-40B4-BE49-F238E27FC236}">
                <a16:creationId xmlns:a16="http://schemas.microsoft.com/office/drawing/2014/main" id="{51FD5787-3D3B-614D-9B19-54657F12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179313"/>
            <a:ext cx="4908550" cy="41577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870" y="995192"/>
            <a:ext cx="8223673" cy="3808478"/>
          </a:xfrm>
          <a:prstGeom prst="rect">
            <a:avLst/>
          </a:prstGeom>
        </p:spPr>
        <p:txBody>
          <a:bodyPr/>
          <a:lstStyle>
            <a:lvl1pPr>
              <a:buClr>
                <a:srgbClr val="7F7F7F"/>
              </a:buClr>
              <a:buFont typeface="Wingdings" pitchFamily="2" charset="2"/>
              <a:buChar char="§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Clr>
                <a:srgbClr val="7F7F7F"/>
              </a:buClr>
              <a:buFont typeface="Wingdings" pitchFamily="2" charset="2"/>
              <a:buChar char="§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Clr>
                <a:srgbClr val="7F7F7F"/>
              </a:buClr>
              <a:buFont typeface="Wingdings" pitchFamily="2" charset="2"/>
              <a:buChar char="§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Clr>
                <a:srgbClr val="7F7F7F"/>
              </a:buClr>
              <a:buFont typeface="Calibri" pitchFamily="34" charset="0"/>
              <a:buChar char="―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Clr>
                <a:srgbClr val="7F7F7F"/>
              </a:buClr>
              <a:buFont typeface="Calibri" pitchFamily="34" charset="0"/>
              <a:buChar char="―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73319BB9-24AA-2F44-8ECE-85B38F1A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179313"/>
            <a:ext cx="4908550" cy="41577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395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fld id="{86822D5E-CDEA-45D4-876F-F2A9F11A75BE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/>
          <a:lstStyle/>
          <a:p>
            <a:fld id="{BF2831F3-D343-49FB-B358-8B3521ADA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31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fld id="{37AB08E8-56BB-C941-9F74-05A39D0F18B5}" type="slidenum">
              <a:rPr lang="en-US" sz="1800">
                <a:solidFill>
                  <a:prstClr val="black"/>
                </a:solidFill>
              </a:rPr>
              <a:pPr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1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033FE2F-C48D-DE4D-A1F7-5160A833AED8}"/>
              </a:ext>
            </a:extLst>
          </p:cNvPr>
          <p:cNvGrpSpPr/>
          <p:nvPr userDrawn="1"/>
        </p:nvGrpSpPr>
        <p:grpSpPr>
          <a:xfrm>
            <a:off x="-1" y="0"/>
            <a:ext cx="9144000" cy="5143500"/>
            <a:chOff x="-1" y="0"/>
            <a:chExt cx="9144000" cy="51435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73F504E-1286-9B45-BB77-B2A8725913F2}"/>
                </a:ext>
              </a:extLst>
            </p:cNvPr>
            <p:cNvGrpSpPr/>
            <p:nvPr userDrawn="1"/>
          </p:nvGrpSpPr>
          <p:grpSpPr>
            <a:xfrm>
              <a:off x="-1" y="4860472"/>
              <a:ext cx="9143999" cy="283028"/>
              <a:chOff x="-1" y="4860472"/>
              <a:chExt cx="9143999" cy="28302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9FC951-5646-1743-A142-F1D0B0C0641F}"/>
                  </a:ext>
                </a:extLst>
              </p:cNvPr>
              <p:cNvSpPr/>
              <p:nvPr userDrawn="1"/>
            </p:nvSpPr>
            <p:spPr>
              <a:xfrm>
                <a:off x="-1" y="4860472"/>
                <a:ext cx="9143999" cy="283028"/>
              </a:xfrm>
              <a:prstGeom prst="rect">
                <a:avLst/>
              </a:prstGeom>
              <a:solidFill>
                <a:srgbClr val="0E22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/>
              <p:cNvSpPr txBox="1"/>
              <p:nvPr userDrawn="1"/>
            </p:nvSpPr>
            <p:spPr>
              <a:xfrm>
                <a:off x="227933" y="4878875"/>
                <a:ext cx="86881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dirty="0">
                    <a:solidFill>
                      <a:srgbClr val="D9D9D9"/>
                    </a:solidFill>
                    <a:latin typeface="Arial Narrow"/>
                    <a:cs typeface="Arial Narrow"/>
                  </a:rPr>
                  <a:t>STEM101.ORG</a:t>
                </a:r>
                <a:r>
                  <a:rPr lang="en-US" sz="1000" i="0" baseline="0" dirty="0">
                    <a:solidFill>
                      <a:srgbClr val="D9D9D9"/>
                    </a:solidFill>
                    <a:latin typeface="Arial Narrow"/>
                    <a:cs typeface="Arial Narrow"/>
                  </a:rPr>
                  <a:t>                                                                                                                                                                                                                 </a:t>
                </a:r>
                <a:r>
                  <a:rPr lang="en-US" sz="1000" i="0" dirty="0">
                    <a:solidFill>
                      <a:srgbClr val="D9D9D9"/>
                    </a:solidFill>
                    <a:latin typeface="Arial Narrow"/>
                    <a:cs typeface="Arial Narrow"/>
                  </a:rPr>
                  <a:t>A Non-Profit</a:t>
                </a:r>
                <a:r>
                  <a:rPr lang="en-US" sz="1000" i="0" baseline="0" dirty="0">
                    <a:solidFill>
                      <a:srgbClr val="D9D9D9"/>
                    </a:solidFill>
                    <a:latin typeface="Arial Narrow"/>
                    <a:cs typeface="Arial Narrow"/>
                  </a:rPr>
                  <a:t> K-16 Education Program</a:t>
                </a:r>
                <a:endParaRPr lang="en-US" sz="1000" dirty="0">
                  <a:solidFill>
                    <a:srgbClr val="D9D9D9"/>
                  </a:solidFill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9043375-C33E-454F-918F-DCE7952598EB}"/>
                </a:ext>
              </a:extLst>
            </p:cNvPr>
            <p:cNvGrpSpPr/>
            <p:nvPr userDrawn="1"/>
          </p:nvGrpSpPr>
          <p:grpSpPr>
            <a:xfrm>
              <a:off x="0" y="0"/>
              <a:ext cx="9143999" cy="732971"/>
              <a:chOff x="0" y="0"/>
              <a:chExt cx="9143999" cy="732971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B9CDC3-7A19-0544-A664-3085FA8B9714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9143999" cy="732971"/>
              </a:xfrm>
              <a:prstGeom prst="rect">
                <a:avLst/>
              </a:prstGeom>
              <a:solidFill>
                <a:srgbClr val="0E22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96109C8-DFAF-C446-A500-37DC813900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4966" y="50453"/>
                <a:ext cx="2539093" cy="625748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FD52C6-7A07-524C-9173-B4B46A5D5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2297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21071" y="1535619"/>
            <a:ext cx="58931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kern="0" cap="all" spc="-30" dirty="0">
                <a:solidFill>
                  <a:schemeClr val="bg1"/>
                </a:solidFill>
              </a:rPr>
              <a:t>TREBUCHET 2.0</a:t>
            </a:r>
          </a:p>
          <a:p>
            <a:pPr algn="ctr"/>
            <a:r>
              <a:rPr lang="en-US" sz="1600" kern="0" cap="all" spc="-30" dirty="0">
                <a:solidFill>
                  <a:schemeClr val="bg1"/>
                </a:solidFill>
              </a:rPr>
              <a:t>Assembly Tutorials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224E7-96BD-8B48-A2C7-C26C9FF21C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9" y="478491"/>
            <a:ext cx="5086350" cy="12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65485" y="143376"/>
            <a:ext cx="3930316" cy="457200"/>
          </a:xfrm>
        </p:spPr>
        <p:txBody>
          <a:bodyPr/>
          <a:lstStyle/>
          <a:p>
            <a:r>
              <a:rPr lang="en-US" sz="2100" b="1" dirty="0">
                <a:solidFill>
                  <a:schemeClr val="bg1"/>
                </a:solidFill>
              </a:rPr>
              <a:t>Base Side Assembly Cont’d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243580" y="1281348"/>
            <a:ext cx="2920961" cy="1046747"/>
          </a:xfrm>
        </p:spPr>
        <p:txBody>
          <a:bodyPr/>
          <a:lstStyle/>
          <a:p>
            <a:r>
              <a:rPr lang="en-US" sz="2000" dirty="0"/>
              <a:t>Step 4:</a:t>
            </a:r>
          </a:p>
          <a:p>
            <a:pPr lvl="1"/>
            <a:r>
              <a:rPr lang="en-US" sz="1800" dirty="0"/>
              <a:t>Add pipe #4 and #5 as shown</a:t>
            </a:r>
          </a:p>
          <a:p>
            <a:pPr lvl="1"/>
            <a:r>
              <a:rPr lang="en-US" sz="1800" dirty="0"/>
              <a:t>Add the Wye to the top of the assembly connecting pipe #4 and #5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41" y="1281348"/>
            <a:ext cx="5275492" cy="29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41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65485" y="143376"/>
            <a:ext cx="3930316" cy="457200"/>
          </a:xfrm>
        </p:spPr>
        <p:txBody>
          <a:bodyPr/>
          <a:lstStyle/>
          <a:p>
            <a:r>
              <a:rPr lang="en-US" sz="2100" b="1" dirty="0">
                <a:solidFill>
                  <a:schemeClr val="bg1"/>
                </a:solidFill>
              </a:rPr>
              <a:t>Base Side Assembly Cont’d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691815" y="926432"/>
            <a:ext cx="7952875" cy="1046747"/>
          </a:xfrm>
        </p:spPr>
        <p:txBody>
          <a:bodyPr/>
          <a:lstStyle/>
          <a:p>
            <a:r>
              <a:rPr lang="en-US" sz="2400" dirty="0"/>
              <a:t>Step 5:</a:t>
            </a:r>
          </a:p>
          <a:p>
            <a:pPr lvl="1"/>
            <a:r>
              <a:rPr lang="en-US" sz="2000" dirty="0"/>
              <a:t>With side flat on a table or ground, mark and label.</a:t>
            </a:r>
          </a:p>
          <a:p>
            <a:pPr lvl="2"/>
            <a:r>
              <a:rPr lang="en-US" sz="1800" dirty="0"/>
              <a:t>This is critical for proper alignment when gluing.</a:t>
            </a:r>
          </a:p>
          <a:p>
            <a:pPr lvl="2"/>
            <a:r>
              <a:rPr lang="en-US" sz="1800" dirty="0"/>
              <a:t>Use your method of choice.  One example is shown below.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32" y="2474259"/>
            <a:ext cx="4110784" cy="231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66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65485" y="143376"/>
            <a:ext cx="3930316" cy="457200"/>
          </a:xfrm>
        </p:spPr>
        <p:txBody>
          <a:bodyPr/>
          <a:lstStyle/>
          <a:p>
            <a:r>
              <a:rPr lang="en-US" sz="2100" b="1" dirty="0">
                <a:solidFill>
                  <a:schemeClr val="bg1"/>
                </a:solidFill>
              </a:rPr>
              <a:t>Base Side Assembly Cont’d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189792" y="926432"/>
            <a:ext cx="5580964" cy="1046747"/>
          </a:xfrm>
        </p:spPr>
        <p:txBody>
          <a:bodyPr/>
          <a:lstStyle/>
          <a:p>
            <a:r>
              <a:rPr lang="en-US" sz="2400" dirty="0"/>
              <a:t>Step 6: Prime and Glue</a:t>
            </a:r>
          </a:p>
          <a:p>
            <a:pPr marL="620070" lvl="1" indent="-214313"/>
            <a:r>
              <a:rPr lang="en-US" sz="1800" dirty="0"/>
              <a:t>Take apart, lightly “paint” primer on both pipe and joint where they will be glued</a:t>
            </a:r>
            <a:endParaRPr lang="en-US" sz="1800" i="1" dirty="0"/>
          </a:p>
          <a:p>
            <a:pPr marL="620070" lvl="1" indent="-214313"/>
            <a:r>
              <a:rPr lang="en-US" sz="1800" dirty="0"/>
              <a:t>Lightly “paint” cement on both pipe and joint.  It is recommended to cement only a couple joints at a time, due to set time.  </a:t>
            </a:r>
          </a:p>
          <a:p>
            <a:pPr marL="620070" lvl="1" indent="-214313"/>
            <a:r>
              <a:rPr lang="en-US" sz="1800" dirty="0"/>
              <a:t>Fit together by twisting and pushing at the same time so sharpie marks line up.  Do this in a timely manner, as the cement sets quickly.  </a:t>
            </a:r>
          </a:p>
          <a:p>
            <a:pPr marL="620070" lvl="1" indent="-214313"/>
            <a:r>
              <a:rPr lang="en-US" sz="1800" dirty="0"/>
              <a:t>Hold joints together with pressure for </a:t>
            </a:r>
          </a:p>
          <a:p>
            <a:pPr marL="405758" lvl="1" indent="0">
              <a:buNone/>
            </a:pPr>
            <a:r>
              <a:rPr lang="en-US" sz="1800" dirty="0"/>
              <a:t>   30 seconds to allow for proper bonding.</a:t>
            </a:r>
          </a:p>
          <a:p>
            <a:pPr marL="620070" lvl="1" indent="-214313"/>
            <a:endParaRPr lang="en-US" sz="2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56" y="1973179"/>
            <a:ext cx="3229810" cy="18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00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584" y="1883068"/>
            <a:ext cx="3513221" cy="994172"/>
          </a:xfrm>
        </p:spPr>
        <p:txBody>
          <a:bodyPr/>
          <a:lstStyle/>
          <a:p>
            <a:pPr algn="ctr"/>
            <a:r>
              <a:rPr lang="en-US" sz="4950" b="1" dirty="0">
                <a:solidFill>
                  <a:schemeClr val="tx1"/>
                </a:solidFill>
              </a:rPr>
              <a:t>Repeat Steps 1- 6</a:t>
            </a:r>
          </a:p>
        </p:txBody>
      </p:sp>
    </p:spTree>
    <p:extLst>
      <p:ext uri="{BB962C8B-B14F-4D97-AF65-F5344CB8AC3E}">
        <p14:creationId xmlns:p14="http://schemas.microsoft.com/office/powerpoint/2010/main" val="392603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37" y="151838"/>
            <a:ext cx="8229600" cy="857250"/>
          </a:xfrm>
        </p:spPr>
        <p:txBody>
          <a:bodyPr/>
          <a:lstStyle/>
          <a:p>
            <a:r>
              <a:rPr lang="en-US" sz="2400" b="1" dirty="0"/>
              <a:t>Side Connector Assembly Parts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100" dirty="0"/>
              <a:t>Note: The following parts list is for one side connector assembly.  </a:t>
            </a:r>
          </a:p>
          <a:p>
            <a:r>
              <a:rPr lang="en-US" sz="2100" dirty="0"/>
              <a:t>Pipe Fittings:</a:t>
            </a:r>
          </a:p>
          <a:p>
            <a:pPr lvl="1"/>
            <a:r>
              <a:rPr lang="en-US" sz="2100" dirty="0"/>
              <a:t>(2) 90˚ elbow</a:t>
            </a:r>
          </a:p>
          <a:p>
            <a:r>
              <a:rPr lang="en-US" sz="2100" dirty="0"/>
              <a:t>Pipe (1 1/2”):</a:t>
            </a:r>
          </a:p>
          <a:p>
            <a:pPr lvl="1"/>
            <a:r>
              <a:rPr lang="en-US" sz="2100" dirty="0"/>
              <a:t>#6 23”</a:t>
            </a:r>
          </a:p>
          <a:p>
            <a:pPr lvl="1"/>
            <a:r>
              <a:rPr lang="en-US" sz="2100" dirty="0"/>
              <a:t>(2) 2”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79" y="1746350"/>
            <a:ext cx="4575539" cy="25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64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4853" y="84042"/>
            <a:ext cx="4170947" cy="457200"/>
          </a:xfrm>
        </p:spPr>
        <p:txBody>
          <a:bodyPr/>
          <a:lstStyle/>
          <a:p>
            <a:r>
              <a:rPr lang="en-US" sz="2700" b="1" dirty="0">
                <a:solidFill>
                  <a:schemeClr val="bg1"/>
                </a:solidFill>
              </a:rPr>
              <a:t>Side Connector Assembly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324853" y="1369831"/>
            <a:ext cx="2059759" cy="1046747"/>
          </a:xfrm>
        </p:spPr>
        <p:txBody>
          <a:bodyPr/>
          <a:lstStyle/>
          <a:p>
            <a:r>
              <a:rPr lang="en-US" sz="2000" dirty="0"/>
              <a:t>Step 1:</a:t>
            </a:r>
          </a:p>
          <a:p>
            <a:pPr lvl="1"/>
            <a:r>
              <a:rPr lang="en-US" sz="1800" dirty="0"/>
              <a:t>Add a 90˚ elbow to either side of pipe #6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17" y="1369831"/>
            <a:ext cx="5597121" cy="31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6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4853" y="119902"/>
            <a:ext cx="4337384" cy="45720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Side Connector Assembly cont’d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324853" y="1447093"/>
            <a:ext cx="2216052" cy="2981472"/>
          </a:xfrm>
        </p:spPr>
        <p:txBody>
          <a:bodyPr/>
          <a:lstStyle/>
          <a:p>
            <a:r>
              <a:rPr lang="en-US" sz="2000" dirty="0"/>
              <a:t>Step 2:</a:t>
            </a:r>
          </a:p>
          <a:p>
            <a:pPr lvl="1"/>
            <a:r>
              <a:rPr lang="en-US" sz="1800" dirty="0"/>
              <a:t>Add a 2” pipe to both 90˚ elbow’s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46" y="1420199"/>
            <a:ext cx="5348206" cy="300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99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4853" y="108050"/>
            <a:ext cx="4337384" cy="45720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Side Connector Assembly cont’d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204419" y="1554669"/>
            <a:ext cx="2753935" cy="2900790"/>
          </a:xfrm>
        </p:spPr>
        <p:txBody>
          <a:bodyPr/>
          <a:lstStyle/>
          <a:p>
            <a:r>
              <a:rPr lang="en-US" sz="2000" dirty="0"/>
              <a:t>Step 3:</a:t>
            </a:r>
          </a:p>
          <a:p>
            <a:pPr lvl="1"/>
            <a:r>
              <a:rPr lang="en-US" sz="1800" dirty="0"/>
              <a:t>With side flat on a table or ground, mark and label.</a:t>
            </a:r>
          </a:p>
          <a:p>
            <a:pPr lvl="2"/>
            <a:r>
              <a:rPr lang="en-US" sz="1600" dirty="0"/>
              <a:t>Again, this is critical for proper alignment when gluing.</a:t>
            </a:r>
          </a:p>
          <a:p>
            <a:pPr lvl="2"/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7"/>
          <a:stretch/>
        </p:blipFill>
        <p:spPr>
          <a:xfrm>
            <a:off x="3062745" y="1554669"/>
            <a:ext cx="5811083" cy="237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19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4853" y="146797"/>
            <a:ext cx="4337384" cy="45720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Side Connector Assembly cont’d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410607" y="1621903"/>
            <a:ext cx="1920217" cy="2057399"/>
          </a:xfrm>
        </p:spPr>
        <p:txBody>
          <a:bodyPr/>
          <a:lstStyle/>
          <a:p>
            <a:r>
              <a:rPr lang="en-US" sz="2000" dirty="0"/>
              <a:t>Step 4:</a:t>
            </a:r>
          </a:p>
          <a:p>
            <a:pPr lvl="1"/>
            <a:r>
              <a:rPr lang="en-US" sz="1800" dirty="0"/>
              <a:t>Prime and Glue</a:t>
            </a:r>
          </a:p>
          <a:p>
            <a:pPr marL="685784" lvl="2" indent="0">
              <a:buNone/>
            </a:pP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7"/>
          <a:stretch/>
        </p:blipFill>
        <p:spPr>
          <a:xfrm>
            <a:off x="2766911" y="1621903"/>
            <a:ext cx="5931885" cy="242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23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584" y="1883068"/>
            <a:ext cx="3513221" cy="994172"/>
          </a:xfrm>
        </p:spPr>
        <p:txBody>
          <a:bodyPr/>
          <a:lstStyle/>
          <a:p>
            <a:pPr algn="ctr"/>
            <a:r>
              <a:rPr lang="en-US" sz="4950" b="1" dirty="0">
                <a:solidFill>
                  <a:schemeClr val="tx1"/>
                </a:solidFill>
              </a:rPr>
              <a:t>Repeat Steps 1- 4</a:t>
            </a:r>
          </a:p>
        </p:txBody>
      </p:sp>
    </p:spTree>
    <p:extLst>
      <p:ext uri="{BB962C8B-B14F-4D97-AF65-F5344CB8AC3E}">
        <p14:creationId xmlns:p14="http://schemas.microsoft.com/office/powerpoint/2010/main" val="3152708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10" y="1264783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Measuring Pipe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9128"/>
            <a:ext cx="8229600" cy="3394472"/>
          </a:xfrm>
        </p:spPr>
        <p:txBody>
          <a:bodyPr/>
          <a:lstStyle/>
          <a:p>
            <a:pPr marL="300038" indent="-214313"/>
            <a:r>
              <a:rPr lang="en-US" dirty="0"/>
              <a:t>Align end of pipe with zero end of ruler</a:t>
            </a:r>
          </a:p>
          <a:p>
            <a:pPr marL="300038" indent="-214313"/>
            <a:r>
              <a:rPr lang="en-US" dirty="0"/>
              <a:t>Hold both pipe and ruler steady</a:t>
            </a:r>
          </a:p>
          <a:p>
            <a:pPr marL="300038" indent="-214313"/>
            <a:r>
              <a:rPr lang="en-US" dirty="0"/>
              <a:t>Mark where desired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AutoShape 2" descr="https://lh3.googleusercontent.com/GvEdBOXPAYn79OWRtmcLfHxvgiJ-MfHsSmlET1ORfiPkvU1BLnBmBrdWpU4NJ8HPlBvz6iXvzX4yyzM4HXGkwqaq798ohZeB2mYSQaxM8HYCG_eiGaW15OkQPRc0qVQa"/>
          <p:cNvSpPr>
            <a:spLocks noChangeAspect="1" noChangeArrowheads="1"/>
          </p:cNvSpPr>
          <p:nvPr/>
        </p:nvSpPr>
        <p:spPr bwMode="auto">
          <a:xfrm>
            <a:off x="1259681" y="6310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323" y="63104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>
            <a:lvl1pPr algn="l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200" dirty="0">
                <a:solidFill>
                  <a:schemeClr val="bg1"/>
                </a:solidFill>
              </a:rPr>
              <a:t>General Tips</a:t>
            </a:r>
          </a:p>
        </p:txBody>
      </p:sp>
    </p:spTree>
    <p:extLst>
      <p:ext uri="{BB962C8B-B14F-4D97-AF65-F5344CB8AC3E}">
        <p14:creationId xmlns:p14="http://schemas.microsoft.com/office/powerpoint/2010/main" val="204259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6924" y="137833"/>
            <a:ext cx="4170947" cy="457200"/>
          </a:xfrm>
        </p:spPr>
        <p:txBody>
          <a:bodyPr/>
          <a:lstStyle/>
          <a:p>
            <a:r>
              <a:rPr lang="en-US" sz="2700" b="1" dirty="0">
                <a:solidFill>
                  <a:schemeClr val="bg1"/>
                </a:solidFill>
              </a:rPr>
              <a:t>Connecting the sides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643690" y="1034717"/>
            <a:ext cx="2897370" cy="1027166"/>
          </a:xfrm>
        </p:spPr>
        <p:txBody>
          <a:bodyPr/>
          <a:lstStyle/>
          <a:p>
            <a:r>
              <a:rPr lang="en-US" sz="2000" dirty="0"/>
              <a:t>Dry fit the two sides and two side connector assemblies.</a:t>
            </a:r>
          </a:p>
          <a:p>
            <a:pPr lvl="1"/>
            <a:r>
              <a:rPr lang="en-US" sz="1800" dirty="0"/>
              <a:t>Be certain the base sides are aligned correctly</a:t>
            </a:r>
          </a:p>
          <a:p>
            <a:pPr lvl="2"/>
            <a:r>
              <a:rPr lang="en-US" sz="1600" dirty="0"/>
              <a:t>Shown in photo</a:t>
            </a:r>
          </a:p>
          <a:p>
            <a:r>
              <a:rPr lang="en-US" sz="2000" dirty="0"/>
              <a:t>Mark and Label</a:t>
            </a:r>
          </a:p>
          <a:p>
            <a:r>
              <a:rPr lang="en-US" sz="2000" dirty="0"/>
              <a:t>Prime</a:t>
            </a:r>
          </a:p>
          <a:p>
            <a:r>
              <a:rPr lang="en-US" sz="2000" dirty="0"/>
              <a:t>Glue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t="2676" r="10612"/>
          <a:stretch/>
        </p:blipFill>
        <p:spPr>
          <a:xfrm>
            <a:off x="3859660" y="1274627"/>
            <a:ext cx="4628337" cy="326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10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3946"/>
            <a:ext cx="8229600" cy="857250"/>
          </a:xfrm>
        </p:spPr>
        <p:txBody>
          <a:bodyPr/>
          <a:lstStyle/>
          <a:p>
            <a:r>
              <a:rPr lang="en-US" sz="2700" b="1" dirty="0"/>
              <a:t>Upper Arm Assembly Parts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20" y="1163121"/>
            <a:ext cx="3985780" cy="3394472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Note: The following parts list is for one upper arm assembly.  </a:t>
            </a:r>
          </a:p>
          <a:p>
            <a:r>
              <a:rPr lang="en-US" sz="1200" dirty="0"/>
              <a:t>Pipe Fittings:</a:t>
            </a:r>
          </a:p>
          <a:p>
            <a:pPr lvl="1"/>
            <a:r>
              <a:rPr lang="en-US" sz="1200" dirty="0"/>
              <a:t>(2) Wye connectors</a:t>
            </a:r>
          </a:p>
          <a:p>
            <a:pPr lvl="1"/>
            <a:r>
              <a:rPr lang="en-US" sz="1200" dirty="0"/>
              <a:t>(1) 90˚ elbow</a:t>
            </a:r>
          </a:p>
          <a:p>
            <a:pPr lvl="1"/>
            <a:r>
              <a:rPr lang="en-US" sz="1200" dirty="0"/>
              <a:t>(3) 1 1/2” to 1” reducer</a:t>
            </a:r>
          </a:p>
          <a:p>
            <a:r>
              <a:rPr lang="en-US" sz="1200" dirty="0"/>
              <a:t>Pipe:</a:t>
            </a:r>
          </a:p>
          <a:p>
            <a:pPr lvl="1"/>
            <a:r>
              <a:rPr lang="en-US" sz="1200" dirty="0"/>
              <a:t>#7- 4 11/16” x 1 ½” pipe </a:t>
            </a:r>
          </a:p>
          <a:p>
            <a:pPr lvl="1"/>
            <a:r>
              <a:rPr lang="en-US" sz="1200" dirty="0"/>
              <a:t>#8- 7  1/8” x 1 ½” pipe </a:t>
            </a:r>
          </a:p>
          <a:p>
            <a:pPr lvl="1"/>
            <a:r>
              <a:rPr lang="en-US" sz="1200" dirty="0"/>
              <a:t>#9- 3 1/2” x 1” pipe</a:t>
            </a:r>
          </a:p>
          <a:p>
            <a:pPr lvl="1"/>
            <a:r>
              <a:rPr lang="en-US" sz="1200" dirty="0"/>
              <a:t>3/4” x 1” pipe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7" r="12040"/>
          <a:stretch/>
        </p:blipFill>
        <p:spPr>
          <a:xfrm>
            <a:off x="4267200" y="1051196"/>
            <a:ext cx="4380474" cy="350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78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0" y="88633"/>
            <a:ext cx="5101390" cy="994172"/>
          </a:xfrm>
        </p:spPr>
        <p:txBody>
          <a:bodyPr>
            <a:normAutofit/>
          </a:bodyPr>
          <a:lstStyle/>
          <a:p>
            <a:r>
              <a:rPr lang="en-US" sz="3000" b="1" dirty="0"/>
              <a:t>Upper Arm Assembly</a:t>
            </a:r>
            <a:endParaRPr lang="en-US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3344" y="763581"/>
            <a:ext cx="3317807" cy="4423745"/>
          </a:xfrm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473360" y="1316550"/>
            <a:ext cx="2718076" cy="2542202"/>
          </a:xfrm>
          <a:prstGeom prst="rect">
            <a:avLst/>
          </a:prstGeom>
        </p:spPr>
        <p:txBody>
          <a:bodyPr lIns="91438" tIns="45719" rIns="91438" bIns="45719"/>
          <a:lstStyle>
            <a:lvl1pPr marL="426709" indent="-426709" algn="l" rtl="0" eaLnBrk="1" latinLnBrk="0" hangingPunct="1">
              <a:spcBef>
                <a:spcPts val="933"/>
              </a:spcBef>
              <a:buClr>
                <a:schemeClr val="accent2"/>
              </a:buClr>
              <a:buSzPct val="60000"/>
              <a:buFont typeface="Wingdings"/>
              <a:buChar char="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3419" indent="-365751" algn="l" rtl="0" eaLnBrk="1" latinLnBrk="0" hangingPunct="1">
              <a:spcBef>
                <a:spcPts val="733"/>
              </a:spcBef>
              <a:buClr>
                <a:schemeClr val="accent1"/>
              </a:buClr>
              <a:buSzPct val="70000"/>
              <a:buFont typeface="Wingdings 2"/>
              <a:buChar char="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-304792" algn="l" rtl="0" eaLnBrk="1" latinLnBrk="0" hangingPunct="1">
              <a:spcBef>
                <a:spcPts val="667"/>
              </a:spcBef>
              <a:buClr>
                <a:schemeClr val="accent2"/>
              </a:buClr>
              <a:buSzPct val="75000"/>
              <a:buFont typeface="Wingdings"/>
              <a:buChar char="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-304792" algn="l" rtl="0" eaLnBrk="1" latinLnBrk="0" hangingPunct="1">
              <a:spcBef>
                <a:spcPts val="533"/>
              </a:spcBef>
              <a:buClr>
                <a:schemeClr val="accent3"/>
              </a:buClr>
              <a:buSzPct val="75000"/>
              <a:buFont typeface="Wingdings"/>
              <a:buChar char="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-304792" algn="l" rtl="0" eaLnBrk="1" latinLnBrk="0" hangingPunct="1">
              <a:spcBef>
                <a:spcPts val="533"/>
              </a:spcBef>
              <a:buClr>
                <a:schemeClr val="accent4"/>
              </a:buClr>
              <a:buSzPct val="65000"/>
              <a:buFont typeface="Wingdings"/>
              <a:buChar char="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4090" indent="-30479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9841" indent="-304792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5592" indent="-30479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42" indent="-304792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/>
              <a:t>Step 1:</a:t>
            </a:r>
          </a:p>
          <a:p>
            <a:pPr lvl="1"/>
            <a:r>
              <a:rPr lang="en-US" sz="1800" dirty="0"/>
              <a:t>Put a 1.5” to 1” reducer into the 90˚ elbow</a:t>
            </a:r>
          </a:p>
          <a:p>
            <a:pPr marL="685784" lvl="2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7826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0" y="88633"/>
            <a:ext cx="5101390" cy="994172"/>
          </a:xfrm>
        </p:spPr>
        <p:txBody>
          <a:bodyPr>
            <a:normAutofit/>
          </a:bodyPr>
          <a:lstStyle/>
          <a:p>
            <a:r>
              <a:rPr lang="en-US" sz="2700" b="1" dirty="0"/>
              <a:t>Upper Arm Assembly cont’d</a:t>
            </a:r>
            <a:endParaRPr lang="en-US" sz="270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885736" y="801804"/>
            <a:ext cx="7741775" cy="1046747"/>
          </a:xfrm>
          <a:prstGeom prst="rect">
            <a:avLst/>
          </a:prstGeom>
        </p:spPr>
        <p:txBody>
          <a:bodyPr lIns="91438" tIns="45719" rIns="91438" bIns="45719"/>
          <a:lstStyle>
            <a:lvl1pPr marL="426709" indent="-426709" algn="l" rtl="0" eaLnBrk="1" latinLnBrk="0" hangingPunct="1">
              <a:spcBef>
                <a:spcPts val="933"/>
              </a:spcBef>
              <a:buClr>
                <a:schemeClr val="accent2"/>
              </a:buClr>
              <a:buSzPct val="60000"/>
              <a:buFont typeface="Wingdings"/>
              <a:buChar char="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3419" indent="-365751" algn="l" rtl="0" eaLnBrk="1" latinLnBrk="0" hangingPunct="1">
              <a:spcBef>
                <a:spcPts val="733"/>
              </a:spcBef>
              <a:buClr>
                <a:schemeClr val="accent1"/>
              </a:buClr>
              <a:buSzPct val="70000"/>
              <a:buFont typeface="Wingdings 2"/>
              <a:buChar char="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-304792" algn="l" rtl="0" eaLnBrk="1" latinLnBrk="0" hangingPunct="1">
              <a:spcBef>
                <a:spcPts val="667"/>
              </a:spcBef>
              <a:buClr>
                <a:schemeClr val="accent2"/>
              </a:buClr>
              <a:buSzPct val="75000"/>
              <a:buFont typeface="Wingdings"/>
              <a:buChar char="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-304792" algn="l" rtl="0" eaLnBrk="1" latinLnBrk="0" hangingPunct="1">
              <a:spcBef>
                <a:spcPts val="533"/>
              </a:spcBef>
              <a:buClr>
                <a:schemeClr val="accent3"/>
              </a:buClr>
              <a:buSzPct val="75000"/>
              <a:buFont typeface="Wingdings"/>
              <a:buChar char="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-304792" algn="l" rtl="0" eaLnBrk="1" latinLnBrk="0" hangingPunct="1">
              <a:spcBef>
                <a:spcPts val="533"/>
              </a:spcBef>
              <a:buClr>
                <a:schemeClr val="accent4"/>
              </a:buClr>
              <a:buSzPct val="65000"/>
              <a:buFont typeface="Wingdings"/>
              <a:buChar char="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4090" indent="-30479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9841" indent="-304792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5592" indent="-30479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42" indent="-304792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/>
              <a:t>Step 2:</a:t>
            </a:r>
          </a:p>
          <a:p>
            <a:pPr lvl="1"/>
            <a:r>
              <a:rPr lang="en-US" sz="1600" dirty="0"/>
              <a:t>Put a ¾” long piece of 1” diameter pipe (the red shade) into one of the reducers and put both reducers into a wye piece like shown in the picture. 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" y="2086708"/>
            <a:ext cx="3283308" cy="2462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4" t="21487" r="20026" b="10838"/>
          <a:stretch/>
        </p:blipFill>
        <p:spPr>
          <a:xfrm rot="10800000">
            <a:off x="6460858" y="2006669"/>
            <a:ext cx="2675659" cy="27890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7DA788-A1FF-A840-9C9E-40CCE2D31923}"/>
              </a:ext>
            </a:extLst>
          </p:cNvPr>
          <p:cNvGrpSpPr/>
          <p:nvPr/>
        </p:nvGrpSpPr>
        <p:grpSpPr>
          <a:xfrm>
            <a:off x="3353488" y="2086708"/>
            <a:ext cx="3058702" cy="2142394"/>
            <a:chOff x="3409640" y="3001108"/>
            <a:chExt cx="3058702" cy="21423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640" y="3422982"/>
              <a:ext cx="3058702" cy="172052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58308" y="3001108"/>
              <a:ext cx="150055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</a:rPr>
                <a:t>¾” x 1” pipe on this side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 rot="7736738">
              <a:off x="3841681" y="3461337"/>
              <a:ext cx="733806" cy="36347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225628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0" y="88633"/>
            <a:ext cx="5101390" cy="994172"/>
          </a:xfrm>
        </p:spPr>
        <p:txBody>
          <a:bodyPr>
            <a:normAutofit/>
          </a:bodyPr>
          <a:lstStyle/>
          <a:p>
            <a:r>
              <a:rPr lang="en-US" sz="2700" b="1" dirty="0"/>
              <a:t>Upper Arm Assembly cont’d</a:t>
            </a:r>
            <a:endParaRPr lang="en-US" sz="270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652654" y="837493"/>
            <a:ext cx="7741775" cy="1046747"/>
          </a:xfrm>
          <a:prstGeom prst="rect">
            <a:avLst/>
          </a:prstGeom>
        </p:spPr>
        <p:txBody>
          <a:bodyPr lIns="91438" tIns="45719" rIns="91438" bIns="45719"/>
          <a:lstStyle>
            <a:lvl1pPr marL="426709" indent="-426709" algn="l" rtl="0" eaLnBrk="1" latinLnBrk="0" hangingPunct="1">
              <a:spcBef>
                <a:spcPts val="933"/>
              </a:spcBef>
              <a:buClr>
                <a:schemeClr val="accent2"/>
              </a:buClr>
              <a:buSzPct val="60000"/>
              <a:buFont typeface="Wingdings"/>
              <a:buChar char="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3419" indent="-365751" algn="l" rtl="0" eaLnBrk="1" latinLnBrk="0" hangingPunct="1">
              <a:spcBef>
                <a:spcPts val="733"/>
              </a:spcBef>
              <a:buClr>
                <a:schemeClr val="accent1"/>
              </a:buClr>
              <a:buSzPct val="70000"/>
              <a:buFont typeface="Wingdings 2"/>
              <a:buChar char="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-304792" algn="l" rtl="0" eaLnBrk="1" latinLnBrk="0" hangingPunct="1">
              <a:spcBef>
                <a:spcPts val="667"/>
              </a:spcBef>
              <a:buClr>
                <a:schemeClr val="accent2"/>
              </a:buClr>
              <a:buSzPct val="75000"/>
              <a:buFont typeface="Wingdings"/>
              <a:buChar char="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-304792" algn="l" rtl="0" eaLnBrk="1" latinLnBrk="0" hangingPunct="1">
              <a:spcBef>
                <a:spcPts val="533"/>
              </a:spcBef>
              <a:buClr>
                <a:schemeClr val="accent3"/>
              </a:buClr>
              <a:buSzPct val="75000"/>
              <a:buFont typeface="Wingdings"/>
              <a:buChar char="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-304792" algn="l" rtl="0" eaLnBrk="1" latinLnBrk="0" hangingPunct="1">
              <a:spcBef>
                <a:spcPts val="533"/>
              </a:spcBef>
              <a:buClr>
                <a:schemeClr val="accent4"/>
              </a:buClr>
              <a:buSzPct val="65000"/>
              <a:buFont typeface="Wingdings"/>
              <a:buChar char="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4090" indent="-30479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9841" indent="-304792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5592" indent="-30479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42" indent="-304792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/>
              <a:t>Step 3:</a:t>
            </a:r>
          </a:p>
          <a:p>
            <a:pPr lvl="1"/>
            <a:r>
              <a:rPr lang="en-US" sz="1600" dirty="0"/>
              <a:t>Put pipe #9 between the reducer in the wye and the elbow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0" y="1724274"/>
            <a:ext cx="3762465" cy="282184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13928" y="1724273"/>
            <a:ext cx="3762465" cy="2821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5606" y="3455577"/>
            <a:ext cx="4511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#9</a:t>
            </a:r>
          </a:p>
        </p:txBody>
      </p:sp>
    </p:spTree>
    <p:extLst>
      <p:ext uri="{BB962C8B-B14F-4D97-AF65-F5344CB8AC3E}">
        <p14:creationId xmlns:p14="http://schemas.microsoft.com/office/powerpoint/2010/main" val="1651356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0" y="88633"/>
            <a:ext cx="5101390" cy="994172"/>
          </a:xfrm>
        </p:spPr>
        <p:txBody>
          <a:bodyPr>
            <a:normAutofit/>
          </a:bodyPr>
          <a:lstStyle/>
          <a:p>
            <a:r>
              <a:rPr lang="en-US" sz="2700" b="1" dirty="0"/>
              <a:t>Upper Arm Assembly cont’d</a:t>
            </a:r>
            <a:endParaRPr lang="en-US" sz="270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1226395" y="1787752"/>
            <a:ext cx="2476029" cy="2542202"/>
          </a:xfrm>
          <a:prstGeom prst="rect">
            <a:avLst/>
          </a:prstGeom>
        </p:spPr>
        <p:txBody>
          <a:bodyPr lIns="91438" tIns="45719" rIns="91438" bIns="45719"/>
          <a:lstStyle>
            <a:lvl1pPr marL="426709" indent="-426709" algn="l" rtl="0" eaLnBrk="1" latinLnBrk="0" hangingPunct="1">
              <a:spcBef>
                <a:spcPts val="933"/>
              </a:spcBef>
              <a:buClr>
                <a:schemeClr val="accent2"/>
              </a:buClr>
              <a:buSzPct val="60000"/>
              <a:buFont typeface="Wingdings"/>
              <a:buChar char="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3419" indent="-365751" algn="l" rtl="0" eaLnBrk="1" latinLnBrk="0" hangingPunct="1">
              <a:spcBef>
                <a:spcPts val="733"/>
              </a:spcBef>
              <a:buClr>
                <a:schemeClr val="accent1"/>
              </a:buClr>
              <a:buSzPct val="70000"/>
              <a:buFont typeface="Wingdings 2"/>
              <a:buChar char="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-304792" algn="l" rtl="0" eaLnBrk="1" latinLnBrk="0" hangingPunct="1">
              <a:spcBef>
                <a:spcPts val="667"/>
              </a:spcBef>
              <a:buClr>
                <a:schemeClr val="accent2"/>
              </a:buClr>
              <a:buSzPct val="75000"/>
              <a:buFont typeface="Wingdings"/>
              <a:buChar char="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-304792" algn="l" rtl="0" eaLnBrk="1" latinLnBrk="0" hangingPunct="1">
              <a:spcBef>
                <a:spcPts val="533"/>
              </a:spcBef>
              <a:buClr>
                <a:schemeClr val="accent3"/>
              </a:buClr>
              <a:buSzPct val="75000"/>
              <a:buFont typeface="Wingdings"/>
              <a:buChar char="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-304792" algn="l" rtl="0" eaLnBrk="1" latinLnBrk="0" hangingPunct="1">
              <a:spcBef>
                <a:spcPts val="533"/>
              </a:spcBef>
              <a:buClr>
                <a:schemeClr val="accent4"/>
              </a:buClr>
              <a:buSzPct val="65000"/>
              <a:buFont typeface="Wingdings"/>
              <a:buChar char="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4090" indent="-30479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9841" indent="-304792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5592" indent="-30479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42" indent="-304792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/>
              <a:t>Step 4:</a:t>
            </a:r>
          </a:p>
          <a:p>
            <a:pPr lvl="1"/>
            <a:r>
              <a:rPr lang="en-US" sz="1600" dirty="0"/>
              <a:t>Put pipe #7 into the end of the wye piece as shown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4795" r="16108" b="13217"/>
          <a:stretch/>
        </p:blipFill>
        <p:spPr>
          <a:xfrm>
            <a:off x="4947855" y="918293"/>
            <a:ext cx="2062545" cy="385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09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20" y="88633"/>
            <a:ext cx="5101390" cy="994172"/>
          </a:xfrm>
        </p:spPr>
        <p:txBody>
          <a:bodyPr>
            <a:normAutofit/>
          </a:bodyPr>
          <a:lstStyle/>
          <a:p>
            <a:r>
              <a:rPr lang="en-US" sz="2700" b="1" dirty="0"/>
              <a:t>Upper Arm Assembly cont’d</a:t>
            </a:r>
            <a:endParaRPr lang="en-US" sz="270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679827" y="1470378"/>
            <a:ext cx="2467064" cy="2685637"/>
          </a:xfrm>
          <a:prstGeom prst="rect">
            <a:avLst/>
          </a:prstGeom>
        </p:spPr>
        <p:txBody>
          <a:bodyPr lIns="91438" tIns="45719" rIns="91438" bIns="45719"/>
          <a:lstStyle>
            <a:lvl1pPr marL="426709" indent="-426709" algn="l" rtl="0" eaLnBrk="1" latinLnBrk="0" hangingPunct="1">
              <a:spcBef>
                <a:spcPts val="933"/>
              </a:spcBef>
              <a:buClr>
                <a:schemeClr val="accent2"/>
              </a:buClr>
              <a:buSzPct val="60000"/>
              <a:buFont typeface="Wingdings"/>
              <a:buChar char="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3419" indent="-365751" algn="l" rtl="0" eaLnBrk="1" latinLnBrk="0" hangingPunct="1">
              <a:spcBef>
                <a:spcPts val="733"/>
              </a:spcBef>
              <a:buClr>
                <a:schemeClr val="accent1"/>
              </a:buClr>
              <a:buSzPct val="70000"/>
              <a:buFont typeface="Wingdings 2"/>
              <a:buChar char="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-304792" algn="l" rtl="0" eaLnBrk="1" latinLnBrk="0" hangingPunct="1">
              <a:spcBef>
                <a:spcPts val="667"/>
              </a:spcBef>
              <a:buClr>
                <a:schemeClr val="accent2"/>
              </a:buClr>
              <a:buSzPct val="75000"/>
              <a:buFont typeface="Wingdings"/>
              <a:buChar char="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-304792" algn="l" rtl="0" eaLnBrk="1" latinLnBrk="0" hangingPunct="1">
              <a:spcBef>
                <a:spcPts val="533"/>
              </a:spcBef>
              <a:buClr>
                <a:schemeClr val="accent3"/>
              </a:buClr>
              <a:buSzPct val="75000"/>
              <a:buFont typeface="Wingdings"/>
              <a:buChar char="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-304792" algn="l" rtl="0" eaLnBrk="1" latinLnBrk="0" hangingPunct="1">
              <a:spcBef>
                <a:spcPts val="533"/>
              </a:spcBef>
              <a:buClr>
                <a:schemeClr val="accent4"/>
              </a:buClr>
              <a:buSzPct val="65000"/>
              <a:buFont typeface="Wingdings"/>
              <a:buChar char="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4090" indent="-30479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9841" indent="-304792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5592" indent="-30479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42" indent="-304792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Step 5:</a:t>
            </a:r>
          </a:p>
          <a:p>
            <a:pPr lvl="1"/>
            <a:r>
              <a:rPr lang="en-US" sz="1800" dirty="0"/>
              <a:t>Put pipe #8 in the remaining openings in the wye pieces to create the assembly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9" r="14625"/>
          <a:stretch/>
        </p:blipFill>
        <p:spPr>
          <a:xfrm>
            <a:off x="4222377" y="968388"/>
            <a:ext cx="4374775" cy="368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92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4185" y="117976"/>
            <a:ext cx="3930316" cy="45720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Base Side Assembly Cont’d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641802" y="1207962"/>
            <a:ext cx="2750631" cy="2211215"/>
          </a:xfrm>
        </p:spPr>
        <p:txBody>
          <a:bodyPr/>
          <a:lstStyle/>
          <a:p>
            <a:r>
              <a:rPr lang="en-US" sz="2400" dirty="0"/>
              <a:t>Step 6:</a:t>
            </a:r>
          </a:p>
          <a:p>
            <a:pPr lvl="1"/>
            <a:r>
              <a:rPr lang="en-US" sz="2000" dirty="0"/>
              <a:t>With side flat on a table or ground, mark and label.</a:t>
            </a:r>
          </a:p>
          <a:p>
            <a:pPr lvl="2"/>
            <a:r>
              <a:rPr lang="en-US" sz="1800" dirty="0"/>
              <a:t>As in previous assemblies, This is critical for proper alignment when gluing.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D2582B-DC7A-D74B-BC20-540A13CE44B2}"/>
              </a:ext>
            </a:extLst>
          </p:cNvPr>
          <p:cNvGrpSpPr/>
          <p:nvPr/>
        </p:nvGrpSpPr>
        <p:grpSpPr>
          <a:xfrm>
            <a:off x="3987801" y="1034086"/>
            <a:ext cx="4281198" cy="3588714"/>
            <a:chOff x="5481484" y="2321988"/>
            <a:chExt cx="2757948" cy="2311850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0" r="13577"/>
            <a:stretch/>
          </p:blipFill>
          <p:spPr>
            <a:xfrm>
              <a:off x="5481484" y="2321988"/>
              <a:ext cx="2757948" cy="231185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059066" y="3419361"/>
              <a:ext cx="6016" cy="2045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920702" y="3477913"/>
              <a:ext cx="1383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20701" y="3331379"/>
              <a:ext cx="1383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0185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4853" y="158750"/>
            <a:ext cx="4337384" cy="45720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Side Connector Assembly cont’d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859589" y="1682416"/>
            <a:ext cx="2137611" cy="2864184"/>
          </a:xfrm>
        </p:spPr>
        <p:txBody>
          <a:bodyPr/>
          <a:lstStyle/>
          <a:p>
            <a:r>
              <a:rPr lang="en-US" sz="2800" dirty="0"/>
              <a:t>Step 7:</a:t>
            </a:r>
          </a:p>
          <a:p>
            <a:pPr lvl="1"/>
            <a:r>
              <a:rPr lang="en-US" sz="2400" dirty="0"/>
              <a:t>Prime and Glue</a:t>
            </a:r>
          </a:p>
          <a:p>
            <a:pPr marL="685784" lvl="2" indent="0">
              <a:buNone/>
            </a:pPr>
            <a:endParaRPr lang="en-US" sz="20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r="12849"/>
          <a:stretch/>
        </p:blipFill>
        <p:spPr>
          <a:xfrm>
            <a:off x="3644900" y="940208"/>
            <a:ext cx="4483100" cy="373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0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584" y="1883068"/>
            <a:ext cx="3513221" cy="994172"/>
          </a:xfrm>
        </p:spPr>
        <p:txBody>
          <a:bodyPr/>
          <a:lstStyle/>
          <a:p>
            <a:pPr algn="ctr"/>
            <a:r>
              <a:rPr lang="en-US" sz="4950" b="1" dirty="0">
                <a:solidFill>
                  <a:schemeClr val="tx1"/>
                </a:solidFill>
              </a:rPr>
              <a:t>Repeat Steps 1- 7</a:t>
            </a:r>
          </a:p>
        </p:txBody>
      </p:sp>
    </p:spTree>
    <p:extLst>
      <p:ext uri="{BB962C8B-B14F-4D97-AF65-F5344CB8AC3E}">
        <p14:creationId xmlns:p14="http://schemas.microsoft.com/office/powerpoint/2010/main" val="4061831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2056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0E2240"/>
                </a:solidFill>
              </a:rPr>
              <a:t>Cutting PVC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8574"/>
            <a:ext cx="8229600" cy="3394472"/>
          </a:xfrm>
        </p:spPr>
        <p:txBody>
          <a:bodyPr/>
          <a:lstStyle/>
          <a:p>
            <a:pPr marL="300038" indent="-214313"/>
            <a:r>
              <a:rPr lang="en-US" dirty="0"/>
              <a:t>Match up blade with mark measured</a:t>
            </a:r>
          </a:p>
          <a:p>
            <a:pPr marL="300038" indent="-214313"/>
            <a:r>
              <a:rPr lang="en-US" dirty="0"/>
              <a:t>Whatever cutting tool or equipment you are using, it is important to make straight vertical cuts.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323" y="63104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>
            <a:lvl1pPr algn="l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200" dirty="0">
                <a:solidFill>
                  <a:schemeClr val="bg1"/>
                </a:solidFill>
              </a:rPr>
              <a:t>General Tips</a:t>
            </a:r>
          </a:p>
        </p:txBody>
      </p:sp>
    </p:spTree>
    <p:extLst>
      <p:ext uri="{BB962C8B-B14F-4D97-AF65-F5344CB8AC3E}">
        <p14:creationId xmlns:p14="http://schemas.microsoft.com/office/powerpoint/2010/main" val="402561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67" y="1612590"/>
            <a:ext cx="1890669" cy="2083110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tx1"/>
                </a:solidFill>
              </a:rPr>
              <a:t>Run the axle (1/2” x 24” Black pipe) through the arm and upper arm assemblies.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52" y="855378"/>
            <a:ext cx="2886948" cy="384926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520" y="1666873"/>
            <a:ext cx="2226275" cy="222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2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57" y="2433344"/>
            <a:ext cx="1326368" cy="23579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741" y="98565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235916" y="955816"/>
            <a:ext cx="6486161" cy="1046747"/>
          </a:xfrm>
          <a:prstGeom prst="rect">
            <a:avLst/>
          </a:prstGeom>
        </p:spPr>
        <p:txBody>
          <a:bodyPr lIns="91438" tIns="45719" rIns="91438" bIns="45719"/>
          <a:lstStyle>
            <a:lvl1pPr marL="426709" indent="-426709" algn="l" rtl="0" eaLnBrk="1" latinLnBrk="0" hangingPunct="1">
              <a:spcBef>
                <a:spcPts val="933"/>
              </a:spcBef>
              <a:buClr>
                <a:schemeClr val="accent2"/>
              </a:buClr>
              <a:buSzPct val="60000"/>
              <a:buFont typeface="Wingdings"/>
              <a:buChar char="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3419" indent="-365751" algn="l" rtl="0" eaLnBrk="1" latinLnBrk="0" hangingPunct="1">
              <a:spcBef>
                <a:spcPts val="733"/>
              </a:spcBef>
              <a:buClr>
                <a:schemeClr val="accent1"/>
              </a:buClr>
              <a:buSzPct val="70000"/>
              <a:buFont typeface="Wingdings 2"/>
              <a:buChar char="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-304792" algn="l" rtl="0" eaLnBrk="1" latinLnBrk="0" hangingPunct="1">
              <a:spcBef>
                <a:spcPts val="667"/>
              </a:spcBef>
              <a:buClr>
                <a:schemeClr val="accent2"/>
              </a:buClr>
              <a:buSzPct val="75000"/>
              <a:buFont typeface="Wingdings"/>
              <a:buChar char="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-304792" algn="l" rtl="0" eaLnBrk="1" latinLnBrk="0" hangingPunct="1">
              <a:spcBef>
                <a:spcPts val="533"/>
              </a:spcBef>
              <a:buClr>
                <a:schemeClr val="accent3"/>
              </a:buClr>
              <a:buSzPct val="75000"/>
              <a:buFont typeface="Wingdings"/>
              <a:buChar char="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-304792" algn="l" rtl="0" eaLnBrk="1" latinLnBrk="0" hangingPunct="1">
              <a:spcBef>
                <a:spcPts val="533"/>
              </a:spcBef>
              <a:buClr>
                <a:schemeClr val="accent4"/>
              </a:buClr>
              <a:buSzPct val="65000"/>
              <a:buFont typeface="Wingdings"/>
              <a:buChar char="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4090" indent="-30479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9841" indent="-304792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5592" indent="-30479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42" indent="-304792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/>
              <a:t>Put both completed Upper Arm Assemblies onto the already constructed base as shown in the picture below. The connector pipe will be interchangeable.  For now use (2) 4” x 1 ½” pipe. Secure using a nut and bolt fastening system </a:t>
            </a:r>
          </a:p>
          <a:p>
            <a:pPr lvl="1"/>
            <a:endParaRPr lang="en-US" sz="2625" dirty="0"/>
          </a:p>
          <a:p>
            <a:pPr marL="685784" lvl="2" indent="0">
              <a:buNone/>
            </a:pPr>
            <a:endParaRPr lang="en-US" sz="2325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69255" y="2303902"/>
            <a:ext cx="2063262" cy="1905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058" y="989067"/>
            <a:ext cx="2119811" cy="376855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37172" y="2229762"/>
            <a:ext cx="661087" cy="64358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079837" y="2644346"/>
            <a:ext cx="1969694" cy="82172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630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363" y="1803398"/>
            <a:ext cx="6513145" cy="1234727"/>
          </a:xfrm>
        </p:spPr>
        <p:txBody>
          <a:bodyPr/>
          <a:lstStyle/>
          <a:p>
            <a:pPr algn="ctr"/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NOTE: There are many ways to make a sling.  The following slides details one possibility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7631" y="1"/>
            <a:ext cx="4102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Constructing the Sling</a:t>
            </a:r>
          </a:p>
        </p:txBody>
      </p:sp>
    </p:spTree>
    <p:extLst>
      <p:ext uri="{BB962C8B-B14F-4D97-AF65-F5344CB8AC3E}">
        <p14:creationId xmlns:p14="http://schemas.microsoft.com/office/powerpoint/2010/main" val="2802657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Initial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Cut a nine by nine-inch piece of fabric. Strong material such as denim or canvas is preferable.</a:t>
            </a:r>
          </a:p>
          <a:p>
            <a:pPr lvl="0"/>
            <a:r>
              <a:rPr lang="en-US" dirty="0"/>
              <a:t>Fold over each edge a small amount (~1/8 in) and sew it down. This is to protect the edges.</a:t>
            </a:r>
          </a:p>
          <a:p>
            <a:r>
              <a:rPr lang="en-US" b="1" dirty="0"/>
              <a:t>Note:</a:t>
            </a:r>
            <a:r>
              <a:rPr lang="en-US" dirty="0"/>
              <a:t> If using a sewing machine consult your teacher for the best uses of your particular machine. </a:t>
            </a:r>
          </a:p>
        </p:txBody>
      </p:sp>
    </p:spTree>
    <p:extLst>
      <p:ext uri="{BB962C8B-B14F-4D97-AF65-F5344CB8AC3E}">
        <p14:creationId xmlns:p14="http://schemas.microsoft.com/office/powerpoint/2010/main" val="4270435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Sewing by Hand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69" y="1200365"/>
            <a:ext cx="3914531" cy="2910580"/>
          </a:xfrm>
        </p:spPr>
        <p:txBody>
          <a:bodyPr/>
          <a:lstStyle/>
          <a:p>
            <a:pPr lvl="0">
              <a:buAutoNum type="arabicPeriod"/>
            </a:pPr>
            <a:r>
              <a:rPr lang="en-US" dirty="0"/>
              <a:t>Thread the needle with enough thread to more than finish one edge. Tie the two end together.</a:t>
            </a:r>
          </a:p>
          <a:p>
            <a:pPr lvl="0">
              <a:buAutoNum type="arabicPeriod"/>
            </a:pPr>
            <a:r>
              <a:rPr lang="en-US" dirty="0"/>
              <a:t>Insert the needle through the fabric at a corner, pull it through, wrap it back around to the first side, then repeat:</a:t>
            </a:r>
          </a:p>
          <a:p>
            <a:endParaRPr lang="en-US" sz="1600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86" y="825406"/>
            <a:ext cx="3513920" cy="39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63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Finalizing the Sling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70" y="1335022"/>
            <a:ext cx="8223673" cy="3808478"/>
          </a:xfrm>
        </p:spPr>
        <p:txBody>
          <a:bodyPr/>
          <a:lstStyle/>
          <a:p>
            <a:pPr lvl="0"/>
            <a:r>
              <a:rPr lang="en-US" dirty="0"/>
              <a:t>Fold over two opposite edges. Fold at least half an inch of material.</a:t>
            </a:r>
          </a:p>
          <a:p>
            <a:pPr lvl="0"/>
            <a:r>
              <a:rPr lang="en-US" dirty="0"/>
              <a:t>Sew these fold down, leaving a tube inside for rope to pass through.</a:t>
            </a:r>
          </a:p>
          <a:p>
            <a:pPr lvl="0"/>
            <a:r>
              <a:rPr lang="en-US" dirty="0"/>
              <a:t>Using a needle or a pencil, push the rope through each tube.</a:t>
            </a:r>
          </a:p>
          <a:p>
            <a:pPr marL="0" indent="0" algn="ctr">
              <a:buNone/>
            </a:pPr>
            <a:r>
              <a:rPr lang="en-US" dirty="0"/>
              <a:t>Your sling should be complete!</a:t>
            </a:r>
          </a:p>
        </p:txBody>
      </p:sp>
    </p:spTree>
    <p:extLst>
      <p:ext uri="{BB962C8B-B14F-4D97-AF65-F5344CB8AC3E}">
        <p14:creationId xmlns:p14="http://schemas.microsoft.com/office/powerpoint/2010/main" val="780291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7631" y="1"/>
            <a:ext cx="3962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Constructing the Arm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2" y="907207"/>
            <a:ext cx="7543800" cy="394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58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314" y="111931"/>
            <a:ext cx="8229600" cy="857250"/>
          </a:xfrm>
        </p:spPr>
        <p:txBody>
          <a:bodyPr/>
          <a:lstStyle/>
          <a:p>
            <a:r>
              <a:rPr lang="en-US" sz="3000" dirty="0"/>
              <a:t>Drilling the holes into the pipe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60728"/>
            <a:ext cx="7974914" cy="2910580"/>
          </a:xfrm>
        </p:spPr>
        <p:txBody>
          <a:bodyPr/>
          <a:lstStyle/>
          <a:p>
            <a:pPr marL="342900"/>
            <a:r>
              <a:rPr lang="en-US" sz="3300" dirty="0"/>
              <a:t>Preparing the pipe:</a:t>
            </a:r>
          </a:p>
          <a:p>
            <a:pPr marL="937246" lvl="2"/>
            <a:r>
              <a:rPr lang="en-US" sz="3300" dirty="0"/>
              <a:t> Cut 1 ½” PVC pipe 44 ½” long</a:t>
            </a:r>
          </a:p>
          <a:p>
            <a:pPr marL="937246" lvl="2"/>
            <a:r>
              <a:rPr lang="en-US" sz="3300" dirty="0"/>
              <a:t> Clamp pipe down</a:t>
            </a:r>
          </a:p>
          <a:p>
            <a:pPr marL="942975" lvl="2"/>
            <a:r>
              <a:rPr lang="en-US" sz="3300" dirty="0"/>
              <a:t> Mark center of holes according to drawing </a:t>
            </a:r>
            <a:r>
              <a:rPr lang="en-US" sz="1800" dirty="0"/>
              <a:t>(next slide)</a:t>
            </a:r>
          </a:p>
          <a:p>
            <a:pPr marL="942975" lvl="2"/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4239845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7631" y="1"/>
            <a:ext cx="3962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Constructing the Arm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" t="11481" r="23863" b="23978"/>
          <a:stretch/>
        </p:blipFill>
        <p:spPr>
          <a:xfrm>
            <a:off x="280031" y="786041"/>
            <a:ext cx="8622705" cy="406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07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36" y="103113"/>
            <a:ext cx="4908550" cy="415773"/>
          </a:xfrm>
        </p:spPr>
        <p:txBody>
          <a:bodyPr/>
          <a:lstStyle/>
          <a:p>
            <a:r>
              <a:rPr lang="en-US" sz="3300" dirty="0"/>
              <a:t>…if using a Drill Press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70" y="1630192"/>
            <a:ext cx="8223673" cy="3808478"/>
          </a:xfrm>
        </p:spPr>
        <p:txBody>
          <a:bodyPr/>
          <a:lstStyle/>
          <a:p>
            <a:pPr marL="300038" indent="-214313"/>
            <a:r>
              <a:rPr lang="en-US" dirty="0"/>
              <a:t>Make sure drill press is turned off, lower to clamped down pipe and make sure center of drill is touching the center of the hole</a:t>
            </a:r>
          </a:p>
          <a:p>
            <a:pPr marL="300038" indent="-214313"/>
            <a:r>
              <a:rPr lang="en-US" dirty="0"/>
              <a:t>Turn on and carefully lower drill into pipe using dip and remove technique</a:t>
            </a:r>
          </a:p>
        </p:txBody>
      </p:sp>
    </p:spTree>
    <p:extLst>
      <p:ext uri="{BB962C8B-B14F-4D97-AF65-F5344CB8AC3E}">
        <p14:creationId xmlns:p14="http://schemas.microsoft.com/office/powerpoint/2010/main" val="939939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4041"/>
            <a:ext cx="8229600" cy="53859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Priming and Gluing: Pipe to Joint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915"/>
            <a:ext cx="8229600" cy="3394472"/>
          </a:xfrm>
        </p:spPr>
        <p:txBody>
          <a:bodyPr/>
          <a:lstStyle/>
          <a:p>
            <a:pPr marL="300038" indent="-214313"/>
            <a:r>
              <a:rPr lang="en-US" sz="1600" dirty="0"/>
              <a:t>Dry fit pieces together, double checking to be sure components fit together and aligned correctly.</a:t>
            </a:r>
          </a:p>
          <a:p>
            <a:pPr marL="620070" lvl="1" indent="-214313"/>
            <a:r>
              <a:rPr lang="en-US" sz="1600" dirty="0"/>
              <a:t>Mark the alignment with a sharpie</a:t>
            </a:r>
          </a:p>
          <a:p>
            <a:pPr marL="620070" lvl="1" indent="-214313"/>
            <a:r>
              <a:rPr lang="en-US" sz="1600" dirty="0"/>
              <a:t>Take apart, lightly smear primer on both pipe and joint</a:t>
            </a:r>
          </a:p>
          <a:p>
            <a:pPr marL="620070" lvl="1" indent="-214313"/>
            <a:r>
              <a:rPr lang="en-US" sz="1600" dirty="0"/>
              <a:t>Lightly smear cement on both pipe and joint.  It is recommended to cement only a couple joints at a time, due to the cements set time.  </a:t>
            </a:r>
          </a:p>
          <a:p>
            <a:pPr marL="620070" lvl="1" indent="-214313"/>
            <a:r>
              <a:rPr lang="en-US" sz="1600" dirty="0"/>
              <a:t>Fit together by twisting and pushing at the same time so sharpie marks line up.  Do this in a timely manner, as the glue sets quickly.  </a:t>
            </a:r>
          </a:p>
          <a:p>
            <a:pPr marL="620070" lvl="1" indent="-214313"/>
            <a:r>
              <a:rPr lang="en-US" sz="1600" dirty="0"/>
              <a:t>Hold joints together with pressure for 30 seconds to allow for proper  adhesion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323" y="63104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>
            <a:lvl1pPr algn="l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200" dirty="0">
                <a:solidFill>
                  <a:schemeClr val="bg1"/>
                </a:solidFill>
              </a:rPr>
              <a:t>General Tips</a:t>
            </a:r>
          </a:p>
        </p:txBody>
      </p:sp>
    </p:spTree>
    <p:extLst>
      <p:ext uri="{BB962C8B-B14F-4D97-AF65-F5344CB8AC3E}">
        <p14:creationId xmlns:p14="http://schemas.microsoft.com/office/powerpoint/2010/main" val="1248145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36" y="115813"/>
            <a:ext cx="4908550" cy="415773"/>
          </a:xfrm>
        </p:spPr>
        <p:txBody>
          <a:bodyPr/>
          <a:lstStyle/>
          <a:p>
            <a:r>
              <a:rPr lang="en-US" sz="3300" dirty="0"/>
              <a:t>…if using a Hand Drill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00038" indent="-214313"/>
            <a:r>
              <a:rPr lang="en-US" dirty="0"/>
              <a:t>Align center of drill onto marked hole. Position body above hand drill as much as possible</a:t>
            </a:r>
          </a:p>
          <a:p>
            <a:pPr marL="300038" indent="-214313"/>
            <a:r>
              <a:rPr lang="en-US" dirty="0"/>
              <a:t>Firmly push drill into hole, making an informal pilot hole for drill to catch on</a:t>
            </a:r>
          </a:p>
          <a:p>
            <a:pPr marL="300038" indent="-214313"/>
            <a:r>
              <a:rPr lang="en-US" dirty="0"/>
              <a:t>Have teammate double check that the drill is going straight down (look at pipe from multiple perspectives, birds-eye view usually is deceptive!)</a:t>
            </a:r>
          </a:p>
          <a:p>
            <a:pPr marL="300038" indent="-214313"/>
            <a:r>
              <a:rPr lang="en-US" dirty="0"/>
              <a:t>Drill down lightly and carefully, making sure to hold the power drill steady. The PVC’s roundness will make the drill want to slip off, select a very low speed and go slow.</a:t>
            </a:r>
          </a:p>
          <a:p>
            <a:pPr marL="85725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80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631" y="139700"/>
            <a:ext cx="50793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Constructing the Arm: Release pin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1609" r="16380" b="29006"/>
          <a:stretch/>
        </p:blipFill>
        <p:spPr>
          <a:xfrm>
            <a:off x="654907" y="2229234"/>
            <a:ext cx="8267546" cy="2601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4906" y="1109450"/>
            <a:ext cx="718728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/>
              <a:t>Use pliers to bend pin according to drawing below</a:t>
            </a:r>
          </a:p>
        </p:txBody>
      </p:sp>
    </p:spTree>
    <p:extLst>
      <p:ext uri="{BB962C8B-B14F-4D97-AF65-F5344CB8AC3E}">
        <p14:creationId xmlns:p14="http://schemas.microsoft.com/office/powerpoint/2010/main" val="3518679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11515" r="7082" b="11817"/>
          <a:stretch/>
        </p:blipFill>
        <p:spPr>
          <a:xfrm>
            <a:off x="6788624" y="905828"/>
            <a:ext cx="2126776" cy="35399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534" y="905828"/>
            <a:ext cx="3651766" cy="2910580"/>
          </a:xfrm>
        </p:spPr>
        <p:txBody>
          <a:bodyPr/>
          <a:lstStyle/>
          <a:p>
            <a:pPr marL="342900"/>
            <a:r>
              <a:rPr lang="en-US" sz="1800" dirty="0"/>
              <a:t>Secure Release Pin:</a:t>
            </a:r>
          </a:p>
          <a:p>
            <a:pPr marL="937246" lvl="2"/>
            <a:r>
              <a:rPr lang="en-US" sz="2400" dirty="0"/>
              <a:t> </a:t>
            </a:r>
            <a:r>
              <a:rPr lang="en-US" dirty="0"/>
              <a:t>Insert release pin through Cap and Arm</a:t>
            </a:r>
          </a:p>
          <a:p>
            <a:pPr marL="1394434" lvl="3"/>
            <a:r>
              <a:rPr lang="en-US" sz="1600" dirty="0"/>
              <a:t>See photo below.  </a:t>
            </a:r>
          </a:p>
          <a:p>
            <a:pPr marL="1394434" lvl="3"/>
            <a:r>
              <a:rPr lang="en-US" sz="1600" dirty="0"/>
              <a:t>A hole will need to be drilled in cap for pin</a:t>
            </a:r>
          </a:p>
          <a:p>
            <a:pPr marL="1394434" lvl="3"/>
            <a:r>
              <a:rPr lang="en-US" sz="1600" dirty="0"/>
              <a:t>Secure pin with a zip tie</a:t>
            </a:r>
            <a:endParaRPr lang="en-US" sz="2000" dirty="0"/>
          </a:p>
          <a:p>
            <a:pPr marL="937246" lvl="2"/>
            <a:r>
              <a:rPr lang="en-US" sz="2400" dirty="0"/>
              <a:t> </a:t>
            </a:r>
            <a:r>
              <a:rPr lang="en-US" dirty="0"/>
              <a:t>Glue or bolt cap to arm</a:t>
            </a:r>
          </a:p>
          <a:p>
            <a:pPr marL="937246" lvl="2"/>
            <a:r>
              <a:rPr lang="en-US" sz="2400" dirty="0"/>
              <a:t> </a:t>
            </a:r>
            <a:r>
              <a:rPr lang="en-US" dirty="0"/>
              <a:t>Fasten ¼” eyebolt to arm</a:t>
            </a:r>
          </a:p>
          <a:p>
            <a:pPr marL="714381" lvl="2" indent="0">
              <a:buNone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7783" y="109577"/>
            <a:ext cx="486896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Constructing the Arm: Release pin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3" t="27323" r="39067" b="18831"/>
          <a:stretch/>
        </p:blipFill>
        <p:spPr>
          <a:xfrm rot="5400000">
            <a:off x="3752032" y="1622206"/>
            <a:ext cx="3500958" cy="20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3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60"/>
          <a:stretch/>
        </p:blipFill>
        <p:spPr>
          <a:xfrm>
            <a:off x="5245100" y="900247"/>
            <a:ext cx="3256348" cy="33252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534" y="1138877"/>
            <a:ext cx="3168054" cy="2910580"/>
          </a:xfrm>
        </p:spPr>
        <p:txBody>
          <a:bodyPr/>
          <a:lstStyle/>
          <a:p>
            <a:pPr marL="342900"/>
            <a:r>
              <a:rPr lang="en-US" sz="1800" dirty="0"/>
              <a:t>Attach the counterweight bucket:</a:t>
            </a:r>
          </a:p>
          <a:p>
            <a:pPr marL="937246" lvl="2"/>
            <a:r>
              <a:rPr lang="en-US" dirty="0"/>
              <a:t>  Drill 5/16” hole in bucket above handle</a:t>
            </a:r>
          </a:p>
          <a:p>
            <a:pPr marL="937246" lvl="2"/>
            <a:r>
              <a:rPr lang="en-US" dirty="0"/>
              <a:t>Tie approximately 3 feet of ¼ ” nylon rope to bucket</a:t>
            </a:r>
          </a:p>
          <a:p>
            <a:pPr marL="1394434" lvl="3"/>
            <a:r>
              <a:rPr lang="en-US" sz="1600" dirty="0"/>
              <a:t>Thread through arm</a:t>
            </a:r>
          </a:p>
          <a:p>
            <a:pPr marL="1851623" lvl="4"/>
            <a:r>
              <a:rPr lang="en-US" sz="1600" dirty="0"/>
              <a:t>See images on next page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90427" y="159690"/>
            <a:ext cx="626216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Constructing the Arm: Counterweight bucket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2362200" y="2148925"/>
            <a:ext cx="4335849" cy="27677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075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27" y="159690"/>
            <a:ext cx="626216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Constructing the Arm: Counterweight bucket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28" y="1045728"/>
            <a:ext cx="1937871" cy="3445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524" y="1033808"/>
            <a:ext cx="1944576" cy="3457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125" y="1022521"/>
            <a:ext cx="1957275" cy="34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97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08455-0CE9-3A42-ABCC-9A96954B627D}"/>
              </a:ext>
            </a:extLst>
          </p:cNvPr>
          <p:cNvSpPr/>
          <p:nvPr/>
        </p:nvSpPr>
        <p:spPr>
          <a:xfrm>
            <a:off x="-131975" y="-91322"/>
            <a:ext cx="9407950" cy="532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ID_20160203_092325368">
            <a:hlinkClick r:id="" action="ppaction://media"/>
            <a:extLst>
              <a:ext uri="{FF2B5EF4-FFF2-40B4-BE49-F238E27FC236}">
                <a16:creationId xmlns:a16="http://schemas.microsoft.com/office/drawing/2014/main" id="{A9D7F346-2793-DC44-ABAF-E723A3C43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Step by Step Assembly Guide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0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Base Side Parts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Note: The following parts list is for one Base Side.  </a:t>
            </a:r>
          </a:p>
          <a:p>
            <a:r>
              <a:rPr lang="en-US" sz="1800" dirty="0"/>
              <a:t>Pipe Fittings:</a:t>
            </a:r>
          </a:p>
          <a:p>
            <a:pPr lvl="1"/>
            <a:r>
              <a:rPr lang="en-US" dirty="0"/>
              <a:t>(4) Wye connectors</a:t>
            </a:r>
          </a:p>
          <a:p>
            <a:pPr lvl="1"/>
            <a:r>
              <a:rPr lang="en-US" dirty="0"/>
              <a:t>(1) Tee connector</a:t>
            </a:r>
          </a:p>
          <a:p>
            <a:r>
              <a:rPr lang="en-US" sz="1800" dirty="0"/>
              <a:t>Pipe (all pipes are 1 1/2”):</a:t>
            </a:r>
          </a:p>
          <a:p>
            <a:pPr lvl="1"/>
            <a:r>
              <a:rPr lang="en-US" dirty="0"/>
              <a:t>#1- 16 3/4” </a:t>
            </a:r>
          </a:p>
          <a:p>
            <a:pPr lvl="1"/>
            <a:r>
              <a:rPr lang="en-US" dirty="0"/>
              <a:t>#2- (2) 8 5/8”</a:t>
            </a:r>
          </a:p>
          <a:p>
            <a:pPr lvl="1"/>
            <a:r>
              <a:rPr lang="en-US" dirty="0"/>
              <a:t>#3- 11 3/4”</a:t>
            </a:r>
          </a:p>
          <a:p>
            <a:pPr lvl="1"/>
            <a:r>
              <a:rPr lang="en-US" dirty="0"/>
              <a:t>#4- 3 3/4”</a:t>
            </a:r>
          </a:p>
          <a:p>
            <a:pPr lvl="1"/>
            <a:r>
              <a:rPr lang="en-US" dirty="0"/>
              <a:t>#5- 23 1/4”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7186" r="18269" b="8413"/>
          <a:stretch/>
        </p:blipFill>
        <p:spPr>
          <a:xfrm>
            <a:off x="4191944" y="1503632"/>
            <a:ext cx="4648964" cy="292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43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4853" y="209550"/>
            <a:ext cx="4170947" cy="457200"/>
          </a:xfrm>
        </p:spPr>
        <p:txBody>
          <a:bodyPr/>
          <a:lstStyle/>
          <a:p>
            <a:r>
              <a:rPr lang="en-US" sz="2700" b="1" dirty="0">
                <a:solidFill>
                  <a:schemeClr val="bg1"/>
                </a:solidFill>
              </a:rPr>
              <a:t>Base Side Assembly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324853" y="1509846"/>
            <a:ext cx="2368452" cy="2649778"/>
          </a:xfrm>
        </p:spPr>
        <p:txBody>
          <a:bodyPr/>
          <a:lstStyle/>
          <a:p>
            <a:r>
              <a:rPr lang="en-US" sz="2000" dirty="0"/>
              <a:t>Step 1:</a:t>
            </a:r>
          </a:p>
          <a:p>
            <a:pPr lvl="1"/>
            <a:r>
              <a:rPr lang="en-US" sz="1800" dirty="0"/>
              <a:t>Add pipe #1 to a Wye as shown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41" y="1509846"/>
            <a:ext cx="5027178" cy="28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0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23374" y="143376"/>
            <a:ext cx="3930316" cy="45720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Base Side Assembly Cont’d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422638" y="1322531"/>
            <a:ext cx="2311598" cy="2856320"/>
          </a:xfrm>
        </p:spPr>
        <p:txBody>
          <a:bodyPr/>
          <a:lstStyle/>
          <a:p>
            <a:r>
              <a:rPr lang="en-US" sz="2000" dirty="0"/>
              <a:t>Step 2:</a:t>
            </a:r>
          </a:p>
          <a:p>
            <a:pPr lvl="1"/>
            <a:r>
              <a:rPr lang="en-US" sz="1800" dirty="0"/>
              <a:t>Add a Tee to the end of pipe #1.  </a:t>
            </a:r>
          </a:p>
          <a:p>
            <a:pPr lvl="1"/>
            <a:r>
              <a:rPr lang="en-US" sz="1800" dirty="0"/>
              <a:t>Add pipe #2 to the top and right side of the Tee.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79" y="1322531"/>
            <a:ext cx="4916220" cy="27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57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65485" y="143376"/>
            <a:ext cx="3930316" cy="457200"/>
          </a:xfrm>
        </p:spPr>
        <p:txBody>
          <a:bodyPr/>
          <a:lstStyle/>
          <a:p>
            <a:r>
              <a:rPr lang="en-US" sz="2100" b="1" dirty="0">
                <a:solidFill>
                  <a:schemeClr val="bg1"/>
                </a:solidFill>
              </a:rPr>
              <a:t>Base Side Assembly Cont’d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234616" y="1293881"/>
            <a:ext cx="2678913" cy="3000109"/>
          </a:xfrm>
        </p:spPr>
        <p:txBody>
          <a:bodyPr/>
          <a:lstStyle/>
          <a:p>
            <a:r>
              <a:rPr lang="en-US" sz="2000" dirty="0"/>
              <a:t>Step 3:</a:t>
            </a:r>
          </a:p>
          <a:p>
            <a:pPr lvl="1"/>
            <a:r>
              <a:rPr lang="en-US" sz="1800" dirty="0"/>
              <a:t>Add a Wye to the top of vertical pipe #2</a:t>
            </a:r>
          </a:p>
          <a:p>
            <a:pPr lvl="1"/>
            <a:r>
              <a:rPr lang="en-US" sz="1800" dirty="0"/>
              <a:t>Add the Wye and pipe #3 to the assembly</a:t>
            </a:r>
          </a:p>
          <a:p>
            <a:pPr marL="365751" lvl="1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22" y="1293880"/>
            <a:ext cx="5333527" cy="30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069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4422b3581f498905a8f473ee5e13c8e638b659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F:\Users\Tom DiCamillo\Desktop"/>
  <p:tag name="ISPRING_PRESENTATION_TITLE" val="2020 STEM 101 TREBUCHET 2.0 Assembly instructions"/>
  <p:tag name="ISPRING_PLAYERS_CUSTOMIZATION" val="UEsDBBQAAgAIAMdMw05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DHTMNOBQsX3noDAAAnDQAAJwAAAHVuaXZlcnNhbC9mbGFzaF9wdWJsaXNoaW5nX3NldHRpbmdzLnhtbNVX3W4aORS+5ymsqXpZJummu2kERFEYVFRCEEy77VVkxgfGiseetT1QerVPsw+2T9LjMZBhm6ZOu5F2hSKY43O+8+PP3zid80+FICvQhivZjY7bRxEBmSnG5bIbvUsHL04jYiyVjAoloRtJFZHzXqtTVnPBTT4Da9HVEISR5qy03Si3tjyL4/V63eam1G5VicoivmlnqohLDQakBR2Xgm7wy25KMNEWIQAA/wolt2G9VouQjke6UqwSQDjDyiV3TVExENTkUezd5jS7XWpVSXaphNJEL+fd6NnphfvsfDxUnxcg3UxMD43ObM8oY9xVQcWMfwaSA1/mWO7x0UlE1pzZvBu9PHEw6B5/DVOD+96pg7lUOARpt/gFWMqopf7RJ9SwAI27AaZndQUIemBreFr4ZPcGb2IbSQuepbhC3Ki6UT+9mSaDZJqML5Obd9ORLzU4Ih2moyQo5s3HSTIdDcdvb9Lr61E6nNxF1T00qu3Eh413cECq0s32qLU0y3GOdjeGpmXntVDyYALumcyVQC4sqDCAtC7mwMa0gAY7ZrdcDtDzOCIL7ENsutGF5lREhFsqeLYPNtXcWG5rFg6angSx8LgAuZpFd+n9cLKcagPNsnYrxlEg6yWSkb6ma6R4PZit+VvuE5Ahbm+Ql8JxE3SIe6KpeYQnuRAixHm628gQ5yuqb0GTVCkR5P+7qgQjG1URwW+BWEWQN1WBv3IgzUNGFloVtRV1wBIjOG7VisMa2HlIoo+YoqgwEkWnFGB9hj8q/pnMYaE04gJd4f6hnRuP334UcEmNuQOluxqfz0bDfnIzHPeTD89dg5StKB77x4HjSYGitE+BT7F3qTCFEAqn2YDAyWS0Qqa4/WGc1W4hbQbnzumq3nS3kTUobjfHejwmLmR4prncSmYAYEYlUVJsCM2QscZRaMVVZdDiyeKhzQ8V6EMJl3WpS5QeTKZZ2Jk7On75y8mrX387fX3Wjv/+868XDwZt5XgiqMvm9fjyQREPjvzHC+M7cQ+8Avavga/lsRM72b5fxZ30/ydFfDJN3ofs5Dj5kAbxJ5kFwV2HeF2/DdRqJ56ThnAGlYDKt/Qyi9oneMEtsH+T1D9Ak5962XuOPQ1NnrDnnzka/5uW/dP+2nhwT+zE916s3UrBJS9wEE6D97fx3quTI7x53rvUaiHa4T83vdYXUEsDBBQAAgAIAMdMw05+a8dIswIAAFMKAAAhAAAAdW5pdmVyc2FsL2ZsYXNoX3NraW5fc2V0dGluZ3MueG1slVZtb9sgEP6+XxFl3+PuNZ1EI6VpJlXq1mqt+h3bFxsFgwU4Xf79AEMNiR17OVUKzz0Pdxx3pEjuCVt9mM1QxikXz6AUYYU0iMdmJL+Zp41SnC0yzhQwtWBcVJjOVx9/2g9KLHNMxQ8gpmp2OIMuzNJ+pkhcjG9LY0OCjFc1ZscHXvBFirN9IXjD8tHUymMNghK218yrH8vNdjAAJVLdK6iinLbXxqZJagFSgknp+9bYqIriFKiPdGU/EzVdqMunP5EdiCTKytafjA3JalxAXOTrtbFhPtO7x7eyNHZZoOCv0tQvn40NUik+gog3v/tqbFDB66b+nx6pBS9MQWPN5Ut811COcz1+JqsrY6MCcyATaPQWXHnsWe8Ckvsazj0y4yo4fTJ1PXkQzKWnFFZKNIASv2p9suRvj43S8wGrHaZSE0KoIz3ppJ9wI/02Mdbx/sAbYXlAckDHeOW0qWDT5hsQY7zjbza39qkI83vHggQFHBwYZNiBHfO3LusZMwA75jMlOTwyejyjn3pajb/iW+wu83L1tRcY1ktfL7/yXhPpwQyuDEI7wHMqnsNKmnReSAXm1lBisTal5CwnxPCBFFgRzn4ZXnq0h5EoOXG4TuvvK6SIotDXbjZH/UiH92XX493Y/iZ0Z2vXM6Wf8Js5VgpnZaV/k+R85nR6RvQ286RfYR5JTQdxz3Y80NjEhkQVFnsQL5zTqWEYVyCnbs/byRqioySoAUr6i4zcJn3VZ02VgtjqSyPguybGWl5JipLqP/VK4A3yWDDgbJWq1NsxTN6bMgBcBwAWWelbtl20nqqhilA4gB/8ALAHHjoZkrpFh7ptrR5gp8J+c8ikhnTvRNcpIS929AhedV79itYTN73jxV2vcCrt0aK5H3uV/WNmmi8ktYBrpmhr7T8vogbNP5P/AFBLAwQUAAIACADHTMNOlrLi8UwDAAA4DAAAJgAAAHVuaXZlcnNhbC9odG1sX3B1Ymxpc2hpbmdfc2V0dGluZ3MueG1szVbdbho5FL7nKaxZ9bJM0qZtNgKiKEwUVJIgMt1tr6LD+MBY8dhT2wOlV32afbB9kj3GkMC2yzpVu1ohBHP8ne/8zjfTOf1USTZHY4VW3eSwfZAwVIXmQs26ybv84vlxwqwDxUFqhd1E6YSd9lqduplIYctbdI6glhGNsie16yalc/VJmi4Wi7awtfGnWjaO+G270FVaG7SoHJq0lrCkH7es0SZrhggC+lZard16rRZjncB0pXkjkQlOmSvhiwJ56SqZpAE1geJ+ZnSj+LmW2jAzm3STX47P/GeDCUx9UaHyLbE9MnqzOwHOhU8C5K34jKxEMSsp28ODo4QtBHdlN3lx5GkInn5NsyIPpYOnOdfUA+XW/BU64OAgXIaABqdoaBhoe840SKQ7ti2kw0/uwRBMfKmgEkVOJ8x3qpv087txdpGNs+vz7O7deBhSjfbIB/kwi/K5/DDKxsPB9du7/OZmmA9Gj16rGray7aS7hXeoQbox2+WBc1CU1Ee3acO2ZYOaarXTAX/NJlrSKkxBWkzYlBKVy25yZgTIhAkHUhQPpw7MDN2FkFSC9z1sT5VLHglDuUUJxuJ2oM2J9UMtepnirG9gQTu7KnVt/if4CFUM7JI2TfptQxMDzwzYJyDZmZQx4PFmNDHgKzD3aFiutYzC/64bydlSN0yKe2ROM9qEpqJ/JbLt24ZNja5WVgnWMSsFRzYXuEB+GhPoA4WoGvIkFakluhDhYyM+swlOtSFehDnNj+zCBv72k4hrsPaRFDY5PrsdDvrZ3eC6n71/5gsEPge6kZ9GTruPVe1+Bj9Q7UpTCCk1dXOLgjpTQEOb4ufDBV/BYsqMjl3CfDV0P8gVKY1bUD6Bkw4KuieFWotgBGEBimkllwwK2ljrV2gudGPJEpYlUNvvSjC4MqFWqc7oSUPBDI+75w4OX7w8evX6zfGvJ+30zy9/PN/rtBbYkQQfLSjs+V5Zjvb82yPgX/z2iPqDsH8tj53Ui+m3ddmL+X8ky6Nx9lvMbK6z93nURmS3UXQ3Maibt5Hq6+VwtCWFUSmQls2CcJKaSVEJh/xHrul3DH7/AzmsxQ8a/E+sYu/6/n+LCFcPr18771ud9JsvqC2y777t91p/AVBLAwQUAAIACADHTMNO4hz18JkBAAAdBgAAHwAAAHVuaXZlcnNhbC9odG1sX3NraW5fc2V0dGluZ3MuanONlE1vwjAMhu/8iiq7Toh9su2GBpMmcZg0btMOaTGlIk2iJO3oEP99dfhq0nQQX+jL09exK3vTi+pDEhK9RBv72z5/uM9WA9SMKuDa1VmHnqNONMvmMMtyYBkH4iHl4dWjvD0RIWPCrWlcfaKtbvgRgf8sKNNNXAYsVEDTAa0MaD8BbR1K/OtUtq9qV1GjzXFhjOD9RHAD3PS5UDm1DLl6s6dZoAeLEtQZdEETcEyH9nSRJ8eHIUaTS0QuKa+mIhX9mCarVImCz7vyLysJqv7gqx0weB6+Thw7lmnzbiD3E0+eMLpJqUBr2Od9nGAEYUZjYA3fgT3/oI5xuyCPLjOdmQM9usFo0pKm0OrS0wjDxXjt1ermEKPNGVibHXF3i+EQjFagWlbjewwHFLKQF3xAqUSKHWmh7Z4fUSboPOPpPvUAI8jhZdG2q3unQu31x8QZIeGN0DIwkXnX4rhg6k1wcLWXdRqaeRYSeUjs3lW+WB5F5z7GXyT4/BURagxNlnm9H+rdWDeCqhWomRCsLuD73FXdbbztbf8AUEsDBBQAAgAIAMdMw06WUXBaugAAAKMBAAAaAAAAdW5pdmVyc2FsL2kxOG5fcHJlc2V0cy54bWydkLEKwjAQhvc+Rbjdxm6lJHET3Bx0lpqmGmkvJZdYH9+UinSRgkMg//F9P8mJ3avv2NN4sg4lFPkWmEHtGos3CefTflMCo1BjU3cOjQR0wHYqE7Yo8egNmUAsVSBJuIcwVJyP45hbGnxqINfFkIop167n6fQO+WTyYVZhdiv7l/2ZgcoyxsQ12i4cUKV7SjPCyGsJk3PRmFtsHfBfgFkDWr8CPIYVwMcFIPj3xVPSkUL6ZgqCL5arsjdQSwMEFAACAAgAx0zDTpQTsyJpAAAAbgAAABwAAAB1bml2ZXJzYWwvbG9jYWxfc2V0dGluZ3MueG1sDcwxDoMwDEDRnVNY3int1oHAxlaW0gNYxEWRHBuRgOD2ZPvD02/7MwocvKVg6vD1eCKwzuaDLg5/01C/EVIm9SSm7FANoe+qVmwm+XLOBSZYhS7eJo4lMo8Uixx2EajhU17/wB6brroBUEsDBBQAAgAIACST9E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x0zDTj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DITMNOVG1OErkTAACvNAAAFwAAAHVuaXZlcnNhbC91bml2ZXJzYWwucG5n7Zt5VFP3tsfR1uHaKtbW4o0MirfFEYqCQxhSRbQOgAUlyJBUKQpEhohhCCSxWkXRkGXtFUSGK1SmkKSWIQEyqFhSjZLakASIJEqEmBySEENIyHiTcO97feu9t9Zb7++wFuucz+GXc/bZe/++e/9Wflw9Er1/6RLQEjc3t6UHvtob6+a2AO/m9v75xQvtV9qHTm60H+blxe7f40Ye8JTb4f3Tu6N2u7ndJ3xgPrHAzn/J/ep4npvbsj7H7zx2TvO3bm5Bew/s3X20EKYc5RKzUBY20va5zc3m1vTdxfQVBZ/eaFjySdmSFwtPXFizoB5/fc/1z313Lzu4efGHH3nuBW94/271OKFDa2HGSPSAqZujDz9d52NCq8MJC9wHwgF9YrE6b5jbPtCjr9ncd7oOk//uiV9ddYlZw24KN09FuDl+yg/veKV4yL8kXPuC9nn0B+85ruW+bHXX54LwEMs0D7nPOSz7suJx0wsDxDbL3ekc47bjkG7M9PLWfMf5+ViGgUkIN6ZXL3bgg+cOzpg/N+5meomH0SAlxMCKlZ1IkHPA2qv9BWtfrHKcG+qTDwVhjfKmHO3TTZQrtdBcv3pkWEwA0zC2k9SvrsqvTVSHqOnbonvbRip0us6eSWxXIhulDnB8+CWH/BlIgrNZ/BxP3yPuc4eUnAUEpDieuVoZvVeKHnhqUrNwIoOR2Q+f6SamUYolwnTzq4vutaokHI6fXnLF4ojM+eLhzkhpViHRYPg9wr0GhqKXy0oKNoKE2nY8WYcpHUaZmcu8ToSsiuH5RwQ54n1e5LUZVFH2g5dhozdk6sF7TdpbS26GwaOI6uIR0NY6nHX2egAqMi+GqBYqZ/hNOtrY2McxoUhwTBa1H7VciWRMpumVR1RHg8h5vfg+jFigQUWbDECobhcZ0zarKFLp+EKxHgwNtt3JYd5G6dEH6zgZYcHYWK1uBopCmTpUv6gR6Sn7lZyZjWccrqD9ZdnZ4rLYeeQLJyQBXY8ANF8D+hGRuJ/JDNtziZ7Y5a0vCc7CM8LgYf4MJToZeV9G0p1bpcI0K1GezGdMHb00t6kemZWKKVcgvHLwFC1UqkDWEGDk+blbRDwFMnJCLIHl1LQnkoWjEj3aONucByadrtgAEvYIZV2CF4BYH9zB9H66vdqRHw+ikKQXtD1JC7pjoQXx/yDKvUCbBjprqY3QNuKXwrWUY2+JswKkDrNAjn4JTGYE49gPE+FcaGa3sidzmKMSrR19kp7MTYIPJ8GBIYR5e2X+yy2dZ/AAG/MZskWNqEFZjbMBuuRBA2y/XPikozYlk9X1gtZPesE6+g8ySm0CKaaStRTTUmcGPt+dHfM1MpfR2tHwza8MUhUMejE/ffJtwuts/AMSUz3eJUqRUYoEaVQJ1f7o/DChPHqftIxkSeYLl1CDmQRWeed8RF0DuFRHa9R1A6hbRqagHXY3JXN42RSx6nQi17/z2UxRG1Kk5Ws7UYkYOA9AZlErSJgWDAXZSREtnzPj4UNVRrKGRJmaJBYJhxIJxbetI1LjksHYG10VGzoHvKmjKtBiKvL+I9lMGa8KdmJqq0mg9X5Uc73fQhuIuPSHPYcLjqZQnm5BeWdaayk+VFhOSx6f2lQ5gGP4ZxrtTujiIlpQlO96BgFKv9IEarW8xZAsrUWZNuG4w4JXn+9MCCK7QaWmzOdLfkDQk9ad/LU7eP3MsVZG+bILK7WZYnE8qeG9kzGilXiEVzBjAlCH/AA7JTGaImi8F7Ryanl7aiFenZ7ME+TFERDD5W91tKa/K9HFYSKthCtE7ZXKu0lqhA+3eKnOKrivt06Djbp5znd/0rlXuqTIazJ+5dhGT4G0SowzwgXLk3gbf9d1BMfGnyNXCnlgq+5sGOkWRambTrSBc1qGhoCW2eK6gN6c0rN+9RpjNX8XWR1SKTCELwI0wm6VrGOG0oj6JBtAbxoR6C3XLrYP2PLDeg9zEcOdqrMCRPqoJLGAG6elAE6NujOWWB8oBKL3pjrxql2WVuAd1p0PKPtfzz90jP3ySr9Tyr7/P+FLvSApp8Z56cuPnDdyWzwndeeXu9CFLnShC13oQhe60IUudKELXehCF7rQhS50oQtd6EIXutCFLnShC13owv+OV0zh5qm+j51ftq+vD3Qe14KcG5SW/38Q2ZJufrjIp5pufsfx44Zqnz2REiDYd8ocnIkcZzpmgpqOm0K8Fjm3Hn2C4N1BjzDqZ1j06T8OeSiwwTlbeJwYgAkdtPr8UgzbCWLpxcV+EouqgF3DSOJbBdgYtvNpbNVogYSBCLDSyxRY1BleICWztpiUoWqo5WHKbfX+nnh44etLyEXq/E4JT5PMvxbALMys6tK9bSDU0rUDIXWrbSMISk2oZZrXVIuzznKjZLniEu3zahMUVjTelQFoY7UkXryuWleiZtmsWTy0mckFyMLfUGek9NnawrGr2wjaVoHkFIwNia2wIOab5jl27MR5xMHYp7m9/Dxu2A5vfevE7VthC3UvYfoF7R7l/frMGxRLbbls40bmKM5maVqbXcVEAQISF098lSzddOTWIp+SqWkgP3xZwwDm1zGwzB1izn2EvDSM9X8a4R7Wsc0gPKvrvEWaRScy/Dc+FnRg6f4ht2HrhPfx7RPEVJJOiOhupHBSKiJsl/aQiut8ymfec+zaaPTfjH73xI/NJbC/Bc/wO54FtsgM4ADf3tyg2nwFLNCLm3bsW2IhFL7pUZS2bePO6N0U8uaUiBQSok6HRKHEQrck6HD8ejJb9HMia02zrNUb+lYta2vI40Ippcx3dN9J9LGp99xDv7gs6wKCzw5nDQZOSx0WqYTau/WaGsMHlzDWqgdYx7443iD8p+i61YTn5yaJGbdT47i6c5MVa0HwWNtfbcwb1HopyJqPvKepieM+mekm0hLh1ECWt/7Yg5X5ISPxJcqigyzvjb9lU0BkNRedXcDY59+LRydTeNoJoJBe3ptdSm/t4m9vzKJMOjJsx4FRIN/4rPB6oxQexfG8kzlPiMKlvjCUgV9F8eJRn8nQ92Q/7UmDP3/6Ooqbsl+a9SWJLZpKRFsFQPUEJOCpCo1PRq02DRSIrSm/TmNDv88Q2Y2OqOxiVN3aZQdHDn+IIl5IZRI0gnPL4nlb2c3ZcYFetsir/dDBeTlVXSP7eo9delTlv0pynJenj9wnzbBEBoklHUp7FNYeFsGiOJMgrOYa/LpWnTqy3WFyX6CNnXNT7tnWmFbOPxTACKq9eG05ntL8njiIxN+yKP953EOa6rOQUc6tvtakw213sYwmJF6ddORHXW0/sYqVoz5ixPYFk4X8gZ4mzXHKDWJ2qmSW+Tbd3F5nmXxDoorBswDchpYfAWcVB2/JW8zrgvK28nL//k1yY5Y9W3LNMJxFp8kbC7wz0JeZOFHJ0PSvlhYNCT0+xVP7mDzySXAtccQPBF2uKl6Tc+zKpO18W1aqd+nXsu6xDMgOXfK5VeT1SdxDkZZlJq8bAILNR91O5IJSNw2SOWf6lAq68Le0rq8pnGuTHI+VeJxZ6lNntqhxNlaBCVcqMU/skNJlt53+5ZIxLSdAcHssG9O6+tK4DzOdDmIrGXpx7zpbxcDoKbCHI4fiKd+htxyWnfSp16w8dh5YReXMCNxIOYfuo8RGWjiKDMy431uHjCEeEfEUCrE3y7q/0OvHYqauG3iQJAWA47u7avUZJd2T2zNrvOr1wxXtj3THotTsWMgDuy7grJIQy5tpzbl7GgrOAvAygq1tOIPTqPwW5SBz8IsoSTDTGckzpfYB8KbdmKoCOK/Lrgc7s1ExIvm2sXDF/EaSkfOqFqb8pia+Toh7d7OuRKUFwNzWcKEe3Mgik1D8DmNPTX6tPNke94E4UyybVg5g2qTNamCnwnQgiqKFEoTahExGMNPY1/NMkDYQ2fvUgo9MffWqUZ8qX58UYVlTPbEBJSpDGXh11qCFfHuqKs29g+5vyrrC2nhGkxXsdKv8bjmpdKS03Xe2aC7edAWsiyfrwyhB4GqBbDwlApMPyQnjz8tE4ybE2Akla69qTfFHvNmEKE51U2nwy3hWApuUlRoyOK3wCG6r02xaI/xdJm173Qb7hcARSxKCFi7LRkMEOWPo5iPg57z8pSKfanuOAfSk00tFswLKTeccAhmpbUB3C+6LgNXlTU47qsVYk1LT/jpy8Pe17Uc3w9ioIBiEAH2lZPmqhpL6empJzG8yGWXUW6S74YsoWhUC7Ge/j3b6CFsozY+U1obL0xQ0YBt2vzbLU60tFnT3XkdnHZa92VwfmJvLM92neJN96KcjX1iVSe66i53YoWgWqrqLMTLAAiPeynnCJ845OcM9q9hxA9U2/gu1pbJrqV3TkWhVt6yfe9nj677tCTN8lq6wrH+8gGUalRuWtQRXrww3KUTBywv+IcaGi4Xnou0aIDteGj7B2Sv9Q3ZfJqntO9ucnkzBy6urI+dcM3PE9vNhngjdexk0YMRLHY89HPInE36yfsQ484X/XAZF82SPrrXeDS+A0jd7XQQuNFYx9z0vq00LiaGcBgmOjED99DJxeWupESGyO2PwCDvRFM+GevysLOsXnViNDflR+DOsmw4+GuTP27XrWnrJZZZ5PMAPYpHHxMCXE0FQXmPaee4dMSHsMOt4En+amVHizitJG5nJTGysCZ6elgPfOs5PwXXb0kGQ23MOqQr3gA2S79o+ppZXeZUgmisTcVF0LEypWQmBAscee90BEFuS+oqolFDOnD9a7s70EnrL86BBMEL7mYAfknIOfc0TZkQFWeGiE5IMqL0A/XQhl5HA0uBzqs1TpZDQIkVLU7Z2KJVQU6JEwENq9ode1tqnpHcXZG+BHHc4s7KxwplG+YLfeU3/SinMIKRW5/5sRiFNga6LES10c3u1M8xqkEpP911rPsH4g9aXDjQPe5xHfTmK7aK8pk8NQ8UC2UtmcCRbzqkceGIXu9DgaeQ0fI9QHzzdLVcLxz8HssCIBLXspdEMKwgiC/vPRQ/4gnLsomXbOTuxg1UEugxc6uG0c8OLwTHPkziHgflWhD3C7vwU3A/3+bjGWHiT/N/ePCNLYkU7hWOAZ8sd/Pmy1JgoyZEF/CvQFKZRYRie8s3cuSkhuwEp5wIrI4uTl5q+5+rKxjGmB/YAHndMwcvh5bqDr0H+K/AmCJ1SJExgMhZPHnlBg612Rpj+NXQF5N1v61LX1w7SO591+L9i2QXC9qDthIV9Klbd6d0oedzp9NcBW2NHKSoRJ4H7OWuAKYF73CKNleghCTzznFEwR/9mmM2F2/N8c1P6S+qt5rsRmUt1RZ2CTj7n78xHtMsY24qiCnmJU7X6eriIuqF9Ut2qpMjXYAjK/2AYOc1Io3r0e/mChIiTYB/ZR3iPHObshDzLT7CeTqCUjG/yYxn5lGirWQbJI8yOB+CK0KtX5BN97FN23Ndu+XFcA22Tp7C4rS8dEwZcNjhNtcuaQqwKwggNWx1FrJ0S7EnpC1J3ZDl24wvtXVSu3PYV+Whb6CZx/LrmIkW7HMz0TceruTO6wgpUd1lzGPOiIi1KlmovgLUjFOVss+jooIF5kNaoDzzDD0VFKzQzvjRYDIrgLZTpW+cx+Ii7sI95szsJ6fRm2yuy6gR94evYGJW9bpnidIUhlkUQw8MneqaeEXjwrP7Ong3UO+IAj0CGzyHLF5Nf2LX5MkmcSlLreREMSaOuw+n+9kF3ofFEWBTx3zXOv37geX7lxJ25SVZsUlLZ3Cvs7Lkap+9fnXPdXuLgCUFW38PsdqNRyMKiUa9B3wNUN9FvCVJBkWKrOgA3y6m7Qyju++RA9+g0tvuK3DKk2HEVY2tIibg0bm0ntDsLlecjp9Awu+4ySjPEzjbGk1UBxxaZqwufNWp/thffUwH0qUeF3jOfgQKyR3tQSR/6x327WTTLnL4XgNci9Xd8/+MVoajIHMvWU4yUyKU6jOVAPxNXv/VPnYVpaOV1ROVEnfOtnk+9uRlTXreSwJ9rlhQatg9rOmtDVTp9OT6nccMPZ3vllrMf8Uya5U6XLDvhmDsTy+cq1Ta6fTEA7WFpGKfAixxO0al61eWyV757pb+eKy7rKXi7fauAhvKmNtGoUTd+FEWpK67RPrZ99V/6Qd6f+sEGIRyHCbVeW4H3iAnTDRp8XltmqKyob9rYIrnO53WYfRpRL32l8or723i+Ix0V4WBe8TuwMo/iPdfu5/mFXxQvbUx1NpfAmXn2Hr9gbEl3xJCstRdifu3e9N2Z1Ze4Wj4Fq3sjg9hmV/2tu9eiIeDMyWvG8yVGAbVfz4n0NMaczBztxGeINs3d9SjuMwgGG/opyl0ip0GDuR2T95tlhWAVpyc3iAnFhdzPybANFDDz3tn1EY8sjNUKtvJ6ztuget6ux5DYzoFrL4nsuV7b0zh2L2AkfFRdSaGFP/411bEGGbs26eunsq/GRHIGnmWzqAk3aGGmyfYm7ZxeOP8RYvXggn3sVeV6JZYNGgAqlyE1Q5cakLsGV54tzb1NVG2cL7TgAe47ANi+yvZ2PwRsabdUfb7KsTLLDaBVVInD/Ucs2UYN/PG9ek2URkGk1IZqHn/sR7XnUhSemMHb6lwq6rf+zytTmrqBEA7yc47JbT8awFTfjAn/q9/8/2S74q7+M7/BLYKudi4MX57hX0XsxPcHm00Sm/fp952b9mnHfFRrX9Aux0As02/sy1Fvj/lz14+6k/3Ntr4nT2xu6bul+LrohtuOPxyIjN5L3vPNhX8CUEsDBBQAAgAIAMhMw05Ym+sGTQAAAGwAAAAbAAAAdW5pdmVyc2FsL3VuaXZlcnNhbC5wbmcueG1ss7GvyM1RKEstKs7Mz7NVMtQzULK34+WyKShKLctMLVeoAIoZ6RlAgJJCpa2SCRK3PDOlJAOowtjSHCGYkZqZnlECFDUwsYCL6gMNBQBQSwECAAAUAAIACADHTMNOWn+5mToEAADhDgAAHQAAAAAAAAABAAAAAAAAAAAAdW5pdmVyc2FsL2NvbW1vbl9tZXNzYWdlcy5sbmdQSwECAAAUAAIACADHTMNOBQsX3noDAAAnDQAAJwAAAAAAAAABAAAAAAB1BAAAdW5pdmVyc2FsL2ZsYXNoX3B1Ymxpc2hpbmdfc2V0dGluZ3MueG1sUEsBAgAAFAACAAgAx0zDTn5rx0izAgAAUwoAACEAAAAAAAAAAQAAAAAANAgAAHVuaXZlcnNhbC9mbGFzaF9za2luX3NldHRpbmdzLnhtbFBLAQIAABQAAgAIAMdMw06WsuLxTAMAADgMAAAmAAAAAAAAAAEAAAAAACYLAAB1bml2ZXJzYWwvaHRtbF9wdWJsaXNoaW5nX3NldHRpbmdzLnhtbFBLAQIAABQAAgAIAMdMw07iHPXwmQEAAB0GAAAfAAAAAAAAAAEAAAAAALYOAAB1bml2ZXJzYWwvaHRtbF9za2luX3NldHRpbmdzLmpzUEsBAgAAFAACAAgAx0zDTpZRcFq6AAAAowEAABoAAAAAAAAAAQAAAAAAjBAAAHVuaXZlcnNhbC9pMThuX3ByZXNldHMueG1sUEsBAgAAFAACAAgAx0zDTpQTsyJpAAAAbgAAABwAAAAAAAAAAQAAAAAAfhEAAHVuaXZlcnNhbC9sb2NhbF9zZXR0aW5ncy54bWxQSwECAAAUAAIACAAkk/RGiiTiqPoCAACwCAAAFAAAAAAAAAABAAAAAAAhEgAAdW5pdmVyc2FsL3BsYXllci54bWxQSwECAAAUAAIACADHTMNONdvZrWgBAADzAgAAKQAAAAAAAAABAAAAAABNFQAAdW5pdmVyc2FsL3NraW5fY3VzdG9taXphdGlvbl9zZXR0aW5ncy54bWxQSwECAAAUAAIACADITMNOVG1OErkTAACvNAAAFwAAAAAAAAAAAAAAAAD8FgAAdW5pdmVyc2FsL3VuaXZlcnNhbC5wbmdQSwECAAAUAAIACADITMNOWJvrBk0AAABsAAAAGwAAAAAAAAABAAAAAADqKgAAdW5pdmVyc2FsL3VuaXZlcnNhbC5wbmcueG1sUEsFBgAAAAALAAsASQMAAHArAAAAAA=="/>
  <p:tag name="ISPRING_ULTRA_SCORM_COURSE_ID" val="FCFE9977-A6BB-4A00-901B-8EB5DC0421A2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CLOUDFOLDERPATH" val="Content List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S_Yellow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_Yellow" id="{D98D778E-803A-4925-962B-C919C08277D0}" vid="{D2E614B3-B53F-4F1F-84A7-4A6B5F10BE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96801b-3a89-4506-aaa3-b2b080dc6fff">
      <Terms xmlns="http://schemas.microsoft.com/office/infopath/2007/PartnerControls"/>
    </lcf76f155ced4ddcb4097134ff3c332f>
    <TaxCatchAll xmlns="352a001b-fdfe-49a0-8a03-de813b89e960" xsi:nil="true"/>
    <Dateuploadedtocourse xmlns="5796801b-3a89-4506-aaa3-b2b080dc6f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27443B7F650468EB70DBA5F662911" ma:contentTypeVersion="19" ma:contentTypeDescription="Create a new document." ma:contentTypeScope="" ma:versionID="20d560753c32449d56560481d1f39525">
  <xsd:schema xmlns:xsd="http://www.w3.org/2001/XMLSchema" xmlns:xs="http://www.w3.org/2001/XMLSchema" xmlns:p="http://schemas.microsoft.com/office/2006/metadata/properties" xmlns:ns2="5796801b-3a89-4506-aaa3-b2b080dc6fff" xmlns:ns3="352a001b-fdfe-49a0-8a03-de813b89e960" targetNamespace="http://schemas.microsoft.com/office/2006/metadata/properties" ma:root="true" ma:fieldsID="a8e68f3222a5a5f759252af3be706dfd" ns2:_="" ns3:_="">
    <xsd:import namespace="5796801b-3a89-4506-aaa3-b2b080dc6fff"/>
    <xsd:import namespace="352a001b-fdfe-49a0-8a03-de813b89e9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ateuploadedtocours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6801b-3a89-4506-aaa3-b2b080dc6f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9b8d16d-ae89-43c7-a374-a853dcb022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uploadedtocourse" ma:index="25" nillable="true" ma:displayName="Date uploaded to course" ma:format="Dropdown" ma:internalName="Dateuploadedtocourse">
      <xsd:simpleType>
        <xsd:restriction base="dms:Text">
          <xsd:maxLength value="255"/>
        </xsd:restriction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a001b-fdfe-49a0-8a03-de813b89e9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a98a70c-eb8b-4cde-922a-1396e9e365c9}" ma:internalName="TaxCatchAll" ma:showField="CatchAllData" ma:web="352a001b-fdfe-49a0-8a03-de813b89e9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95C941-AF28-4905-9243-4BCEB5C46E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E1745F-D5BF-458C-99E4-00764C940CB2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796801b-3a89-4506-aaa3-b2b080dc6fff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C1C6BAC-72D2-4F7F-89D0-354CCEAEA6A8}"/>
</file>

<file path=docProps/app.xml><?xml version="1.0" encoding="utf-8"?>
<Properties xmlns="http://schemas.openxmlformats.org/officeDocument/2006/extended-properties" xmlns:vt="http://schemas.openxmlformats.org/officeDocument/2006/docPropsVTypes">
  <Template>MS_Yellow</Template>
  <TotalTime>0</TotalTime>
  <Words>1478</Words>
  <Application>Microsoft Office PowerPoint</Application>
  <PresentationFormat>On-screen Show (16:9)</PresentationFormat>
  <Paragraphs>219</Paragraphs>
  <Slides>45</Slides>
  <Notes>45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Arial Narrow</vt:lpstr>
      <vt:lpstr>Calibri</vt:lpstr>
      <vt:lpstr>Tw Cen MT</vt:lpstr>
      <vt:lpstr>Verdana</vt:lpstr>
      <vt:lpstr>Wingdings</vt:lpstr>
      <vt:lpstr>Wingdings 2</vt:lpstr>
      <vt:lpstr>MS_Yellow</vt:lpstr>
      <vt:lpstr>PowerPoint Presentation</vt:lpstr>
      <vt:lpstr>Measuring Pipe</vt:lpstr>
      <vt:lpstr>Cutting PVC</vt:lpstr>
      <vt:lpstr>Priming and Gluing: Pipe to Joint</vt:lpstr>
      <vt:lpstr>Step by Step Assembly Guide</vt:lpstr>
      <vt:lpstr>Base Side Parts list</vt:lpstr>
      <vt:lpstr>Base Side Assembly </vt:lpstr>
      <vt:lpstr>Base Side Assembly Cont’d</vt:lpstr>
      <vt:lpstr>Base Side Assembly Cont’d</vt:lpstr>
      <vt:lpstr>Base Side Assembly Cont’d</vt:lpstr>
      <vt:lpstr>Base Side Assembly Cont’d</vt:lpstr>
      <vt:lpstr>Base Side Assembly Cont’d</vt:lpstr>
      <vt:lpstr>Repeat Steps 1- 6</vt:lpstr>
      <vt:lpstr>Side Connector Assembly Parts list</vt:lpstr>
      <vt:lpstr>Side Connector Assembly</vt:lpstr>
      <vt:lpstr>Side Connector Assembly cont’d</vt:lpstr>
      <vt:lpstr>Side Connector Assembly cont’d</vt:lpstr>
      <vt:lpstr>Side Connector Assembly cont’d</vt:lpstr>
      <vt:lpstr>Repeat Steps 1- 4</vt:lpstr>
      <vt:lpstr>Connecting the sides</vt:lpstr>
      <vt:lpstr>Upper Arm Assembly Parts list</vt:lpstr>
      <vt:lpstr>Upper Arm Assembly</vt:lpstr>
      <vt:lpstr>Upper Arm Assembly cont’d</vt:lpstr>
      <vt:lpstr>Upper Arm Assembly cont’d</vt:lpstr>
      <vt:lpstr>Upper Arm Assembly cont’d</vt:lpstr>
      <vt:lpstr>Upper Arm Assembly cont’d</vt:lpstr>
      <vt:lpstr>Base Side Assembly Cont’d</vt:lpstr>
      <vt:lpstr>Side Connector Assembly cont’d</vt:lpstr>
      <vt:lpstr>Repeat Steps 1- 7</vt:lpstr>
      <vt:lpstr>Run the axle (1/2” x 24” Black pipe) through the arm and upper arm assemblies. </vt:lpstr>
      <vt:lpstr>PowerPoint Presentation</vt:lpstr>
      <vt:lpstr>  NOTE: There are many ways to make a sling.  The following slides details one possibility</vt:lpstr>
      <vt:lpstr>Initial Steps</vt:lpstr>
      <vt:lpstr>Sewing by Hand</vt:lpstr>
      <vt:lpstr>Finalizing the Sling</vt:lpstr>
      <vt:lpstr>PowerPoint Presentation</vt:lpstr>
      <vt:lpstr>Drilling the holes into the pipe</vt:lpstr>
      <vt:lpstr>PowerPoint Presentation</vt:lpstr>
      <vt:lpstr>…if using a Drill Press</vt:lpstr>
      <vt:lpstr>…if using a Hand Drill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STEM 101 TREBUCHET 2.0 Assembly instructions</dc:title>
  <dc:subject/>
  <dc:creator/>
  <cp:keywords/>
  <dc:description/>
  <cp:lastModifiedBy/>
  <cp:revision>1</cp:revision>
  <dcterms:created xsi:type="dcterms:W3CDTF">2016-01-05T02:38:42Z</dcterms:created>
  <dcterms:modified xsi:type="dcterms:W3CDTF">2019-06-03T16:38:37Z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0x0101006F527443B7F650468EB70DBA5F662911</vt:lpwstr>
  </property>
</Properties>
</file>