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69" r:id="rId6"/>
    <p:sldId id="267" r:id="rId7"/>
    <p:sldId id="266" r:id="rId8"/>
    <p:sldId id="282" r:id="rId9"/>
    <p:sldId id="268" r:id="rId10"/>
    <p:sldId id="270" r:id="rId11"/>
    <p:sldId id="271" r:id="rId12"/>
    <p:sldId id="275" r:id="rId13"/>
    <p:sldId id="273" r:id="rId14"/>
    <p:sldId id="274" r:id="rId15"/>
    <p:sldId id="277" r:id="rId16"/>
    <p:sldId id="278" r:id="rId17"/>
    <p:sldId id="276" r:id="rId18"/>
    <p:sldId id="280" r:id="rId19"/>
    <p:sldId id="281" r:id="rId20"/>
    <p:sldId id="291" r:id="rId21"/>
    <p:sldId id="283" r:id="rId22"/>
    <p:sldId id="287" r:id="rId23"/>
    <p:sldId id="284" r:id="rId24"/>
    <p:sldId id="288" r:id="rId25"/>
    <p:sldId id="285" r:id="rId26"/>
    <p:sldId id="289" r:id="rId27"/>
    <p:sldId id="286" r:id="rId28"/>
    <p:sldId id="290" r:id="rId29"/>
  </p:sldIdLst>
  <p:sldSz cx="9144000" cy="5143500" type="screen16x9"/>
  <p:notesSz cx="6858000" cy="9144000"/>
  <p:custDataLst>
    <p:tags r:id="rId30"/>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0C1930"/>
    <a:srgbClr val="673276"/>
    <a:srgbClr val="7452CA"/>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7ED08-335D-9521-0871-DAFBB4C21C45}" v="35" dt="2026-02-05T14:57:02.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1370" y="1764044"/>
            <a:ext cx="6477000" cy="1356604"/>
          </a:xfrm>
          <a:prstGeom prst="rect">
            <a:avLst/>
          </a:prstGeom>
        </p:spPr>
        <p:txBody>
          <a:bodyPr rtlCol="0" anchor="b"/>
          <a:lstStyle>
            <a:lvl1pPr>
              <a:defRPr cap="all" baseline="0"/>
            </a:lvl1pPr>
            <a:extLst/>
          </a:lstStyle>
          <a:p>
            <a:r>
              <a:rPr lang="en-US"/>
              <a:t>Click to edit Master title style</a:t>
            </a: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2" name="Picture 1" descr="A white text on a black background&#10;&#10;Description automatically generated">
            <a:extLst>
              <a:ext uri="{FF2B5EF4-FFF2-40B4-BE49-F238E27FC236}">
                <a16:creationId xmlns:a16="http://schemas.microsoft.com/office/drawing/2014/main" id="{C3CC4929-9716-859C-1A3F-D9076F943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E5588A3-BA1B-8673-E4FE-1832806FA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78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761F5-D8D8-40C6-8D23-53FB4F657941}"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2D5C0-7033-4DB5-8DD1-2301A54E55CE}" type="slidenum">
              <a:rPr lang="en-US" smtClean="0"/>
              <a:t>‹#›</a:t>
            </a:fld>
            <a:endParaRPr lang="en-US"/>
          </a:p>
        </p:txBody>
      </p:sp>
    </p:spTree>
    <p:extLst>
      <p:ext uri="{BB962C8B-B14F-4D97-AF65-F5344CB8AC3E}">
        <p14:creationId xmlns:p14="http://schemas.microsoft.com/office/powerpoint/2010/main" val="133692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5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rgbClr val="D9D9D9"/>
                </a:solidFill>
                <a:latin typeface="Arial Narrow"/>
                <a:cs typeface="Arial Narrow"/>
              </a:rPr>
              <a:t>STEM101.ORG</a:t>
            </a:r>
            <a:r>
              <a:rPr lang="en-US" sz="1000" i="0" baseline="0">
                <a:solidFill>
                  <a:srgbClr val="D9D9D9"/>
                </a:solidFill>
                <a:latin typeface="Arial Narrow"/>
                <a:cs typeface="Arial Narrow"/>
              </a:rPr>
              <a:t>                                                                                                                                                                                                                 </a:t>
            </a:r>
            <a:r>
              <a:rPr lang="en-US" sz="1000" i="0">
                <a:solidFill>
                  <a:srgbClr val="D9D9D9"/>
                </a:solidFill>
                <a:latin typeface="Arial Narrow"/>
                <a:cs typeface="Arial Narrow"/>
              </a:rPr>
              <a:t>A Non-Profit</a:t>
            </a:r>
            <a:r>
              <a:rPr lang="en-US" sz="1000" i="0" baseline="0">
                <a:solidFill>
                  <a:srgbClr val="D9D9D9"/>
                </a:solidFill>
                <a:latin typeface="Arial Narrow"/>
                <a:cs typeface="Arial Narrow"/>
              </a:rPr>
              <a:t> K-16 Education Program</a:t>
            </a:r>
            <a:endParaRPr lang="en-US" sz="1000">
              <a:solidFill>
                <a:srgbClr val="D9D9D9"/>
              </a:solidFill>
              <a:latin typeface="Arial Narrow"/>
              <a:cs typeface="Arial Narrow"/>
            </a:endParaRPr>
          </a:p>
        </p:txBody>
      </p:sp>
      <p:pic>
        <p:nvPicPr>
          <p:cNvPr id="4" name="Picture 3" descr="A white text on a black background&#10;&#10;Description automatically generated">
            <a:extLst>
              <a:ext uri="{FF2B5EF4-FFF2-40B4-BE49-F238E27FC236}">
                <a16:creationId xmlns:a16="http://schemas.microsoft.com/office/drawing/2014/main" id="{1903D122-F9DC-ABBC-C7D0-B5047620F1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26264" y="105811"/>
            <a:ext cx="2164213" cy="4697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7;p13">
            <a:extLst>
              <a:ext uri="{FF2B5EF4-FFF2-40B4-BE49-F238E27FC236}">
                <a16:creationId xmlns:a16="http://schemas.microsoft.com/office/drawing/2014/main" id="{47593FD0-327F-C9B6-AEE0-6E0F59E5749C}"/>
              </a:ext>
            </a:extLst>
          </p:cNvPr>
          <p:cNvSpPr txBox="1">
            <a:spLocks noGrp="1"/>
          </p:cNvSpPr>
          <p:nvPr/>
        </p:nvSpPr>
        <p:spPr>
          <a:xfrm>
            <a:off x="425004" y="1349264"/>
            <a:ext cx="7740069" cy="21319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1pPr>
            <a:lvl2pPr marR="0" lvl="1"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2pPr>
            <a:lvl3pPr marR="0" lvl="2"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3pPr>
            <a:lvl4pPr marR="0" lvl="3"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4pPr>
            <a:lvl5pPr marR="0" lvl="4"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5pPr>
            <a:lvl6pPr marR="0" lvl="5"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6pPr>
            <a:lvl7pPr marR="0" lvl="6"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7pPr>
            <a:lvl8pPr marR="0" lvl="7"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8pPr>
            <a:lvl9pPr marR="0" lvl="8" algn="l" rtl="0">
              <a:lnSpc>
                <a:spcPct val="100000"/>
              </a:lnSpc>
              <a:spcBef>
                <a:spcPts val="0"/>
              </a:spcBef>
              <a:spcAft>
                <a:spcPts val="0"/>
              </a:spcAft>
              <a:buClr>
                <a:schemeClr val="lt1"/>
              </a:buClr>
              <a:buSzPts val="3600"/>
              <a:buFont typeface="Maven Pro"/>
              <a:buNone/>
              <a:defRPr sz="3600" b="1" i="0" u="none" strike="noStrike" cap="none">
                <a:solidFill>
                  <a:schemeClr val="lt1"/>
                </a:solidFill>
                <a:latin typeface="Maven Pro"/>
                <a:ea typeface="Maven Pro"/>
                <a:cs typeface="Maven Pro"/>
                <a:sym typeface="Maven Pro"/>
              </a:defRPr>
            </a:lvl9pPr>
          </a:lstStyle>
          <a:p>
            <a:r>
              <a:rPr lang="en" sz="4800" dirty="0">
                <a:solidFill>
                  <a:srgbClr val="0C1930"/>
                </a:solidFill>
                <a:latin typeface="Source Sans Pro"/>
                <a:ea typeface="Source Sans Pro"/>
                <a:cs typeface="Calibri"/>
              </a:rPr>
              <a:t>How Automated Greenhouse Works</a:t>
            </a:r>
            <a:endParaRPr lang="en-US" sz="4800" dirty="0"/>
          </a:p>
        </p:txBody>
      </p:sp>
      <p:pic>
        <p:nvPicPr>
          <p:cNvPr id="3" name="Picture 2" descr="A greenhouse with plants and a device&#10;&#10;AI-generated content may be incorrect.">
            <a:extLst>
              <a:ext uri="{FF2B5EF4-FFF2-40B4-BE49-F238E27FC236}">
                <a16:creationId xmlns:a16="http://schemas.microsoft.com/office/drawing/2014/main" id="{29A56EF8-DE35-285A-EF59-BD5E8E62B68B}"/>
              </a:ext>
            </a:extLst>
          </p:cNvPr>
          <p:cNvPicPr>
            <a:picLocks noChangeAspect="1"/>
          </p:cNvPicPr>
          <p:nvPr/>
        </p:nvPicPr>
        <p:blipFill>
          <a:blip r:embed="rId2"/>
          <a:stretch>
            <a:fillRect/>
          </a:stretch>
        </p:blipFill>
        <p:spPr>
          <a:xfrm>
            <a:off x="5171153" y="783508"/>
            <a:ext cx="4240162" cy="42401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F3F2-2AC8-0734-450D-AC26544093B5}"/>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12DFA285-EC87-F64A-9982-6228B913A601}"/>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How Electricity Flows in A Greenhouse</a:t>
            </a:r>
            <a:endParaRPr lang="en-US" dirty="0"/>
          </a:p>
        </p:txBody>
      </p:sp>
      <p:sp>
        <p:nvSpPr>
          <p:cNvPr id="2" name="TextBox 1">
            <a:extLst>
              <a:ext uri="{FF2B5EF4-FFF2-40B4-BE49-F238E27FC236}">
                <a16:creationId xmlns:a16="http://schemas.microsoft.com/office/drawing/2014/main" id="{C8C1DBAB-F838-98C7-4656-1AF6CCA747C1}"/>
              </a:ext>
            </a:extLst>
          </p:cNvPr>
          <p:cNvSpPr txBox="1"/>
          <p:nvPr/>
        </p:nvSpPr>
        <p:spPr>
          <a:xfrm>
            <a:off x="489239" y="1801091"/>
            <a:ext cx="8048623"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sz="2500" b="1" dirty="0">
                <a:latin typeface="Source Sans Pro"/>
                <a:ea typeface="+mn-lt"/>
                <a:cs typeface="+mn-lt"/>
              </a:rPr>
              <a:t>Fan</a:t>
            </a:r>
            <a:r>
              <a:rPr lang="en-US" sz="2500" dirty="0">
                <a:latin typeface="Source Sans Pro"/>
                <a:ea typeface="+mn-lt"/>
                <a:cs typeface="+mn-lt"/>
              </a:rPr>
              <a:t> – for cooling</a:t>
            </a:r>
          </a:p>
          <a:p>
            <a:pPr marL="285750" indent="-285750">
              <a:buFont typeface="Symbol"/>
              <a:buChar char="•"/>
            </a:pPr>
            <a:r>
              <a:rPr lang="en-US" sz="2500" b="1" dirty="0">
                <a:latin typeface="Source Sans Pro"/>
                <a:ea typeface="+mn-lt"/>
                <a:cs typeface="+mn-lt"/>
              </a:rPr>
              <a:t>LED light bar</a:t>
            </a:r>
            <a:r>
              <a:rPr lang="en-US" sz="2500" dirty="0">
                <a:latin typeface="Source Sans Pro"/>
                <a:ea typeface="+mn-lt"/>
                <a:cs typeface="+mn-lt"/>
              </a:rPr>
              <a:t> – for plant light</a:t>
            </a:r>
          </a:p>
          <a:p>
            <a:pPr marL="285750" indent="-285750">
              <a:buFont typeface="Symbol"/>
              <a:buChar char="•"/>
            </a:pPr>
            <a:r>
              <a:rPr lang="en-US" sz="2500" b="1" dirty="0">
                <a:latin typeface="Source Sans Pro"/>
                <a:ea typeface="+mn-lt"/>
                <a:cs typeface="+mn-lt"/>
              </a:rPr>
              <a:t>Water pump</a:t>
            </a:r>
            <a:r>
              <a:rPr lang="en-US" sz="2500" dirty="0">
                <a:latin typeface="Source Sans Pro"/>
                <a:ea typeface="+mn-lt"/>
                <a:cs typeface="+mn-lt"/>
              </a:rPr>
              <a:t> – for automatic watering</a:t>
            </a:r>
          </a:p>
          <a:p>
            <a:pPr marL="285750" indent="-285750">
              <a:buFont typeface="Symbol"/>
              <a:buChar char="•"/>
            </a:pPr>
            <a:r>
              <a:rPr lang="en-US" sz="2500" b="1" dirty="0">
                <a:latin typeface="Source Sans Pro"/>
                <a:ea typeface="+mn-lt"/>
                <a:cs typeface="+mn-lt"/>
              </a:rPr>
              <a:t>Servos</a:t>
            </a:r>
            <a:r>
              <a:rPr lang="en-US" sz="2500" dirty="0">
                <a:latin typeface="Source Sans Pro"/>
                <a:ea typeface="+mn-lt"/>
                <a:cs typeface="+mn-lt"/>
              </a:rPr>
              <a:t> – for opening/closing vents or roof</a:t>
            </a:r>
          </a:p>
          <a:p>
            <a:pPr marL="285750" indent="-285750">
              <a:buFont typeface="Symbol"/>
              <a:buChar char="•"/>
            </a:pPr>
            <a:r>
              <a:rPr lang="en-US" sz="2500" b="1" dirty="0">
                <a:latin typeface="Source Sans Pro"/>
                <a:ea typeface="+mn-lt"/>
                <a:cs typeface="+mn-lt"/>
              </a:rPr>
              <a:t>Sensors</a:t>
            </a:r>
            <a:r>
              <a:rPr lang="en-US" sz="2500" dirty="0">
                <a:latin typeface="Source Sans Pro"/>
                <a:ea typeface="+mn-lt"/>
                <a:cs typeface="+mn-lt"/>
              </a:rPr>
              <a:t> – temperature, humidity, and soil moisture</a:t>
            </a:r>
          </a:p>
        </p:txBody>
      </p:sp>
    </p:spTree>
    <p:extLst>
      <p:ext uri="{BB962C8B-B14F-4D97-AF65-F5344CB8AC3E}">
        <p14:creationId xmlns:p14="http://schemas.microsoft.com/office/powerpoint/2010/main" val="67911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6359-8AB3-A5DF-31C8-038F11BA08BA}"/>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277B6329-F7DE-FD7C-780E-394226607C51}"/>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How Electricity Flows in A Greenhouse</a:t>
            </a:r>
            <a:endParaRPr lang="en-US" dirty="0"/>
          </a:p>
        </p:txBody>
      </p:sp>
      <p:sp>
        <p:nvSpPr>
          <p:cNvPr id="2" name="TextBox 1">
            <a:extLst>
              <a:ext uri="{FF2B5EF4-FFF2-40B4-BE49-F238E27FC236}">
                <a16:creationId xmlns:a16="http://schemas.microsoft.com/office/drawing/2014/main" id="{7DD8AA4B-22DC-83B9-D78C-BE8F64755C3B}"/>
              </a:ext>
            </a:extLst>
          </p:cNvPr>
          <p:cNvSpPr txBox="1"/>
          <p:nvPr/>
        </p:nvSpPr>
        <p:spPr>
          <a:xfrm>
            <a:off x="489239" y="1562966"/>
            <a:ext cx="804862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500" dirty="0">
              <a:latin typeface="Source Sans Pro"/>
              <a:ea typeface="+mn-lt"/>
              <a:cs typeface="+mn-lt"/>
            </a:endParaRPr>
          </a:p>
          <a:p>
            <a:pPr marL="285750" indent="-285750">
              <a:buFont typeface="Symbol"/>
              <a:buChar char="•"/>
            </a:pPr>
            <a:r>
              <a:rPr lang="en-US" sz="2500" b="1" dirty="0">
                <a:latin typeface="Source Sans Pro"/>
                <a:ea typeface="+mn-lt"/>
                <a:cs typeface="+mn-lt"/>
              </a:rPr>
              <a:t>LCD display</a:t>
            </a:r>
            <a:r>
              <a:rPr lang="en-US" sz="2500" dirty="0">
                <a:latin typeface="Source Sans Pro"/>
                <a:ea typeface="+mn-lt"/>
                <a:cs typeface="+mn-lt"/>
              </a:rPr>
              <a:t> – shows readings</a:t>
            </a:r>
            <a:endParaRPr lang="en-PH" sz="2500">
              <a:latin typeface="Source Sans Pro"/>
              <a:ea typeface="+mn-lt"/>
              <a:cs typeface="+mn-lt"/>
            </a:endParaRPr>
          </a:p>
          <a:p>
            <a:pPr marL="285750" indent="-285750">
              <a:buFont typeface="Symbol"/>
              <a:buChar char="•"/>
            </a:pPr>
            <a:r>
              <a:rPr lang="en-US" sz="2500" b="1" dirty="0" err="1">
                <a:latin typeface="Source Sans Pro"/>
                <a:ea typeface="+mn-lt"/>
                <a:cs typeface="+mn-lt"/>
              </a:rPr>
              <a:t>Micro:bit</a:t>
            </a:r>
            <a:r>
              <a:rPr lang="en-US" sz="2500" b="1" dirty="0">
                <a:latin typeface="Source Sans Pro"/>
                <a:ea typeface="+mn-lt"/>
                <a:cs typeface="+mn-lt"/>
              </a:rPr>
              <a:t> to PCB</a:t>
            </a:r>
            <a:r>
              <a:rPr lang="en-US" sz="2500" dirty="0">
                <a:latin typeface="Source Sans Pro"/>
                <a:ea typeface="+mn-lt"/>
                <a:cs typeface="+mn-lt"/>
              </a:rPr>
              <a:t> – the “brain” that controls all devices</a:t>
            </a:r>
            <a:endParaRPr lang="en-PH" sz="2500" dirty="0">
              <a:latin typeface="Source Sans Pro"/>
              <a:ea typeface="+mn-lt"/>
              <a:cs typeface="+mn-lt"/>
            </a:endParaRPr>
          </a:p>
          <a:p>
            <a:pPr lvl="0">
              <a:buFont typeface="Arial"/>
            </a:pPr>
            <a:endParaRPr lang="en-PH" sz="2500" baseline="0" dirty="0">
              <a:latin typeface="Source Sans Pro"/>
              <a:ea typeface="Arial"/>
              <a:cs typeface="Arial"/>
            </a:endParaRPr>
          </a:p>
        </p:txBody>
      </p:sp>
      <p:pic>
        <p:nvPicPr>
          <p:cNvPr id="5" name="Picture 4" descr="A black memory card with a green cable and a green circle&#10;&#10;AI-generated content may be incorrect.">
            <a:extLst>
              <a:ext uri="{FF2B5EF4-FFF2-40B4-BE49-F238E27FC236}">
                <a16:creationId xmlns:a16="http://schemas.microsoft.com/office/drawing/2014/main" id="{EF5E6DD8-6C13-9C24-7750-4710A5356D9D}"/>
              </a:ext>
            </a:extLst>
          </p:cNvPr>
          <p:cNvPicPr>
            <a:picLocks noChangeAspect="1"/>
          </p:cNvPicPr>
          <p:nvPr/>
        </p:nvPicPr>
        <p:blipFill>
          <a:blip r:embed="rId2"/>
          <a:stretch>
            <a:fillRect/>
          </a:stretch>
        </p:blipFill>
        <p:spPr>
          <a:xfrm>
            <a:off x="3274951" y="2564296"/>
            <a:ext cx="2579205" cy="2579205"/>
          </a:xfrm>
          <a:prstGeom prst="rect">
            <a:avLst/>
          </a:prstGeom>
        </p:spPr>
      </p:pic>
    </p:spTree>
    <p:extLst>
      <p:ext uri="{BB962C8B-B14F-4D97-AF65-F5344CB8AC3E}">
        <p14:creationId xmlns:p14="http://schemas.microsoft.com/office/powerpoint/2010/main" val="292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791B1-9A56-A291-848B-1E4957864BB8}"/>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86C3FA90-3FB6-4635-B2F3-0DAAEC6D9AD9}"/>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Automation of a Greenhouse</a:t>
            </a:r>
            <a:endParaRPr lang="en-US" dirty="0"/>
          </a:p>
        </p:txBody>
      </p:sp>
      <p:sp>
        <p:nvSpPr>
          <p:cNvPr id="2" name="TextBox 1">
            <a:extLst>
              <a:ext uri="{FF2B5EF4-FFF2-40B4-BE49-F238E27FC236}">
                <a16:creationId xmlns:a16="http://schemas.microsoft.com/office/drawing/2014/main" id="{EECD3755-0CA4-1C70-4DC8-6DFF94E90835}"/>
              </a:ext>
            </a:extLst>
          </p:cNvPr>
          <p:cNvSpPr txBox="1"/>
          <p:nvPr/>
        </p:nvSpPr>
        <p:spPr>
          <a:xfrm>
            <a:off x="489239" y="1562966"/>
            <a:ext cx="6349032"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US" sz="2500" b="1" dirty="0">
                <a:latin typeface="Source Sans Pro"/>
                <a:ea typeface="+mn-lt"/>
                <a:cs typeface="+mn-lt"/>
              </a:rPr>
              <a:t>We use </a:t>
            </a:r>
            <a:r>
              <a:rPr lang="en-US" sz="2500" b="1" err="1">
                <a:latin typeface="Source Sans Pro"/>
                <a:ea typeface="+mn-lt"/>
                <a:cs typeface="+mn-lt"/>
              </a:rPr>
              <a:t>MakeCode</a:t>
            </a:r>
            <a:r>
              <a:rPr lang="en-US" sz="2500" b="1" dirty="0">
                <a:latin typeface="Source Sans Pro"/>
                <a:ea typeface="+mn-lt"/>
                <a:cs typeface="+mn-lt"/>
              </a:rPr>
              <a:t> to program the </a:t>
            </a:r>
            <a:r>
              <a:rPr lang="en-US" sz="2500" b="1" err="1">
                <a:latin typeface="Source Sans Pro"/>
                <a:ea typeface="+mn-lt"/>
                <a:cs typeface="+mn-lt"/>
              </a:rPr>
              <a:t>Micro:bit</a:t>
            </a:r>
            <a:r>
              <a:rPr lang="en-US" sz="2500" b="1" dirty="0">
                <a:latin typeface="Source Sans Pro"/>
                <a:ea typeface="+mn-lt"/>
                <a:cs typeface="+mn-lt"/>
              </a:rPr>
              <a:t>. Programming tasks such as:</a:t>
            </a:r>
            <a:br>
              <a:rPr lang="en-US" sz="2500" b="1" dirty="0">
                <a:latin typeface="Source Sans Pro"/>
                <a:ea typeface="+mn-lt"/>
                <a:cs typeface="+mn-lt"/>
              </a:rPr>
            </a:br>
            <a:endParaRPr lang="en-US" sz="2500" b="1">
              <a:latin typeface="Source Sans Pro"/>
              <a:ea typeface="+mn-lt"/>
              <a:cs typeface="+mn-lt"/>
            </a:endParaRPr>
          </a:p>
          <a:p>
            <a:pPr marL="342900" indent="-342900">
              <a:spcBef>
                <a:spcPct val="0"/>
              </a:spcBef>
              <a:buFont typeface="Arial"/>
              <a:buChar char="•"/>
            </a:pPr>
            <a:r>
              <a:rPr lang="en-US" sz="2500" dirty="0">
                <a:latin typeface="Source Sans Pro"/>
                <a:ea typeface="+mn-lt"/>
                <a:cs typeface="+mn-lt"/>
              </a:rPr>
              <a:t>Showing a welcome/startup </a:t>
            </a:r>
            <a:br>
              <a:rPr lang="en-US" sz="2500" dirty="0">
                <a:latin typeface="Source Sans Pro"/>
                <a:ea typeface="+mn-lt"/>
                <a:cs typeface="+mn-lt"/>
              </a:rPr>
            </a:br>
            <a:r>
              <a:rPr lang="en-US" sz="2500" dirty="0">
                <a:latin typeface="Source Sans Pro"/>
                <a:ea typeface="+mn-lt"/>
                <a:cs typeface="+mn-lt"/>
              </a:rPr>
              <a:t>message on the LCD screen</a:t>
            </a:r>
            <a:br>
              <a:rPr lang="en-US" sz="2500" dirty="0">
                <a:latin typeface="Source Sans Pro"/>
                <a:ea typeface="+mn-lt"/>
                <a:cs typeface="+mn-lt"/>
              </a:rPr>
            </a:br>
            <a:endParaRPr lang="en-US">
              <a:latin typeface="Source Sans Pro"/>
              <a:ea typeface="Source Sans Pro"/>
            </a:endParaRPr>
          </a:p>
          <a:p>
            <a:pPr marL="285750" indent="-285750">
              <a:buFont typeface="Arial"/>
              <a:buChar char="•"/>
            </a:pPr>
            <a:r>
              <a:rPr lang="en-US" sz="2500" dirty="0">
                <a:latin typeface="Source Sans Pro"/>
                <a:ea typeface="+mn-lt"/>
                <a:cs typeface="+mn-lt"/>
              </a:rPr>
              <a:t>Reading sensor data (temperature, humidity, soil moisture)</a:t>
            </a:r>
          </a:p>
          <a:p>
            <a:endParaRPr lang="en-US" sz="2500" dirty="0">
              <a:latin typeface="Source Sans Pro"/>
              <a:ea typeface="+mn-lt"/>
              <a:cs typeface="+mn-lt"/>
            </a:endParaRPr>
          </a:p>
          <a:p>
            <a:endParaRPr lang="en-US" sz="2500" b="1" dirty="0">
              <a:latin typeface="Source Sans Pro"/>
              <a:ea typeface="+mn-lt"/>
              <a:cs typeface="+mn-lt"/>
            </a:endParaRPr>
          </a:p>
        </p:txBody>
      </p:sp>
      <p:pic>
        <p:nvPicPr>
          <p:cNvPr id="5" name="Picture 4" descr="A computer and a house&#10;&#10;AI-generated content may be incorrect.">
            <a:extLst>
              <a:ext uri="{FF2B5EF4-FFF2-40B4-BE49-F238E27FC236}">
                <a16:creationId xmlns:a16="http://schemas.microsoft.com/office/drawing/2014/main" id="{14C05C4D-59EC-6CB0-EB0F-DBF338EB758D}"/>
              </a:ext>
            </a:extLst>
          </p:cNvPr>
          <p:cNvPicPr>
            <a:picLocks noChangeAspect="1"/>
          </p:cNvPicPr>
          <p:nvPr/>
        </p:nvPicPr>
        <p:blipFill>
          <a:blip r:embed="rId2"/>
          <a:stretch>
            <a:fillRect/>
          </a:stretch>
        </p:blipFill>
        <p:spPr>
          <a:xfrm>
            <a:off x="4619210" y="397565"/>
            <a:ext cx="4745935" cy="4745935"/>
          </a:xfrm>
          <a:prstGeom prst="rect">
            <a:avLst/>
          </a:prstGeom>
        </p:spPr>
      </p:pic>
    </p:spTree>
    <p:extLst>
      <p:ext uri="{BB962C8B-B14F-4D97-AF65-F5344CB8AC3E}">
        <p14:creationId xmlns:p14="http://schemas.microsoft.com/office/powerpoint/2010/main" val="140664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55BE-EF35-31DC-5B53-261A9E2EDD40}"/>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51E1752E-97DA-7D5E-6093-E3F03120AD97}"/>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Automation of a Greenhouse</a:t>
            </a:r>
            <a:endParaRPr lang="en-US" dirty="0"/>
          </a:p>
        </p:txBody>
      </p:sp>
      <p:sp>
        <p:nvSpPr>
          <p:cNvPr id="2" name="TextBox 1">
            <a:extLst>
              <a:ext uri="{FF2B5EF4-FFF2-40B4-BE49-F238E27FC236}">
                <a16:creationId xmlns:a16="http://schemas.microsoft.com/office/drawing/2014/main" id="{8FF793D0-32CA-FAB3-F545-5420F3EA02E9}"/>
              </a:ext>
            </a:extLst>
          </p:cNvPr>
          <p:cNvSpPr txBox="1"/>
          <p:nvPr/>
        </p:nvSpPr>
        <p:spPr>
          <a:xfrm>
            <a:off x="489239" y="1639646"/>
            <a:ext cx="804862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highlight>
                  <a:srgbClr val="FFFFFF"/>
                </a:highlight>
                <a:latin typeface="Source Sans Pro"/>
                <a:ea typeface="+mn-lt"/>
                <a:cs typeface="+mn-lt"/>
              </a:rPr>
              <a:t>Automated systems make decisions using “if–then” logic.</a:t>
            </a:r>
          </a:p>
        </p:txBody>
      </p:sp>
      <p:pic>
        <p:nvPicPr>
          <p:cNvPr id="4" name="Picture 3" descr="A cartoon of a child thinking&#10;&#10;AI-generated content may be incorrect.">
            <a:extLst>
              <a:ext uri="{FF2B5EF4-FFF2-40B4-BE49-F238E27FC236}">
                <a16:creationId xmlns:a16="http://schemas.microsoft.com/office/drawing/2014/main" id="{39F7E37A-7BE9-7B62-07E4-1DF72C3994D5}"/>
              </a:ext>
            </a:extLst>
          </p:cNvPr>
          <p:cNvPicPr>
            <a:picLocks noChangeAspect="1"/>
          </p:cNvPicPr>
          <p:nvPr/>
        </p:nvPicPr>
        <p:blipFill>
          <a:blip r:embed="rId2"/>
          <a:stretch>
            <a:fillRect/>
          </a:stretch>
        </p:blipFill>
        <p:spPr>
          <a:xfrm>
            <a:off x="2114549" y="1640069"/>
            <a:ext cx="3324639" cy="3324639"/>
          </a:xfrm>
          <a:prstGeom prst="rect">
            <a:avLst/>
          </a:prstGeom>
        </p:spPr>
      </p:pic>
    </p:spTree>
    <p:extLst>
      <p:ext uri="{BB962C8B-B14F-4D97-AF65-F5344CB8AC3E}">
        <p14:creationId xmlns:p14="http://schemas.microsoft.com/office/powerpoint/2010/main" val="162727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3172-1636-6087-1DFD-D2F1E178EFF1}"/>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F7BB8D7D-7DD5-C73F-575D-C99275C52580}"/>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Automation of a Greenhouse</a:t>
            </a:r>
            <a:endParaRPr lang="en-US" dirty="0"/>
          </a:p>
        </p:txBody>
      </p:sp>
      <p:sp>
        <p:nvSpPr>
          <p:cNvPr id="2" name="TextBox 1">
            <a:extLst>
              <a:ext uri="{FF2B5EF4-FFF2-40B4-BE49-F238E27FC236}">
                <a16:creationId xmlns:a16="http://schemas.microsoft.com/office/drawing/2014/main" id="{00336FBE-483A-2E7F-8994-FDE495E2A684}"/>
              </a:ext>
            </a:extLst>
          </p:cNvPr>
          <p:cNvSpPr txBox="1"/>
          <p:nvPr/>
        </p:nvSpPr>
        <p:spPr>
          <a:xfrm>
            <a:off x="151309" y="1587627"/>
            <a:ext cx="8048623"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endParaRPr lang="en-US" sz="2500" b="1" dirty="0">
              <a:latin typeface="Source Sans Pro"/>
              <a:ea typeface="+mn-lt"/>
              <a:cs typeface="+mn-lt"/>
            </a:endParaRPr>
          </a:p>
          <a:p>
            <a:pPr lvl="1"/>
            <a:r>
              <a:rPr lang="en-US" sz="2500" b="1" dirty="0">
                <a:latin typeface="Source Sans Pro"/>
                <a:ea typeface="Source Sans Pro"/>
                <a:cs typeface="+mn-lt"/>
              </a:rPr>
              <a:t>If </a:t>
            </a:r>
            <a:r>
              <a:rPr lang="en-US" sz="2500" dirty="0">
                <a:latin typeface="Source Sans Pro"/>
                <a:ea typeface="Source Sans Pro"/>
                <a:cs typeface="+mn-lt"/>
              </a:rPr>
              <a:t>the temperature is high,</a:t>
            </a:r>
            <a:r>
              <a:rPr lang="en-US" sz="2500" b="1" dirty="0">
                <a:latin typeface="Source Sans Pro"/>
                <a:ea typeface="Source Sans Pro"/>
                <a:cs typeface="+mn-lt"/>
              </a:rPr>
              <a:t> then</a:t>
            </a:r>
            <a:r>
              <a:rPr lang="en-US" sz="2500" dirty="0">
                <a:latin typeface="Source Sans Pro"/>
                <a:ea typeface="Source Sans Pro"/>
                <a:cs typeface="+mn-lt"/>
              </a:rPr>
              <a:t> turn on the fan.</a:t>
            </a:r>
            <a:endParaRPr lang="en-US" dirty="0">
              <a:latin typeface="Source Sans Pro"/>
              <a:ea typeface="Source Sans Pro"/>
            </a:endParaRPr>
          </a:p>
          <a:p>
            <a:pPr lvl="1"/>
            <a:endParaRPr lang="en-US" sz="2500" dirty="0">
              <a:latin typeface="Source Sans Pro"/>
              <a:ea typeface="Source Sans Pro"/>
              <a:cs typeface="+mn-lt"/>
            </a:endParaRPr>
          </a:p>
          <a:p>
            <a:pPr lvl="1"/>
            <a:r>
              <a:rPr lang="en-US" sz="2500" b="1" dirty="0">
                <a:latin typeface="Source Sans Pro"/>
                <a:ea typeface="Source Sans Pro"/>
                <a:cs typeface="+mn-lt"/>
              </a:rPr>
              <a:t>If </a:t>
            </a:r>
            <a:r>
              <a:rPr lang="en-US" sz="2500" dirty="0">
                <a:latin typeface="Source Sans Pro"/>
                <a:ea typeface="Source Sans Pro"/>
                <a:cs typeface="+mn-lt"/>
              </a:rPr>
              <a:t>the humidity is high,</a:t>
            </a:r>
            <a:r>
              <a:rPr lang="en-US" sz="2500" b="1" dirty="0">
                <a:latin typeface="Source Sans Pro"/>
                <a:ea typeface="Source Sans Pro"/>
                <a:cs typeface="+mn-lt"/>
              </a:rPr>
              <a:t> then </a:t>
            </a:r>
            <a:r>
              <a:rPr lang="en-US" sz="2500" dirty="0">
                <a:latin typeface="Source Sans Pro"/>
                <a:ea typeface="Source Sans Pro"/>
                <a:cs typeface="+mn-lt"/>
              </a:rPr>
              <a:t>open the vents.</a:t>
            </a:r>
            <a:endParaRPr lang="en-US" sz="2500" dirty="0">
              <a:latin typeface="Source Sans Pro"/>
              <a:ea typeface="Source Sans Pro"/>
            </a:endParaRPr>
          </a:p>
          <a:p>
            <a:pPr lvl="1"/>
            <a:endParaRPr lang="en-US" sz="2500" dirty="0">
              <a:latin typeface="Source Sans Pro"/>
              <a:ea typeface="Source Sans Pro"/>
              <a:cs typeface="+mn-lt"/>
            </a:endParaRPr>
          </a:p>
          <a:p>
            <a:pPr lvl="1"/>
            <a:r>
              <a:rPr lang="en-US" sz="2500" b="1" dirty="0">
                <a:latin typeface="Source Sans Pro"/>
                <a:ea typeface="Source Sans Pro"/>
                <a:cs typeface="+mn-lt"/>
              </a:rPr>
              <a:t>If </a:t>
            </a:r>
            <a:r>
              <a:rPr lang="en-US" sz="2500" dirty="0">
                <a:latin typeface="Source Sans Pro"/>
                <a:ea typeface="Source Sans Pro"/>
                <a:cs typeface="+mn-lt"/>
              </a:rPr>
              <a:t>the soil is dry, </a:t>
            </a:r>
            <a:r>
              <a:rPr lang="en-US" sz="2500" b="1" dirty="0">
                <a:latin typeface="Source Sans Pro"/>
                <a:ea typeface="Source Sans Pro"/>
                <a:cs typeface="+mn-lt"/>
              </a:rPr>
              <a:t>then </a:t>
            </a:r>
            <a:r>
              <a:rPr lang="en-US" sz="2500" dirty="0">
                <a:latin typeface="Source Sans Pro"/>
                <a:ea typeface="Source Sans Pro"/>
                <a:cs typeface="+mn-lt"/>
              </a:rPr>
              <a:t>activate the pump to add water.</a:t>
            </a:r>
            <a:br>
              <a:rPr lang="en-US" sz="2500" dirty="0">
                <a:latin typeface="Source Sans Pro"/>
                <a:ea typeface="Source Sans Pro"/>
                <a:cs typeface="+mn-lt"/>
              </a:rPr>
            </a:br>
            <a:endParaRPr lang="en-US" sz="2500">
              <a:latin typeface="Source Sans Pro"/>
              <a:ea typeface="Source Sans Pro"/>
              <a:cs typeface="+mn-lt"/>
            </a:endParaRPr>
          </a:p>
          <a:p>
            <a:pPr lvl="1"/>
            <a:endParaRPr lang="en-US" sz="2500" dirty="0">
              <a:latin typeface="Source Sans Pro"/>
              <a:ea typeface="Source Sans Pro"/>
              <a:cs typeface="+mn-lt"/>
            </a:endParaRPr>
          </a:p>
          <a:p>
            <a:endParaRPr lang="en-US" sz="2500" b="1" dirty="0">
              <a:latin typeface="Source Sans Pro"/>
              <a:ea typeface="+mn-lt"/>
              <a:cs typeface="+mn-lt"/>
            </a:endParaRPr>
          </a:p>
        </p:txBody>
      </p:sp>
    </p:spTree>
    <p:extLst>
      <p:ext uri="{BB962C8B-B14F-4D97-AF65-F5344CB8AC3E}">
        <p14:creationId xmlns:p14="http://schemas.microsoft.com/office/powerpoint/2010/main" val="204212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858D7-0619-0E4E-BA42-4964CE9D72B5}"/>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3B5EC939-B1FF-9667-DD59-C3F92B902560}"/>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Planting in a Greenhouse</a:t>
            </a:r>
            <a:endParaRPr lang="en-US" dirty="0"/>
          </a:p>
        </p:txBody>
      </p:sp>
      <p:sp>
        <p:nvSpPr>
          <p:cNvPr id="4" name="TextBox 3">
            <a:extLst>
              <a:ext uri="{FF2B5EF4-FFF2-40B4-BE49-F238E27FC236}">
                <a16:creationId xmlns:a16="http://schemas.microsoft.com/office/drawing/2014/main" id="{2B1B8679-654B-F6B7-5DA0-B6432E5D86C3}"/>
              </a:ext>
            </a:extLst>
          </p:cNvPr>
          <p:cNvSpPr txBox="1"/>
          <p:nvPr/>
        </p:nvSpPr>
        <p:spPr>
          <a:xfrm>
            <a:off x="593147" y="1757447"/>
            <a:ext cx="804862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500" dirty="0">
                <a:highlight>
                  <a:srgbClr val="FFFFFF"/>
                </a:highlight>
                <a:latin typeface="Source Sans Pro"/>
                <a:ea typeface="Source Sans Pro"/>
              </a:rPr>
              <a:t>Set up grow trays and plant seeds.</a:t>
            </a:r>
            <a:br>
              <a:rPr lang="en-US" sz="2500" dirty="0">
                <a:highlight>
                  <a:srgbClr val="FFFFFF"/>
                </a:highlight>
                <a:latin typeface="Source Sans Pro"/>
                <a:ea typeface="Source Sans Pro"/>
              </a:rPr>
            </a:br>
            <a:endParaRPr lang="en-US"/>
          </a:p>
          <a:p>
            <a:pPr marL="342900" indent="-342900">
              <a:buFont typeface="Arial"/>
              <a:buChar char="•"/>
            </a:pPr>
            <a:r>
              <a:rPr lang="en-US" sz="2500" dirty="0">
                <a:highlight>
                  <a:srgbClr val="FFFFFF"/>
                </a:highlight>
                <a:latin typeface="Source Sans Pro"/>
                <a:ea typeface="Source Sans Pro"/>
              </a:rPr>
              <a:t>Insert moisture sensors into the soil.</a:t>
            </a:r>
            <a:br>
              <a:rPr lang="en-US" sz="2500" dirty="0">
                <a:highlight>
                  <a:srgbClr val="FFFFFF"/>
                </a:highlight>
                <a:latin typeface="Source Sans Pro"/>
                <a:ea typeface="Source Sans Pro"/>
              </a:rPr>
            </a:br>
            <a:endParaRPr lang="en-US" sz="2500" dirty="0">
              <a:highlight>
                <a:srgbClr val="FFFFFF"/>
              </a:highlight>
              <a:latin typeface="Source Sans Pro"/>
              <a:ea typeface="Source Sans Pro"/>
            </a:endParaRPr>
          </a:p>
          <a:p>
            <a:pPr marL="342900" indent="-342900">
              <a:buFont typeface="Arial"/>
              <a:buChar char="•"/>
            </a:pPr>
            <a:r>
              <a:rPr lang="en-US" sz="2500" dirty="0">
                <a:highlight>
                  <a:srgbClr val="FFFFFF"/>
                </a:highlight>
                <a:latin typeface="Source Sans Pro"/>
                <a:ea typeface="Source Sans Pro"/>
              </a:rPr>
              <a:t>Attach water hose if needed.</a:t>
            </a:r>
            <a:br>
              <a:rPr lang="en-US" sz="2500" dirty="0">
                <a:highlight>
                  <a:srgbClr val="FFFFFF"/>
                </a:highlight>
                <a:latin typeface="Source Sans Pro"/>
                <a:ea typeface="Source Sans Pro"/>
              </a:rPr>
            </a:br>
            <a:endParaRPr lang="en-US" sz="2500" dirty="0">
              <a:highlight>
                <a:srgbClr val="FFFFFF"/>
              </a:highlight>
              <a:latin typeface="Source Sans Pro"/>
              <a:ea typeface="Source Sans Pro"/>
            </a:endParaRPr>
          </a:p>
          <a:p>
            <a:pPr marL="342900" indent="-342900">
              <a:buFont typeface="Arial"/>
              <a:buChar char="•"/>
            </a:pPr>
            <a:r>
              <a:rPr lang="en-US" sz="2500" dirty="0">
                <a:highlight>
                  <a:srgbClr val="FFFFFF"/>
                </a:highlight>
                <a:latin typeface="Source Sans Pro"/>
                <a:ea typeface="Source Sans Pro"/>
              </a:rPr>
              <a:t>Turn on the automated system.</a:t>
            </a:r>
          </a:p>
        </p:txBody>
      </p:sp>
      <p:pic>
        <p:nvPicPr>
          <p:cNvPr id="5" name="Picture 4" descr="A group of plants in pots&#10;&#10;AI-generated content may be incorrect.">
            <a:extLst>
              <a:ext uri="{FF2B5EF4-FFF2-40B4-BE49-F238E27FC236}">
                <a16:creationId xmlns:a16="http://schemas.microsoft.com/office/drawing/2014/main" id="{8B2B0D8E-6213-B508-61BD-579DCA3755F1}"/>
              </a:ext>
            </a:extLst>
          </p:cNvPr>
          <p:cNvPicPr>
            <a:picLocks noChangeAspect="1"/>
          </p:cNvPicPr>
          <p:nvPr/>
        </p:nvPicPr>
        <p:blipFill>
          <a:blip r:embed="rId2"/>
          <a:stretch>
            <a:fillRect/>
          </a:stretch>
        </p:blipFill>
        <p:spPr>
          <a:xfrm>
            <a:off x="5548519" y="1133060"/>
            <a:ext cx="3702327" cy="3702327"/>
          </a:xfrm>
          <a:prstGeom prst="rect">
            <a:avLst/>
          </a:prstGeom>
        </p:spPr>
      </p:pic>
    </p:spTree>
    <p:extLst>
      <p:ext uri="{BB962C8B-B14F-4D97-AF65-F5344CB8AC3E}">
        <p14:creationId xmlns:p14="http://schemas.microsoft.com/office/powerpoint/2010/main" val="14726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42BE-E0FE-3DEE-78BE-18C3484DC112}"/>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16755369-F3F6-07AA-7CD0-FE8CFE0C66D8}"/>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Planting in a Greenhouse</a:t>
            </a:r>
            <a:endParaRPr lang="en-US" dirty="0"/>
          </a:p>
        </p:txBody>
      </p:sp>
      <p:sp>
        <p:nvSpPr>
          <p:cNvPr id="2" name="TextBox 1">
            <a:extLst>
              <a:ext uri="{FF2B5EF4-FFF2-40B4-BE49-F238E27FC236}">
                <a16:creationId xmlns:a16="http://schemas.microsoft.com/office/drawing/2014/main" id="{947D8590-C16B-F5D3-47B4-727C3E8B403F}"/>
              </a:ext>
            </a:extLst>
          </p:cNvPr>
          <p:cNvSpPr txBox="1"/>
          <p:nvPr/>
        </p:nvSpPr>
        <p:spPr>
          <a:xfrm>
            <a:off x="593600" y="1714368"/>
            <a:ext cx="804862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highlight>
                  <a:srgbClr val="FFFFFF"/>
                </a:highlight>
                <a:latin typeface="Source Sans Pro"/>
                <a:ea typeface="Source Sans Pro"/>
              </a:rPr>
              <a:t>The automated system responds with cooling during heat, </a:t>
            </a:r>
            <a:r>
              <a:rPr lang="en-US" sz="2500">
                <a:highlight>
                  <a:srgbClr val="FFFFFF"/>
                </a:highlight>
                <a:latin typeface="Source Sans Pro"/>
                <a:ea typeface="Source Sans Pro"/>
              </a:rPr>
              <a:t>watering dry soil, and adjusting humidity. </a:t>
            </a:r>
          </a:p>
        </p:txBody>
      </p:sp>
      <p:pic>
        <p:nvPicPr>
          <p:cNvPr id="4" name="Picture 3" descr="A diagram of a greenhouse and a sun&#10;&#10;AI-generated content may be incorrect.">
            <a:extLst>
              <a:ext uri="{FF2B5EF4-FFF2-40B4-BE49-F238E27FC236}">
                <a16:creationId xmlns:a16="http://schemas.microsoft.com/office/drawing/2014/main" id="{006995D8-0D10-30D7-0C71-96BD5AEF5670}"/>
              </a:ext>
            </a:extLst>
          </p:cNvPr>
          <p:cNvPicPr>
            <a:picLocks noChangeAspect="1"/>
          </p:cNvPicPr>
          <p:nvPr/>
        </p:nvPicPr>
        <p:blipFill>
          <a:blip r:embed="rId2"/>
          <a:stretch>
            <a:fillRect/>
          </a:stretch>
        </p:blipFill>
        <p:spPr>
          <a:xfrm>
            <a:off x="1925706" y="1048578"/>
            <a:ext cx="5143500" cy="5143500"/>
          </a:xfrm>
          <a:prstGeom prst="rect">
            <a:avLst/>
          </a:prstGeom>
        </p:spPr>
      </p:pic>
    </p:spTree>
    <p:extLst>
      <p:ext uri="{BB962C8B-B14F-4D97-AF65-F5344CB8AC3E}">
        <p14:creationId xmlns:p14="http://schemas.microsoft.com/office/powerpoint/2010/main" val="194919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C475-BC7C-54D4-1151-E3A086F46314}"/>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5063F0F0-4CC8-492C-0F18-7C243A7E0ABC}"/>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Investigation Labs</a:t>
            </a:r>
            <a:endParaRPr lang="en-US" dirty="0"/>
          </a:p>
        </p:txBody>
      </p:sp>
      <p:sp>
        <p:nvSpPr>
          <p:cNvPr id="2" name="TextBox 1">
            <a:extLst>
              <a:ext uri="{FF2B5EF4-FFF2-40B4-BE49-F238E27FC236}">
                <a16:creationId xmlns:a16="http://schemas.microsoft.com/office/drawing/2014/main" id="{A1299830-91D9-18D2-891E-C1BDFF4A6B14}"/>
              </a:ext>
            </a:extLst>
          </p:cNvPr>
          <p:cNvSpPr txBox="1"/>
          <p:nvPr/>
        </p:nvSpPr>
        <p:spPr>
          <a:xfrm>
            <a:off x="550468" y="1617321"/>
            <a:ext cx="8048623"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highlight>
                  <a:srgbClr val="FFFFFF"/>
                </a:highlight>
                <a:latin typeface="Source Sans Pro"/>
                <a:ea typeface="Source Sans Pro"/>
                <a:cs typeface="+mn-lt"/>
              </a:rPr>
              <a:t>Using the concepts above, we can complete four applied investigations.</a:t>
            </a:r>
            <a:endParaRPr lang="en-US" dirty="0"/>
          </a:p>
          <a:p>
            <a:endParaRPr lang="en-US"/>
          </a:p>
          <a:p>
            <a:endParaRPr lang="en-US" sz="2500" dirty="0">
              <a:highlight>
                <a:srgbClr val="FFFFFF"/>
              </a:highlight>
              <a:latin typeface="Source Sans Pro"/>
              <a:ea typeface="Source Sans Pro"/>
            </a:endParaRPr>
          </a:p>
        </p:txBody>
      </p:sp>
      <p:pic>
        <p:nvPicPr>
          <p:cNvPr id="5" name="Picture 4">
            <a:extLst>
              <a:ext uri="{FF2B5EF4-FFF2-40B4-BE49-F238E27FC236}">
                <a16:creationId xmlns:a16="http://schemas.microsoft.com/office/drawing/2014/main" id="{A11947FF-8E8F-CF5E-F04B-F2926EC2A85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14" t="33392" r="-140" b="22641"/>
          <a:stretch>
            <a:fillRect/>
          </a:stretch>
        </p:blipFill>
        <p:spPr>
          <a:xfrm>
            <a:off x="936039" y="2576371"/>
            <a:ext cx="7367459" cy="2092080"/>
          </a:xfrm>
          <a:prstGeom prst="rect">
            <a:avLst/>
          </a:prstGeom>
        </p:spPr>
      </p:pic>
    </p:spTree>
    <p:extLst>
      <p:ext uri="{BB962C8B-B14F-4D97-AF65-F5344CB8AC3E}">
        <p14:creationId xmlns:p14="http://schemas.microsoft.com/office/powerpoint/2010/main" val="290890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2E53-B3B2-52DD-383A-B37F9733A602}"/>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E57916FE-F8F0-CE2B-27C4-678FE668ECFF}"/>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Calibrating the Moisture Sensor Lab </a:t>
            </a:r>
            <a:endParaRPr lang="en-US" dirty="0"/>
          </a:p>
        </p:txBody>
      </p:sp>
      <p:sp>
        <p:nvSpPr>
          <p:cNvPr id="5" name="TextBox 4">
            <a:extLst>
              <a:ext uri="{FF2B5EF4-FFF2-40B4-BE49-F238E27FC236}">
                <a16:creationId xmlns:a16="http://schemas.microsoft.com/office/drawing/2014/main" id="{AB897FFA-75FB-78B2-1271-BE75B9E844F2}"/>
              </a:ext>
            </a:extLst>
          </p:cNvPr>
          <p:cNvSpPr txBox="1"/>
          <p:nvPr/>
        </p:nvSpPr>
        <p:spPr>
          <a:xfrm>
            <a:off x="489566" y="2022797"/>
            <a:ext cx="8433219"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Source Sans Pro"/>
                <a:ea typeface="Source Sans Pro"/>
                <a:cs typeface="Segoe UI"/>
              </a:rPr>
              <a:t>What is Calibration?</a:t>
            </a:r>
            <a:br>
              <a:rPr lang="en-US" sz="2500" dirty="0">
                <a:latin typeface="Source Sans Pro"/>
                <a:ea typeface="Source Sans Pro"/>
                <a:cs typeface="Segoe UI"/>
              </a:rPr>
            </a:br>
            <a:r>
              <a:rPr lang="en-US" sz="2500" dirty="0">
                <a:latin typeface="Source Sans Pro"/>
                <a:ea typeface="Source Sans Pro"/>
                <a:cs typeface="Segoe UI"/>
              </a:rPr>
              <a:t>Calibration means finding the numeric values that show when soil is wet, dry, or partially wet.</a:t>
            </a:r>
            <a:endParaRPr lang="en-US" dirty="0"/>
          </a:p>
          <a:p>
            <a:endParaRPr lang="en-US" sz="2500" dirty="0">
              <a:latin typeface="Source Sans Pro"/>
              <a:ea typeface="Source Sans Pro"/>
              <a:cs typeface="Segoe UI"/>
            </a:endParaRPr>
          </a:p>
          <a:p>
            <a:r>
              <a:rPr lang="en-US" sz="2500" baseline="0" dirty="0">
                <a:latin typeface="Source Sans Pro"/>
                <a:ea typeface="Source Sans Pro"/>
                <a:cs typeface="Segoe UI"/>
              </a:rPr>
              <a:t>Moisture </a:t>
            </a:r>
            <a:r>
              <a:rPr lang="en-US" sz="2500" dirty="0">
                <a:latin typeface="Source Sans Pro"/>
                <a:ea typeface="Source Sans Pro"/>
                <a:cs typeface="Segoe UI"/>
              </a:rPr>
              <a:t>sensors do not say “</a:t>
            </a:r>
            <a:r>
              <a:rPr lang="en-US" sz="2500" baseline="0" dirty="0">
                <a:latin typeface="Source Sans Pro"/>
                <a:ea typeface="Source Sans Pro"/>
                <a:cs typeface="Segoe UI"/>
              </a:rPr>
              <a:t>wet</a:t>
            </a:r>
            <a:r>
              <a:rPr lang="en-US" sz="2500" dirty="0">
                <a:latin typeface="Source Sans Pro"/>
                <a:ea typeface="Source Sans Pro"/>
                <a:cs typeface="Segoe UI"/>
              </a:rPr>
              <a:t>”</a:t>
            </a:r>
            <a:r>
              <a:rPr lang="en-US" sz="2500" baseline="0" dirty="0">
                <a:latin typeface="Source Sans Pro"/>
                <a:ea typeface="Source Sans Pro"/>
                <a:cs typeface="Segoe UI"/>
              </a:rPr>
              <a:t> or </a:t>
            </a:r>
            <a:r>
              <a:rPr lang="en-US" sz="2500" dirty="0">
                <a:latin typeface="Source Sans Pro"/>
                <a:ea typeface="Source Sans Pro"/>
                <a:cs typeface="Segoe UI"/>
              </a:rPr>
              <a:t>“dry.”</a:t>
            </a:r>
            <a:br>
              <a:rPr lang="en-US" sz="2500" dirty="0">
                <a:latin typeface="Source Sans Pro"/>
                <a:ea typeface="Source Sans Pro"/>
                <a:cs typeface="Segoe UI"/>
              </a:rPr>
            </a:br>
            <a:r>
              <a:rPr lang="en-US" sz="2500" dirty="0">
                <a:latin typeface="Source Sans Pro"/>
                <a:ea typeface="Source Sans Pro"/>
                <a:cs typeface="Segoe UI"/>
              </a:rPr>
              <a:t>They give numbers, and those numbers must be understood before automation.</a:t>
            </a:r>
          </a:p>
          <a:p>
            <a:endParaRPr lang="en-US" sz="2500" dirty="0">
              <a:latin typeface="Source Sans Pro"/>
              <a:ea typeface="Source Sans Pro"/>
              <a:cs typeface="Segoe UI"/>
            </a:endParaRPr>
          </a:p>
          <a:p>
            <a:endParaRPr lang="en-US" sz="2500" dirty="0">
              <a:latin typeface="Source Sans Pro"/>
              <a:ea typeface="Source Sans Pro"/>
            </a:endParaRPr>
          </a:p>
        </p:txBody>
      </p:sp>
      <p:sp>
        <p:nvSpPr>
          <p:cNvPr id="2" name="Google Shape;284;p14">
            <a:extLst>
              <a:ext uri="{FF2B5EF4-FFF2-40B4-BE49-F238E27FC236}">
                <a16:creationId xmlns:a16="http://schemas.microsoft.com/office/drawing/2014/main" id="{BE08629F-A967-33ED-8813-E07C0745471B}"/>
              </a:ext>
            </a:extLst>
          </p:cNvPr>
          <p:cNvSpPr txBox="1">
            <a:spLocks noGrp="1"/>
          </p:cNvSpPr>
          <p:nvPr/>
        </p:nvSpPr>
        <p:spPr>
          <a:xfrm>
            <a:off x="566250" y="1390231"/>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i="1">
                <a:solidFill>
                  <a:srgbClr val="000000"/>
                </a:solidFill>
                <a:ea typeface="Source Sans Pro"/>
                <a:cs typeface="Calibri"/>
              </a:rPr>
              <a:t>(Identifying Wet and Dry Values)</a:t>
            </a:r>
            <a:endParaRPr lang="en-US" b="0" i="1"/>
          </a:p>
        </p:txBody>
      </p:sp>
    </p:spTree>
    <p:extLst>
      <p:ext uri="{BB962C8B-B14F-4D97-AF65-F5344CB8AC3E}">
        <p14:creationId xmlns:p14="http://schemas.microsoft.com/office/powerpoint/2010/main" val="301903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0084-087A-3699-9939-16CB1D85CB6E}"/>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F93FA7A4-CDBD-A2B2-A951-D1C45F49AAF8}"/>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Calibrating the Moisture Sensor Lab</a:t>
            </a:r>
            <a:endParaRPr lang="en-US" dirty="0"/>
          </a:p>
        </p:txBody>
      </p:sp>
      <p:sp>
        <p:nvSpPr>
          <p:cNvPr id="5" name="TextBox 4">
            <a:extLst>
              <a:ext uri="{FF2B5EF4-FFF2-40B4-BE49-F238E27FC236}">
                <a16:creationId xmlns:a16="http://schemas.microsoft.com/office/drawing/2014/main" id="{27F2825B-86DE-5FBB-35E0-FD0E61EB311D}"/>
              </a:ext>
            </a:extLst>
          </p:cNvPr>
          <p:cNvSpPr txBox="1"/>
          <p:nvPr/>
        </p:nvSpPr>
        <p:spPr>
          <a:xfrm>
            <a:off x="609240" y="2172778"/>
            <a:ext cx="7623594"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Source Sans Pro"/>
                <a:ea typeface="Source Sans Pro"/>
                <a:cs typeface="Segoe UI"/>
              </a:rPr>
              <a:t>Why this matters:</a:t>
            </a:r>
          </a:p>
          <a:p>
            <a:pPr marL="342900" indent="-342900">
              <a:buFont typeface="Arial"/>
              <a:buChar char="•"/>
            </a:pPr>
            <a:r>
              <a:rPr lang="en-US" sz="2500" dirty="0">
                <a:latin typeface="Source Sans Pro"/>
                <a:ea typeface="Source Sans Pro"/>
                <a:cs typeface="Segoe UI"/>
              </a:rPr>
              <a:t>Wet soil and </a:t>
            </a:r>
            <a:r>
              <a:rPr lang="en-US" sz="2500" baseline="0" dirty="0">
                <a:latin typeface="Source Sans Pro"/>
                <a:ea typeface="Source Sans Pro"/>
                <a:cs typeface="Segoe UI"/>
              </a:rPr>
              <a:t>dry</a:t>
            </a:r>
            <a:r>
              <a:rPr lang="en-US" sz="2500" dirty="0">
                <a:latin typeface="Source Sans Pro"/>
                <a:ea typeface="Source Sans Pro"/>
                <a:cs typeface="+mn-lt"/>
              </a:rPr>
              <a:t> soil have different numeric values</a:t>
            </a:r>
          </a:p>
          <a:p>
            <a:pPr marL="342900" indent="-342900">
              <a:buFont typeface="Arial"/>
              <a:buChar char="•"/>
            </a:pPr>
            <a:r>
              <a:rPr lang="en-US" sz="2500" dirty="0">
                <a:latin typeface="Source Sans Pro"/>
                <a:ea typeface="Source Sans Pro"/>
                <a:cs typeface="+mn-lt"/>
              </a:rPr>
              <a:t>The </a:t>
            </a:r>
            <a:r>
              <a:rPr lang="en-US" sz="2500" err="1">
                <a:latin typeface="Source Sans Pro"/>
                <a:ea typeface="Source Sans Pro"/>
                <a:cs typeface="+mn-lt"/>
              </a:rPr>
              <a:t>Micro:bit</a:t>
            </a:r>
            <a:r>
              <a:rPr lang="en-US" sz="2500" dirty="0">
                <a:latin typeface="Source Sans Pro"/>
                <a:ea typeface="Source Sans Pro"/>
                <a:cs typeface="+mn-lt"/>
              </a:rPr>
              <a:t> uses these values to decide when to water plants</a:t>
            </a:r>
          </a:p>
          <a:p>
            <a:pPr marL="342900" indent="-342900">
              <a:buFont typeface="Arial"/>
              <a:buChar char="•"/>
            </a:pPr>
            <a:r>
              <a:rPr lang="en-US" sz="2500" dirty="0">
                <a:latin typeface="Source Sans Pro"/>
                <a:ea typeface="Source Sans Pro"/>
                <a:cs typeface="+mn-lt"/>
              </a:rPr>
              <a:t>Accurate calibration helps prevent under-watering or over-watering</a:t>
            </a:r>
            <a:endParaRPr lang="en-US" sz="2500" dirty="0">
              <a:latin typeface="Source Sans Pro"/>
              <a:ea typeface="Source Sans Pro"/>
            </a:endParaRPr>
          </a:p>
          <a:p>
            <a:endParaRPr lang="en-US" sz="2500" dirty="0">
              <a:latin typeface="Source Sans Pro"/>
              <a:ea typeface="Source Sans Pro"/>
            </a:endParaRPr>
          </a:p>
        </p:txBody>
      </p:sp>
      <p:sp>
        <p:nvSpPr>
          <p:cNvPr id="4" name="Google Shape;284;p14">
            <a:extLst>
              <a:ext uri="{FF2B5EF4-FFF2-40B4-BE49-F238E27FC236}">
                <a16:creationId xmlns:a16="http://schemas.microsoft.com/office/drawing/2014/main" id="{18DFF48F-3041-8496-BC2E-F55E2A3D93D5}"/>
              </a:ext>
            </a:extLst>
          </p:cNvPr>
          <p:cNvSpPr txBox="1">
            <a:spLocks noGrp="1"/>
          </p:cNvSpPr>
          <p:nvPr/>
        </p:nvSpPr>
        <p:spPr>
          <a:xfrm>
            <a:off x="609382" y="1395623"/>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i="1">
                <a:solidFill>
                  <a:srgbClr val="000000"/>
                </a:solidFill>
                <a:ea typeface="Source Sans Pro"/>
                <a:cs typeface="Calibri"/>
              </a:rPr>
              <a:t>(Identifying Wet and Dry Values)</a:t>
            </a:r>
            <a:endParaRPr lang="en-US" b="0" i="1"/>
          </a:p>
        </p:txBody>
      </p:sp>
    </p:spTree>
    <p:extLst>
      <p:ext uri="{BB962C8B-B14F-4D97-AF65-F5344CB8AC3E}">
        <p14:creationId xmlns:p14="http://schemas.microsoft.com/office/powerpoint/2010/main" val="3138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A595-13B1-F9A3-87A2-C7D857AD02C2}"/>
            </a:ext>
          </a:extLst>
        </p:cNvPr>
        <p:cNvGrpSpPr/>
        <p:nvPr/>
      </p:nvGrpSpPr>
      <p:grpSpPr>
        <a:xfrm>
          <a:off x="0" y="0"/>
          <a:ext cx="0" cy="0"/>
          <a:chOff x="0" y="0"/>
          <a:chExt cx="0" cy="0"/>
        </a:xfrm>
      </p:grpSpPr>
      <p:sp>
        <p:nvSpPr>
          <p:cNvPr id="2" name="Google Shape;285;p14">
            <a:extLst>
              <a:ext uri="{FF2B5EF4-FFF2-40B4-BE49-F238E27FC236}">
                <a16:creationId xmlns:a16="http://schemas.microsoft.com/office/drawing/2014/main" id="{9E75DDCA-473D-8083-D83C-96AA9F7EA6C0}"/>
              </a:ext>
            </a:extLst>
          </p:cNvPr>
          <p:cNvSpPr txBox="1">
            <a:spLocks noGrp="1"/>
          </p:cNvSpPr>
          <p:nvPr/>
        </p:nvSpPr>
        <p:spPr>
          <a:xfrm>
            <a:off x="339952" y="1831280"/>
            <a:ext cx="6658262" cy="23809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558800" indent="-457200">
              <a:lnSpc>
                <a:spcPct val="100000"/>
              </a:lnSpc>
            </a:pPr>
            <a:r>
              <a:rPr lang="en-PH" sz="2500" b="1" dirty="0">
                <a:solidFill>
                  <a:schemeClr val="dk1"/>
                </a:solidFill>
                <a:latin typeface="Source Sans Pro"/>
                <a:ea typeface="Source Sans Pro"/>
                <a:cs typeface="Segoe UI"/>
              </a:rPr>
              <a:t>Light: </a:t>
            </a:r>
            <a:r>
              <a:rPr lang="en-PH" sz="2500" dirty="0">
                <a:solidFill>
                  <a:schemeClr val="dk1"/>
                </a:solidFill>
                <a:latin typeface="Source Sans Pro"/>
                <a:ea typeface="Source Sans Pro"/>
                <a:cs typeface="Segoe UI"/>
              </a:rPr>
              <a:t>Plants use light to make food through photosynthesis. </a:t>
            </a:r>
            <a:br>
              <a:rPr lang="en-PH" sz="2500" dirty="0">
                <a:solidFill>
                  <a:schemeClr val="dk1"/>
                </a:solidFill>
                <a:latin typeface="Source Sans Pro"/>
                <a:ea typeface="Source Sans Pro"/>
                <a:cs typeface="Segoe UI"/>
              </a:rPr>
            </a:br>
            <a:endParaRPr lang="en-PH" sz="2500" dirty="0">
              <a:solidFill>
                <a:schemeClr val="dk1"/>
              </a:solidFill>
              <a:latin typeface="Source Sans Pro"/>
              <a:ea typeface="Source Sans Pro"/>
              <a:cs typeface="Segoe UI"/>
            </a:endParaRPr>
          </a:p>
          <a:p>
            <a:pPr marL="558800" indent="-457200">
              <a:lnSpc>
                <a:spcPct val="100000"/>
              </a:lnSpc>
            </a:pPr>
            <a:r>
              <a:rPr lang="en-PH" sz="2500" b="1" dirty="0">
                <a:solidFill>
                  <a:schemeClr val="dk1"/>
                </a:solidFill>
                <a:latin typeface="Source Sans Pro"/>
                <a:ea typeface="Source Sans Pro"/>
                <a:cs typeface="Segoe UI"/>
              </a:rPr>
              <a:t>Water: </a:t>
            </a:r>
            <a:r>
              <a:rPr lang="en-PH" sz="2500" dirty="0">
                <a:solidFill>
                  <a:schemeClr val="dk1"/>
                </a:solidFill>
                <a:latin typeface="Source Sans Pro"/>
                <a:ea typeface="Source Sans Pro"/>
                <a:cs typeface="Segoe UI"/>
              </a:rPr>
              <a:t>Helps plants stay alive and transport nutrients. </a:t>
            </a:r>
          </a:p>
          <a:p>
            <a:pPr marL="101600" indent="0">
              <a:lnSpc>
                <a:spcPct val="100000"/>
              </a:lnSpc>
              <a:buNone/>
            </a:pPr>
            <a:r>
              <a:rPr lang="en-PH" sz="2500" dirty="0">
                <a:solidFill>
                  <a:schemeClr val="dk1"/>
                </a:solidFill>
                <a:latin typeface="Source Sans Pro"/>
                <a:ea typeface="Source Sans Pro"/>
                <a:cs typeface="Segoe UI"/>
              </a:rPr>
              <a:t> </a:t>
            </a:r>
          </a:p>
        </p:txBody>
      </p:sp>
      <p:sp>
        <p:nvSpPr>
          <p:cNvPr id="7" name="Google Shape;284;p14">
            <a:extLst>
              <a:ext uri="{FF2B5EF4-FFF2-40B4-BE49-F238E27FC236}">
                <a16:creationId xmlns:a16="http://schemas.microsoft.com/office/drawing/2014/main" id="{612EA331-D350-E454-58AC-A39EE978F913}"/>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What plant needs to grow:</a:t>
            </a:r>
          </a:p>
        </p:txBody>
      </p:sp>
      <p:pic>
        <p:nvPicPr>
          <p:cNvPr id="3" name="Picture 2" descr="A bright light in the dark&#10;&#10;AI-generated content may be incorrect.">
            <a:extLst>
              <a:ext uri="{FF2B5EF4-FFF2-40B4-BE49-F238E27FC236}">
                <a16:creationId xmlns:a16="http://schemas.microsoft.com/office/drawing/2014/main" id="{61359F0B-0AB9-C174-32F7-B18662E50FEE}"/>
              </a:ext>
            </a:extLst>
          </p:cNvPr>
          <p:cNvPicPr>
            <a:picLocks noChangeAspect="1"/>
          </p:cNvPicPr>
          <p:nvPr/>
        </p:nvPicPr>
        <p:blipFill>
          <a:blip r:embed="rId2"/>
          <a:stretch>
            <a:fillRect/>
          </a:stretch>
        </p:blipFill>
        <p:spPr>
          <a:xfrm>
            <a:off x="7148079" y="1060738"/>
            <a:ext cx="1731819" cy="1740478"/>
          </a:xfrm>
          <a:prstGeom prst="rect">
            <a:avLst/>
          </a:prstGeom>
        </p:spPr>
      </p:pic>
      <p:pic>
        <p:nvPicPr>
          <p:cNvPr id="4" name="Picture 3" descr="A blue water droplet on a black background&#10;&#10;AI-generated content may be incorrect.">
            <a:extLst>
              <a:ext uri="{FF2B5EF4-FFF2-40B4-BE49-F238E27FC236}">
                <a16:creationId xmlns:a16="http://schemas.microsoft.com/office/drawing/2014/main" id="{7BD386C6-45B7-EFE8-0391-8DD6EE4012C6}"/>
              </a:ext>
            </a:extLst>
          </p:cNvPr>
          <p:cNvPicPr>
            <a:picLocks noChangeAspect="1"/>
          </p:cNvPicPr>
          <p:nvPr/>
        </p:nvPicPr>
        <p:blipFill>
          <a:blip r:embed="rId3"/>
          <a:stretch>
            <a:fillRect/>
          </a:stretch>
        </p:blipFill>
        <p:spPr>
          <a:xfrm>
            <a:off x="7403522" y="2801215"/>
            <a:ext cx="1220932" cy="1199285"/>
          </a:xfrm>
          <a:prstGeom prst="rect">
            <a:avLst/>
          </a:prstGeom>
        </p:spPr>
      </p:pic>
    </p:spTree>
    <p:extLst>
      <p:ext uri="{BB962C8B-B14F-4D97-AF65-F5344CB8AC3E}">
        <p14:creationId xmlns:p14="http://schemas.microsoft.com/office/powerpoint/2010/main" val="275519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6892F-9A4D-BBD5-0DF6-3AF1D0EA4D1A}"/>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0BCF9823-B0AB-2244-E24A-EEE6C27073C7}"/>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Calibrating the Servos Lab</a:t>
            </a:r>
            <a:endParaRPr lang="en-US" dirty="0"/>
          </a:p>
        </p:txBody>
      </p:sp>
      <p:sp>
        <p:nvSpPr>
          <p:cNvPr id="4" name="TextBox 3">
            <a:extLst>
              <a:ext uri="{FF2B5EF4-FFF2-40B4-BE49-F238E27FC236}">
                <a16:creationId xmlns:a16="http://schemas.microsoft.com/office/drawing/2014/main" id="{48E1F89B-1137-2DAB-F260-A2BFEAFDE208}"/>
              </a:ext>
            </a:extLst>
          </p:cNvPr>
          <p:cNvSpPr txBox="1"/>
          <p:nvPr/>
        </p:nvSpPr>
        <p:spPr>
          <a:xfrm>
            <a:off x="489566" y="1975172"/>
            <a:ext cx="762359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Source Sans Pro"/>
                <a:ea typeface="Source Sans Pro"/>
                <a:cs typeface="+mn-lt"/>
              </a:rPr>
              <a:t>Servos control the greenhouse roof vents.</a:t>
            </a:r>
            <a:endParaRPr lang="en-US" dirty="0"/>
          </a:p>
          <a:p>
            <a:r>
              <a:rPr lang="en-US" sz="2500" dirty="0">
                <a:latin typeface="Source Sans Pro"/>
                <a:ea typeface="Source Sans Pro"/>
                <a:cs typeface="+mn-lt"/>
              </a:rPr>
              <a:t>The </a:t>
            </a:r>
            <a:r>
              <a:rPr lang="en-US" sz="2500" dirty="0" err="1">
                <a:latin typeface="Source Sans Pro"/>
                <a:ea typeface="Source Sans Pro"/>
                <a:cs typeface="+mn-lt"/>
              </a:rPr>
              <a:t>hygrothermograph</a:t>
            </a:r>
            <a:r>
              <a:rPr lang="en-US" sz="2500" dirty="0">
                <a:latin typeface="Source Sans Pro"/>
                <a:ea typeface="Source Sans Pro"/>
                <a:cs typeface="+mn-lt"/>
              </a:rPr>
              <a:t> measures humidity, and the LCD displays a numeric value.</a:t>
            </a:r>
            <a:endParaRPr lang="en-US" dirty="0"/>
          </a:p>
          <a:p>
            <a:endParaRPr lang="en-US" sz="2500" dirty="0">
              <a:latin typeface="Source Sans Pro"/>
              <a:ea typeface="Source Sans Pro"/>
              <a:cs typeface="+mn-lt"/>
            </a:endParaRPr>
          </a:p>
          <a:p>
            <a:r>
              <a:rPr lang="en-US" sz="2500" dirty="0">
                <a:latin typeface="Source Sans Pro"/>
                <a:ea typeface="Source Sans Pro"/>
                <a:cs typeface="+mn-lt"/>
              </a:rPr>
              <a:t>Calibration helps determine:</a:t>
            </a:r>
            <a:endParaRPr lang="en-US" dirty="0"/>
          </a:p>
          <a:p>
            <a:pPr marL="342900" indent="-342900">
              <a:buFont typeface="Arial"/>
              <a:buChar char="•"/>
            </a:pPr>
            <a:r>
              <a:rPr lang="en-US" sz="2500" dirty="0">
                <a:latin typeface="Source Sans Pro"/>
                <a:ea typeface="Source Sans Pro"/>
                <a:cs typeface="+mn-lt"/>
              </a:rPr>
              <a:t>What humidity level is normal</a:t>
            </a:r>
            <a:endParaRPr lang="en-US" dirty="0"/>
          </a:p>
          <a:p>
            <a:pPr marL="342900" indent="-342900">
              <a:buFont typeface="Arial"/>
              <a:buChar char="•"/>
            </a:pPr>
            <a:r>
              <a:rPr lang="en-US" sz="2500" dirty="0">
                <a:latin typeface="Source Sans Pro"/>
                <a:ea typeface="Source Sans Pro"/>
                <a:cs typeface="+mn-lt"/>
              </a:rPr>
              <a:t>What humidity level is too high</a:t>
            </a:r>
            <a:endParaRPr lang="en-US" dirty="0"/>
          </a:p>
          <a:p>
            <a:endParaRPr lang="en-US" sz="2500" dirty="0">
              <a:latin typeface="Source Sans Pro"/>
              <a:ea typeface="Source Sans Pro"/>
              <a:cs typeface="Segoe UI"/>
            </a:endParaRPr>
          </a:p>
        </p:txBody>
      </p:sp>
      <p:sp>
        <p:nvSpPr>
          <p:cNvPr id="5" name="Google Shape;284;p14">
            <a:extLst>
              <a:ext uri="{FF2B5EF4-FFF2-40B4-BE49-F238E27FC236}">
                <a16:creationId xmlns:a16="http://schemas.microsoft.com/office/drawing/2014/main" id="{83D4244A-EC09-C116-065A-D22CAF3133CF}"/>
              </a:ext>
            </a:extLst>
          </p:cNvPr>
          <p:cNvSpPr txBox="1">
            <a:spLocks noGrp="1"/>
          </p:cNvSpPr>
          <p:nvPr/>
        </p:nvSpPr>
        <p:spPr>
          <a:xfrm>
            <a:off x="609382" y="1395623"/>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i="1" dirty="0">
                <a:solidFill>
                  <a:srgbClr val="000000"/>
                </a:solidFill>
                <a:ea typeface="Source Sans Pro"/>
                <a:cs typeface="Calibri"/>
              </a:rPr>
              <a:t>(Identifying Humidity Thresholds)</a:t>
            </a:r>
            <a:endParaRPr lang="en-US" i="1" dirty="0"/>
          </a:p>
        </p:txBody>
      </p:sp>
    </p:spTree>
    <p:extLst>
      <p:ext uri="{BB962C8B-B14F-4D97-AF65-F5344CB8AC3E}">
        <p14:creationId xmlns:p14="http://schemas.microsoft.com/office/powerpoint/2010/main" val="130337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E9E5-F304-06CA-A2CC-3C65FB828120}"/>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CB88B330-26D3-39DE-8D86-07847A9CD5D0}"/>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Calibrating the Servos Lab</a:t>
            </a:r>
            <a:endParaRPr lang="en-US" dirty="0"/>
          </a:p>
        </p:txBody>
      </p:sp>
      <p:sp>
        <p:nvSpPr>
          <p:cNvPr id="4" name="TextBox 3">
            <a:extLst>
              <a:ext uri="{FF2B5EF4-FFF2-40B4-BE49-F238E27FC236}">
                <a16:creationId xmlns:a16="http://schemas.microsoft.com/office/drawing/2014/main" id="{F620E6E0-A352-6EE4-5B9D-FDC7632019FF}"/>
              </a:ext>
            </a:extLst>
          </p:cNvPr>
          <p:cNvSpPr txBox="1"/>
          <p:nvPr/>
        </p:nvSpPr>
        <p:spPr>
          <a:xfrm>
            <a:off x="490628" y="2075732"/>
            <a:ext cx="7623594"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Source Sans Pro"/>
                <a:ea typeface="Source Sans Pro"/>
                <a:cs typeface="+mn-lt"/>
              </a:rPr>
              <a:t>These values are used in the code so that:</a:t>
            </a:r>
            <a:endParaRPr lang="en-US" dirty="0"/>
          </a:p>
          <a:p>
            <a:pPr marL="342900" indent="-342900">
              <a:buFont typeface="Arial"/>
              <a:buChar char="•"/>
            </a:pPr>
            <a:r>
              <a:rPr lang="en-US" sz="2500" dirty="0">
                <a:latin typeface="Source Sans Pro"/>
                <a:ea typeface="Source Sans Pro"/>
                <a:cs typeface="+mn-lt"/>
              </a:rPr>
              <a:t>When humidity rises → vents open</a:t>
            </a:r>
            <a:endParaRPr lang="en-US" dirty="0"/>
          </a:p>
          <a:p>
            <a:pPr marL="342900" indent="-342900">
              <a:buFont typeface="Arial"/>
              <a:buChar char="•"/>
            </a:pPr>
            <a:r>
              <a:rPr lang="en-US" sz="2500" dirty="0">
                <a:latin typeface="Source Sans Pro"/>
                <a:ea typeface="Source Sans Pro"/>
                <a:cs typeface="+mn-lt"/>
              </a:rPr>
              <a:t>When humidity lowers → vents close</a:t>
            </a:r>
            <a:endParaRPr lang="en-US" dirty="0"/>
          </a:p>
          <a:p>
            <a:pPr marL="342900" indent="-342900">
              <a:buFont typeface="Arial"/>
              <a:buChar char="•"/>
            </a:pPr>
            <a:endParaRPr lang="en-US" sz="2500" dirty="0">
              <a:latin typeface="Source Sans Pro"/>
              <a:ea typeface="Source Sans Pro"/>
              <a:cs typeface="+mn-lt"/>
            </a:endParaRPr>
          </a:p>
          <a:p>
            <a:r>
              <a:rPr lang="en-US" sz="2500" dirty="0">
                <a:latin typeface="Source Sans Pro"/>
                <a:ea typeface="Source Sans Pro"/>
                <a:cs typeface="+mn-lt"/>
              </a:rPr>
              <a:t>Different plants require different humidity levels, so calibration must match the plant being grown.</a:t>
            </a:r>
            <a:endParaRPr lang="en-US" dirty="0"/>
          </a:p>
          <a:p>
            <a:endParaRPr lang="en-US" sz="2500" dirty="0">
              <a:latin typeface="Source Sans Pro"/>
              <a:ea typeface="Source Sans Pro"/>
              <a:cs typeface="Segoe UI"/>
            </a:endParaRPr>
          </a:p>
        </p:txBody>
      </p:sp>
      <p:sp>
        <p:nvSpPr>
          <p:cNvPr id="5" name="Google Shape;284;p14">
            <a:extLst>
              <a:ext uri="{FF2B5EF4-FFF2-40B4-BE49-F238E27FC236}">
                <a16:creationId xmlns:a16="http://schemas.microsoft.com/office/drawing/2014/main" id="{DDBE3E98-D459-5777-FF88-606EB6BDC868}"/>
              </a:ext>
            </a:extLst>
          </p:cNvPr>
          <p:cNvSpPr txBox="1">
            <a:spLocks noGrp="1"/>
          </p:cNvSpPr>
          <p:nvPr/>
        </p:nvSpPr>
        <p:spPr>
          <a:xfrm>
            <a:off x="609382" y="1395623"/>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i="1" dirty="0">
                <a:solidFill>
                  <a:srgbClr val="000000"/>
                </a:solidFill>
                <a:ea typeface="Source Sans Pro"/>
                <a:cs typeface="Calibri"/>
              </a:rPr>
              <a:t>(Identifying Humidity Thresholds)</a:t>
            </a:r>
            <a:endParaRPr lang="en-US" i="1" dirty="0"/>
          </a:p>
        </p:txBody>
      </p:sp>
    </p:spTree>
    <p:extLst>
      <p:ext uri="{BB962C8B-B14F-4D97-AF65-F5344CB8AC3E}">
        <p14:creationId xmlns:p14="http://schemas.microsoft.com/office/powerpoint/2010/main" val="65369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E6A8E-9E25-4F18-802B-EE53FDD8E908}"/>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C87C8F27-4821-ABBA-47DF-C5D10F333C1D}"/>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Watering the Plants Lab</a:t>
            </a:r>
            <a:endParaRPr lang="en-US" dirty="0">
              <a:ea typeface="Source Sans Pro"/>
              <a:cs typeface="Calibri"/>
            </a:endParaRPr>
          </a:p>
        </p:txBody>
      </p:sp>
      <p:sp>
        <p:nvSpPr>
          <p:cNvPr id="5" name="TextBox 4">
            <a:extLst>
              <a:ext uri="{FF2B5EF4-FFF2-40B4-BE49-F238E27FC236}">
                <a16:creationId xmlns:a16="http://schemas.microsoft.com/office/drawing/2014/main" id="{945866A3-D1AD-8BA1-7A2D-3BB02D56FCD6}"/>
              </a:ext>
            </a:extLst>
          </p:cNvPr>
          <p:cNvSpPr txBox="1"/>
          <p:nvPr/>
        </p:nvSpPr>
        <p:spPr>
          <a:xfrm>
            <a:off x="125332" y="1587627"/>
            <a:ext cx="884525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500" dirty="0">
                <a:latin typeface="Source Sans Pro"/>
                <a:ea typeface="Source Sans Pro"/>
                <a:cs typeface="+mn-lt"/>
              </a:rPr>
              <a:t>Automated watering uses sensor data and programmed logic.</a:t>
            </a:r>
            <a:endParaRPr lang="en-US" dirty="0"/>
          </a:p>
          <a:p>
            <a:pPr lvl="1"/>
            <a:r>
              <a:rPr lang="en-US" sz="2500" dirty="0">
                <a:latin typeface="Source Sans Pro"/>
                <a:ea typeface="Source Sans Pro"/>
                <a:cs typeface="+mn-lt"/>
              </a:rPr>
              <a:t>The moisture sensor provides numeric values that represent soil conditions.</a:t>
            </a:r>
            <a:endParaRPr lang="en-US" dirty="0"/>
          </a:p>
          <a:p>
            <a:pPr lvl="1"/>
            <a:endParaRPr lang="en-US" sz="2500" dirty="0">
              <a:latin typeface="Source Sans Pro"/>
              <a:ea typeface="Source Sans Pro"/>
              <a:cs typeface="+mn-lt"/>
            </a:endParaRPr>
          </a:p>
          <a:p>
            <a:pPr lvl="1"/>
            <a:r>
              <a:rPr lang="en-US" sz="2500" dirty="0">
                <a:latin typeface="Source Sans Pro"/>
                <a:ea typeface="Source Sans Pro"/>
                <a:cs typeface="+mn-lt"/>
              </a:rPr>
              <a:t>The </a:t>
            </a:r>
            <a:r>
              <a:rPr lang="en-US" sz="2500" dirty="0" err="1">
                <a:latin typeface="Source Sans Pro"/>
                <a:ea typeface="Source Sans Pro"/>
                <a:cs typeface="+mn-lt"/>
              </a:rPr>
              <a:t>Micro:bit</a:t>
            </a:r>
            <a:r>
              <a:rPr lang="en-US" sz="2500" dirty="0">
                <a:latin typeface="Source Sans Pro"/>
                <a:ea typeface="Source Sans Pro"/>
                <a:cs typeface="+mn-lt"/>
              </a:rPr>
              <a:t> uses if–then logic:</a:t>
            </a:r>
            <a:endParaRPr lang="en-US" dirty="0"/>
          </a:p>
          <a:p>
            <a:pPr marL="800100" lvl="1" indent="-342900">
              <a:buFont typeface="Arial"/>
              <a:buChar char="•"/>
            </a:pPr>
            <a:r>
              <a:rPr lang="en-US" sz="2500" b="1" dirty="0">
                <a:latin typeface="Source Sans Pro"/>
                <a:ea typeface="Source Sans Pro"/>
                <a:cs typeface="+mn-lt"/>
              </a:rPr>
              <a:t>If </a:t>
            </a:r>
            <a:r>
              <a:rPr lang="en-US" sz="2500" dirty="0">
                <a:latin typeface="Source Sans Pro"/>
                <a:ea typeface="Source Sans Pro"/>
                <a:cs typeface="+mn-lt"/>
              </a:rPr>
              <a:t>soil is dry, </a:t>
            </a:r>
            <a:r>
              <a:rPr lang="en-US" sz="2500" b="1" dirty="0">
                <a:latin typeface="Source Sans Pro"/>
                <a:ea typeface="Source Sans Pro"/>
                <a:cs typeface="+mn-lt"/>
              </a:rPr>
              <a:t>then  </a:t>
            </a:r>
            <a:r>
              <a:rPr lang="en-US" sz="2500" dirty="0">
                <a:latin typeface="Source Sans Pro"/>
                <a:ea typeface="Source Sans Pro"/>
                <a:cs typeface="+mn-lt"/>
              </a:rPr>
              <a:t>turn on the water pump.</a:t>
            </a:r>
            <a:endParaRPr lang="en-US" dirty="0"/>
          </a:p>
          <a:p>
            <a:pPr marL="800100" lvl="1" indent="-342900">
              <a:buFont typeface="Arial"/>
              <a:buChar char="•"/>
            </a:pPr>
            <a:r>
              <a:rPr lang="en-US" sz="2500" b="1" dirty="0">
                <a:latin typeface="Source Sans Pro"/>
                <a:ea typeface="Source Sans Pro"/>
                <a:cs typeface="+mn-lt"/>
              </a:rPr>
              <a:t>If </a:t>
            </a:r>
            <a:r>
              <a:rPr lang="en-US" sz="2500" dirty="0">
                <a:latin typeface="Source Sans Pro"/>
                <a:ea typeface="Source Sans Pro"/>
                <a:cs typeface="+mn-lt"/>
              </a:rPr>
              <a:t>soil is wet, </a:t>
            </a:r>
            <a:r>
              <a:rPr lang="en-US" sz="2500" b="1" dirty="0">
                <a:latin typeface="Source Sans Pro"/>
                <a:ea typeface="Source Sans Pro"/>
                <a:cs typeface="+mn-lt"/>
              </a:rPr>
              <a:t>then </a:t>
            </a:r>
            <a:r>
              <a:rPr lang="en-US" sz="2500" dirty="0">
                <a:latin typeface="Source Sans Pro"/>
                <a:ea typeface="Source Sans Pro"/>
                <a:cs typeface="+mn-lt"/>
              </a:rPr>
              <a:t>keep the pump off.</a:t>
            </a:r>
            <a:endParaRPr lang="en-US" dirty="0"/>
          </a:p>
          <a:p>
            <a:pPr lvl="1"/>
            <a:endParaRPr lang="en-US" sz="2500">
              <a:latin typeface="Source Sans Pro"/>
              <a:ea typeface="Source Sans Pro"/>
              <a:cs typeface="+mn-lt"/>
            </a:endParaRPr>
          </a:p>
        </p:txBody>
      </p:sp>
    </p:spTree>
    <p:extLst>
      <p:ext uri="{BB962C8B-B14F-4D97-AF65-F5344CB8AC3E}">
        <p14:creationId xmlns:p14="http://schemas.microsoft.com/office/powerpoint/2010/main" val="232126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ECE3A-63DA-82F9-EB5C-10DFC34D5C7E}"/>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AA45D062-4A20-552B-7CFB-CCD5BAD3F5CD}"/>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Watering the Plants Lab</a:t>
            </a:r>
            <a:endParaRPr lang="en-US" dirty="0">
              <a:ea typeface="Source Sans Pro"/>
              <a:cs typeface="Calibri"/>
            </a:endParaRPr>
          </a:p>
        </p:txBody>
      </p:sp>
      <p:sp>
        <p:nvSpPr>
          <p:cNvPr id="5" name="TextBox 4">
            <a:extLst>
              <a:ext uri="{FF2B5EF4-FFF2-40B4-BE49-F238E27FC236}">
                <a16:creationId xmlns:a16="http://schemas.microsoft.com/office/drawing/2014/main" id="{F9C1F19F-FEC6-F675-35A2-D6FAE36BE6CF}"/>
              </a:ext>
            </a:extLst>
          </p:cNvPr>
          <p:cNvSpPr txBox="1"/>
          <p:nvPr/>
        </p:nvSpPr>
        <p:spPr>
          <a:xfrm>
            <a:off x="125332" y="1587627"/>
            <a:ext cx="8845259"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500" dirty="0">
                <a:latin typeface="Source Sans Pro"/>
                <a:ea typeface="Source Sans Pro"/>
                <a:cs typeface="+mn-lt"/>
              </a:rPr>
              <a:t>Timed watering helps control how much water is delivered, reducing the risk of flooding or root damage.</a:t>
            </a:r>
            <a:endParaRPr lang="en-US" dirty="0"/>
          </a:p>
          <a:p>
            <a:pPr lvl="1"/>
            <a:endParaRPr lang="en-US" sz="2500" dirty="0">
              <a:latin typeface="Source Sans Pro"/>
              <a:ea typeface="Source Sans Pro"/>
              <a:cs typeface="+mn-lt"/>
            </a:endParaRPr>
          </a:p>
          <a:p>
            <a:pPr lvl="1"/>
            <a:r>
              <a:rPr lang="en-US" sz="2500" dirty="0">
                <a:latin typeface="Source Sans Pro"/>
                <a:ea typeface="Source Sans Pro"/>
                <a:cs typeface="+mn-lt"/>
              </a:rPr>
              <a:t>Automation allows plants to be watered even when humans are not present.</a:t>
            </a:r>
            <a:endParaRPr lang="en-US" dirty="0"/>
          </a:p>
        </p:txBody>
      </p:sp>
    </p:spTree>
    <p:extLst>
      <p:ext uri="{BB962C8B-B14F-4D97-AF65-F5344CB8AC3E}">
        <p14:creationId xmlns:p14="http://schemas.microsoft.com/office/powerpoint/2010/main" val="177300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0F7E-CB9C-7222-12FA-602802FA9CAA}"/>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CA53C5E8-2E00-C29F-1C13-AB072EB37195}"/>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Germination to Plants Lab</a:t>
            </a:r>
            <a:endParaRPr lang="en-US" dirty="0">
              <a:ea typeface="Source Sans Pro"/>
              <a:cs typeface="Calibri"/>
            </a:endParaRPr>
          </a:p>
        </p:txBody>
      </p:sp>
      <p:sp>
        <p:nvSpPr>
          <p:cNvPr id="4" name="TextBox 3">
            <a:extLst>
              <a:ext uri="{FF2B5EF4-FFF2-40B4-BE49-F238E27FC236}">
                <a16:creationId xmlns:a16="http://schemas.microsoft.com/office/drawing/2014/main" id="{F0312DBC-8C8E-7DFE-B41B-97640273BE7B}"/>
              </a:ext>
            </a:extLst>
          </p:cNvPr>
          <p:cNvSpPr txBox="1"/>
          <p:nvPr/>
        </p:nvSpPr>
        <p:spPr>
          <a:xfrm>
            <a:off x="125332" y="1587627"/>
            <a:ext cx="8845259"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500" dirty="0">
                <a:latin typeface="Source Sans Pro"/>
                <a:ea typeface="Source Sans Pro"/>
                <a:cs typeface="+mn-lt"/>
              </a:rPr>
              <a:t>Germination is the process where a seed begins to grow into a plant.</a:t>
            </a:r>
            <a:endParaRPr lang="en-US" dirty="0"/>
          </a:p>
          <a:p>
            <a:pPr lvl="1"/>
            <a:endParaRPr lang="en-US" sz="2500" dirty="0">
              <a:latin typeface="Source Sans Pro"/>
              <a:ea typeface="Source Sans Pro"/>
              <a:cs typeface="+mn-lt"/>
            </a:endParaRPr>
          </a:p>
          <a:p>
            <a:pPr lvl="1"/>
            <a:r>
              <a:rPr lang="en-US" sz="2500" dirty="0">
                <a:latin typeface="Source Sans Pro"/>
                <a:ea typeface="Source Sans Pro"/>
                <a:cs typeface="+mn-lt"/>
              </a:rPr>
              <a:t>Successful germination depends on:</a:t>
            </a:r>
            <a:endParaRPr lang="en-US" dirty="0"/>
          </a:p>
          <a:p>
            <a:pPr marL="800100" lvl="1" indent="-342900">
              <a:buFont typeface="Arial"/>
              <a:buChar char="•"/>
            </a:pPr>
            <a:r>
              <a:rPr lang="en-US" sz="2500" dirty="0">
                <a:latin typeface="Source Sans Pro"/>
                <a:ea typeface="Source Sans Pro"/>
                <a:cs typeface="+mn-lt"/>
              </a:rPr>
              <a:t>Proper soil moisture</a:t>
            </a:r>
            <a:endParaRPr lang="en-US" dirty="0"/>
          </a:p>
          <a:p>
            <a:pPr marL="800100" lvl="1" indent="-342900">
              <a:buFont typeface="Arial"/>
              <a:buChar char="•"/>
            </a:pPr>
            <a:r>
              <a:rPr lang="en-US" sz="2500" dirty="0">
                <a:latin typeface="Source Sans Pro"/>
                <a:ea typeface="Source Sans Pro"/>
                <a:cs typeface="+mn-lt"/>
              </a:rPr>
              <a:t>Stable temperature</a:t>
            </a:r>
            <a:endParaRPr lang="en-US" dirty="0"/>
          </a:p>
          <a:p>
            <a:pPr marL="800100" lvl="1" indent="-342900">
              <a:buFont typeface="Arial"/>
              <a:buChar char="•"/>
            </a:pPr>
            <a:r>
              <a:rPr lang="en-US" sz="2500" dirty="0">
                <a:latin typeface="Source Sans Pro"/>
                <a:ea typeface="Source Sans Pro"/>
                <a:cs typeface="+mn-lt"/>
              </a:rPr>
              <a:t>Balanced humidity</a:t>
            </a:r>
            <a:endParaRPr lang="en-US" dirty="0"/>
          </a:p>
          <a:p>
            <a:pPr marL="800100" lvl="1" indent="-342900">
              <a:buFont typeface="Arial"/>
              <a:buChar char="•"/>
            </a:pPr>
            <a:r>
              <a:rPr lang="en-US" sz="2500" dirty="0">
                <a:latin typeface="Source Sans Pro"/>
                <a:ea typeface="Source Sans Pro"/>
                <a:cs typeface="+mn-lt"/>
              </a:rPr>
              <a:t>Adequate light</a:t>
            </a:r>
            <a:endParaRPr lang="en-US" dirty="0"/>
          </a:p>
          <a:p>
            <a:pPr lvl="1"/>
            <a:endParaRPr lang="en-US" sz="2500" dirty="0">
              <a:latin typeface="Source Sans Pro"/>
              <a:ea typeface="Source Sans Pro"/>
              <a:cs typeface="+mn-lt"/>
            </a:endParaRPr>
          </a:p>
        </p:txBody>
      </p:sp>
    </p:spTree>
    <p:extLst>
      <p:ext uri="{BB962C8B-B14F-4D97-AF65-F5344CB8AC3E}">
        <p14:creationId xmlns:p14="http://schemas.microsoft.com/office/powerpoint/2010/main" val="388030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F7B4-B812-3731-D1ED-5296F3784372}"/>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B1AEAFF6-BD76-0AEE-04D2-FA922DD52493}"/>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Germination to Plants Lab</a:t>
            </a:r>
            <a:endParaRPr lang="en-US" dirty="0">
              <a:ea typeface="Source Sans Pro"/>
              <a:cs typeface="Calibri"/>
            </a:endParaRPr>
          </a:p>
        </p:txBody>
      </p:sp>
      <p:sp>
        <p:nvSpPr>
          <p:cNvPr id="4" name="TextBox 3">
            <a:extLst>
              <a:ext uri="{FF2B5EF4-FFF2-40B4-BE49-F238E27FC236}">
                <a16:creationId xmlns:a16="http://schemas.microsoft.com/office/drawing/2014/main" id="{5B3E30CE-8EDD-D73A-AE75-1591087D090F}"/>
              </a:ext>
            </a:extLst>
          </p:cNvPr>
          <p:cNvSpPr txBox="1"/>
          <p:nvPr/>
        </p:nvSpPr>
        <p:spPr>
          <a:xfrm>
            <a:off x="125332" y="1587627"/>
            <a:ext cx="884525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500" dirty="0">
                <a:latin typeface="Source Sans Pro"/>
                <a:ea typeface="Source Sans Pro"/>
                <a:cs typeface="+mn-lt"/>
              </a:rPr>
              <a:t>As plants grow:</a:t>
            </a:r>
            <a:endParaRPr lang="en-US" dirty="0"/>
          </a:p>
          <a:p>
            <a:pPr marL="800100" lvl="1" indent="-342900">
              <a:buFont typeface="Arial"/>
              <a:buChar char="•"/>
            </a:pPr>
            <a:r>
              <a:rPr lang="en-US" sz="2500" dirty="0">
                <a:latin typeface="Source Sans Pro"/>
                <a:ea typeface="Source Sans Pro"/>
                <a:cs typeface="+mn-lt"/>
              </a:rPr>
              <a:t>Water needs may increase</a:t>
            </a:r>
            <a:endParaRPr lang="en-US" dirty="0"/>
          </a:p>
          <a:p>
            <a:pPr marL="800100" lvl="1" indent="-342900">
              <a:buFont typeface="Arial"/>
              <a:buChar char="•"/>
            </a:pPr>
            <a:r>
              <a:rPr lang="en-US" sz="2500" dirty="0">
                <a:latin typeface="Source Sans Pro"/>
                <a:ea typeface="Source Sans Pro"/>
                <a:cs typeface="+mn-lt"/>
              </a:rPr>
              <a:t>Humidity levels may change</a:t>
            </a:r>
            <a:endParaRPr lang="en-US" dirty="0"/>
          </a:p>
          <a:p>
            <a:pPr marL="800100" lvl="1" indent="-342900">
              <a:buFont typeface="Arial"/>
              <a:buChar char="•"/>
            </a:pPr>
            <a:r>
              <a:rPr lang="en-US" sz="2500" dirty="0">
                <a:latin typeface="Source Sans Pro"/>
                <a:ea typeface="Source Sans Pro"/>
                <a:cs typeface="+mn-lt"/>
              </a:rPr>
              <a:t>Environmental data helps guide adjustments</a:t>
            </a:r>
            <a:endParaRPr lang="en-US" dirty="0"/>
          </a:p>
          <a:p>
            <a:pPr lvl="1"/>
            <a:endParaRPr lang="en-US" sz="2500" dirty="0">
              <a:latin typeface="Source Sans Pro"/>
              <a:ea typeface="Source Sans Pro"/>
              <a:cs typeface="+mn-lt"/>
            </a:endParaRPr>
          </a:p>
          <a:p>
            <a:pPr lvl="1"/>
            <a:r>
              <a:rPr lang="en-US" sz="2500" dirty="0">
                <a:latin typeface="Source Sans Pro"/>
                <a:ea typeface="Source Sans Pro"/>
                <a:cs typeface="+mn-lt"/>
              </a:rPr>
              <a:t>Monitoring conditions helps students understand how plant growth responds to environmental changes.</a:t>
            </a:r>
            <a:endParaRPr lang="en-US" dirty="0"/>
          </a:p>
          <a:p>
            <a:pPr lvl="1"/>
            <a:endParaRPr lang="en-US" sz="2500" dirty="0">
              <a:latin typeface="Source Sans Pro"/>
              <a:ea typeface="Source Sans Pro"/>
              <a:cs typeface="+mn-lt"/>
            </a:endParaRPr>
          </a:p>
        </p:txBody>
      </p:sp>
    </p:spTree>
    <p:extLst>
      <p:ext uri="{BB962C8B-B14F-4D97-AF65-F5344CB8AC3E}">
        <p14:creationId xmlns:p14="http://schemas.microsoft.com/office/powerpoint/2010/main" val="66686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DB06-5085-0AA0-D251-B690CB781BCF}"/>
            </a:ext>
          </a:extLst>
        </p:cNvPr>
        <p:cNvGrpSpPr/>
        <p:nvPr/>
      </p:nvGrpSpPr>
      <p:grpSpPr>
        <a:xfrm>
          <a:off x="0" y="0"/>
          <a:ext cx="0" cy="0"/>
          <a:chOff x="0" y="0"/>
          <a:chExt cx="0" cy="0"/>
        </a:xfrm>
      </p:grpSpPr>
      <p:sp>
        <p:nvSpPr>
          <p:cNvPr id="2" name="Google Shape;285;p14">
            <a:extLst>
              <a:ext uri="{FF2B5EF4-FFF2-40B4-BE49-F238E27FC236}">
                <a16:creationId xmlns:a16="http://schemas.microsoft.com/office/drawing/2014/main" id="{D03AA69C-2EF7-8B8B-8349-11712CF2E960}"/>
              </a:ext>
            </a:extLst>
          </p:cNvPr>
          <p:cNvSpPr txBox="1">
            <a:spLocks noGrp="1"/>
          </p:cNvSpPr>
          <p:nvPr/>
        </p:nvSpPr>
        <p:spPr>
          <a:xfrm>
            <a:off x="329292" y="1770550"/>
            <a:ext cx="7340374" cy="23809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558800" indent="-457200">
              <a:lnSpc>
                <a:spcPct val="100000"/>
              </a:lnSpc>
            </a:pPr>
            <a:r>
              <a:rPr lang="en-PH" sz="2500" b="1" dirty="0">
                <a:solidFill>
                  <a:schemeClr val="dk1"/>
                </a:solidFill>
                <a:latin typeface="Source Sans Pro"/>
                <a:ea typeface="Source Sans Pro"/>
                <a:cs typeface="Segoe UI"/>
              </a:rPr>
              <a:t>Temperature: </a:t>
            </a:r>
            <a:r>
              <a:rPr lang="en-PH" sz="2500" dirty="0">
                <a:solidFill>
                  <a:schemeClr val="dk1"/>
                </a:solidFill>
                <a:latin typeface="Source Sans Pro"/>
                <a:ea typeface="Source Sans Pro"/>
                <a:cs typeface="Segoe UI"/>
              </a:rPr>
              <a:t>Plants grow best in a controlled temperature range.</a:t>
            </a:r>
            <a:br>
              <a:rPr lang="en-PH" sz="2500" dirty="0">
                <a:solidFill>
                  <a:schemeClr val="dk1"/>
                </a:solidFill>
                <a:latin typeface="Source Sans Pro"/>
                <a:ea typeface="Source Sans Pro"/>
                <a:cs typeface="Segoe UI"/>
              </a:rPr>
            </a:br>
            <a:r>
              <a:rPr lang="en-PH" sz="2500" dirty="0">
                <a:solidFill>
                  <a:schemeClr val="dk1"/>
                </a:solidFill>
                <a:latin typeface="Source Sans Pro"/>
                <a:ea typeface="Source Sans Pro"/>
                <a:cs typeface="Segoe UI"/>
              </a:rPr>
              <a:t> </a:t>
            </a:r>
          </a:p>
          <a:p>
            <a:pPr marL="558800" indent="-457200">
              <a:lnSpc>
                <a:spcPct val="100000"/>
              </a:lnSpc>
            </a:pPr>
            <a:r>
              <a:rPr lang="en-PH" sz="2500" b="1" dirty="0">
                <a:solidFill>
                  <a:schemeClr val="dk1"/>
                </a:solidFill>
                <a:latin typeface="Source Sans Pro"/>
                <a:ea typeface="Source Sans Pro"/>
                <a:cs typeface="Segoe UI"/>
              </a:rPr>
              <a:t>Humidity: </a:t>
            </a:r>
            <a:r>
              <a:rPr lang="en-PH" sz="2500" dirty="0">
                <a:solidFill>
                  <a:schemeClr val="dk1"/>
                </a:solidFill>
                <a:latin typeface="Source Sans Pro"/>
                <a:ea typeface="Source Sans Pro"/>
                <a:cs typeface="Segoe UI"/>
              </a:rPr>
              <a:t>Air moisture affects plant health; too much causes mold. </a:t>
            </a:r>
            <a:br>
              <a:rPr lang="en-PH" sz="2500" dirty="0">
                <a:solidFill>
                  <a:schemeClr val="dk1"/>
                </a:solidFill>
                <a:latin typeface="Source Sans Pro"/>
                <a:ea typeface="Source Sans Pro"/>
                <a:cs typeface="Segoe UI"/>
              </a:rPr>
            </a:br>
            <a:endParaRPr lang="en-PH" sz="2500" dirty="0">
              <a:solidFill>
                <a:schemeClr val="dk1"/>
              </a:solidFill>
              <a:latin typeface="Source Sans Pro"/>
              <a:ea typeface="Source Sans Pro"/>
              <a:cs typeface="Segoe UI"/>
            </a:endParaRPr>
          </a:p>
          <a:p>
            <a:pPr marL="558800" indent="-457200">
              <a:lnSpc>
                <a:spcPct val="100000"/>
              </a:lnSpc>
            </a:pPr>
            <a:r>
              <a:rPr lang="en-PH" sz="2500" b="1" dirty="0">
                <a:solidFill>
                  <a:schemeClr val="dk1"/>
                </a:solidFill>
                <a:latin typeface="Source Sans Pro"/>
                <a:ea typeface="Source Sans Pro"/>
                <a:cs typeface="Segoe UI"/>
              </a:rPr>
              <a:t>Nutrients: </a:t>
            </a:r>
            <a:r>
              <a:rPr lang="en-PH" sz="2500" dirty="0">
                <a:solidFill>
                  <a:schemeClr val="dk1"/>
                </a:solidFill>
                <a:latin typeface="Source Sans Pro"/>
                <a:ea typeface="Source Sans Pro"/>
                <a:cs typeface="Segoe UI"/>
              </a:rPr>
              <a:t>Soil minerals help plants grow strong. </a:t>
            </a:r>
          </a:p>
        </p:txBody>
      </p:sp>
      <p:sp>
        <p:nvSpPr>
          <p:cNvPr id="3" name="Google Shape;284;p14">
            <a:extLst>
              <a:ext uri="{FF2B5EF4-FFF2-40B4-BE49-F238E27FC236}">
                <a16:creationId xmlns:a16="http://schemas.microsoft.com/office/drawing/2014/main" id="{6108EFE0-3794-AC0D-082E-FE8C15BBC53F}"/>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What plant needs to grow:</a:t>
            </a:r>
          </a:p>
        </p:txBody>
      </p:sp>
      <p:pic>
        <p:nvPicPr>
          <p:cNvPr id="5" name="Picture 4" descr="A thermometer with water drops&#10;&#10;AI-generated content may be incorrect.">
            <a:extLst>
              <a:ext uri="{FF2B5EF4-FFF2-40B4-BE49-F238E27FC236}">
                <a16:creationId xmlns:a16="http://schemas.microsoft.com/office/drawing/2014/main" id="{969A761D-CCA4-BA56-EE46-E59D78E55C04}"/>
              </a:ext>
            </a:extLst>
          </p:cNvPr>
          <p:cNvPicPr>
            <a:picLocks noChangeAspect="1"/>
          </p:cNvPicPr>
          <p:nvPr/>
        </p:nvPicPr>
        <p:blipFill>
          <a:blip r:embed="rId2"/>
          <a:stretch>
            <a:fillRect/>
          </a:stretch>
        </p:blipFill>
        <p:spPr>
          <a:xfrm>
            <a:off x="7130497" y="1557129"/>
            <a:ext cx="2012676" cy="2027585"/>
          </a:xfrm>
          <a:prstGeom prst="rect">
            <a:avLst/>
          </a:prstGeom>
        </p:spPr>
      </p:pic>
      <p:pic>
        <p:nvPicPr>
          <p:cNvPr id="6" name="Picture 5" descr="A pile of dirt with leaves and berries&#10;&#10;AI-generated content may be incorrect.">
            <a:extLst>
              <a:ext uri="{FF2B5EF4-FFF2-40B4-BE49-F238E27FC236}">
                <a16:creationId xmlns:a16="http://schemas.microsoft.com/office/drawing/2014/main" id="{0039C71C-03B7-C844-4417-0416D52D73F4}"/>
              </a:ext>
            </a:extLst>
          </p:cNvPr>
          <p:cNvPicPr>
            <a:picLocks noChangeAspect="1"/>
          </p:cNvPicPr>
          <p:nvPr/>
        </p:nvPicPr>
        <p:blipFill>
          <a:blip r:embed="rId3"/>
          <a:stretch>
            <a:fillRect/>
          </a:stretch>
        </p:blipFill>
        <p:spPr>
          <a:xfrm>
            <a:off x="7420390" y="3193774"/>
            <a:ext cx="1724440" cy="1764197"/>
          </a:xfrm>
          <a:prstGeom prst="rect">
            <a:avLst/>
          </a:prstGeom>
        </p:spPr>
      </p:pic>
    </p:spTree>
    <p:extLst>
      <p:ext uri="{BB962C8B-B14F-4D97-AF65-F5344CB8AC3E}">
        <p14:creationId xmlns:p14="http://schemas.microsoft.com/office/powerpoint/2010/main" val="186938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4;p14">
            <a:extLst>
              <a:ext uri="{FF2B5EF4-FFF2-40B4-BE49-F238E27FC236}">
                <a16:creationId xmlns:a16="http://schemas.microsoft.com/office/drawing/2014/main" id="{55FFF432-1F8A-4238-AD83-05776EDB83B1}"/>
              </a:ext>
            </a:extLst>
          </p:cNvPr>
          <p:cNvSpPr txBox="1">
            <a:spLocks noGrp="1"/>
          </p:cNvSpPr>
          <p:nvPr/>
        </p:nvSpPr>
        <p:spPr>
          <a:xfrm>
            <a:off x="440693" y="1351266"/>
            <a:ext cx="8259829" cy="2439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dirty="0">
                <a:solidFill>
                  <a:srgbClr val="000000"/>
                </a:solidFill>
                <a:latin typeface="Source Sans Pro"/>
                <a:ea typeface="Source Sans Pro"/>
                <a:cs typeface="Calibri"/>
              </a:rPr>
              <a:t>An </a:t>
            </a:r>
            <a:r>
              <a:rPr lang="en" dirty="0">
                <a:solidFill>
                  <a:srgbClr val="000000"/>
                </a:solidFill>
                <a:latin typeface="Source Sans Pro"/>
                <a:ea typeface="Source Sans Pro"/>
                <a:cs typeface="Calibri"/>
              </a:rPr>
              <a:t>automated greenhouse</a:t>
            </a:r>
            <a:r>
              <a:rPr lang="en" b="0" dirty="0">
                <a:solidFill>
                  <a:srgbClr val="000000"/>
                </a:solidFill>
                <a:latin typeface="Source Sans Pro"/>
                <a:ea typeface="Source Sans Pro"/>
                <a:cs typeface="Calibri"/>
              </a:rPr>
              <a:t> </a:t>
            </a:r>
            <a:r>
              <a:rPr lang="en" b="0" dirty="0">
                <a:solidFill>
                  <a:srgbClr val="000000"/>
                </a:solidFill>
                <a:ea typeface="Source Sans Pro"/>
                <a:cs typeface="Calibri"/>
              </a:rPr>
              <a:t>is a type of greenhouse that can take care of plants by itself using technology. It uses sensors and machines to check things like temperature, soil wetness, and air humidity and can turn on lights, fans, or water pumps automatically.</a:t>
            </a:r>
          </a:p>
        </p:txBody>
      </p:sp>
    </p:spTree>
    <p:extLst>
      <p:ext uri="{BB962C8B-B14F-4D97-AF65-F5344CB8AC3E}">
        <p14:creationId xmlns:p14="http://schemas.microsoft.com/office/powerpoint/2010/main" val="160791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43133-0479-E444-3233-FF528042BD02}"/>
            </a:ext>
          </a:extLst>
        </p:cNvPr>
        <p:cNvGrpSpPr/>
        <p:nvPr/>
      </p:nvGrpSpPr>
      <p:grpSpPr>
        <a:xfrm>
          <a:off x="0" y="0"/>
          <a:ext cx="0" cy="0"/>
          <a:chOff x="0" y="0"/>
          <a:chExt cx="0" cy="0"/>
        </a:xfrm>
      </p:grpSpPr>
      <p:sp>
        <p:nvSpPr>
          <p:cNvPr id="7" name="Google Shape;284;p14">
            <a:extLst>
              <a:ext uri="{FF2B5EF4-FFF2-40B4-BE49-F238E27FC236}">
                <a16:creationId xmlns:a16="http://schemas.microsoft.com/office/drawing/2014/main" id="{6BEEEAB0-2087-C442-79CA-911611090BD4}"/>
              </a:ext>
            </a:extLst>
          </p:cNvPr>
          <p:cNvSpPr txBox="1">
            <a:spLocks noGrp="1"/>
          </p:cNvSpPr>
          <p:nvPr/>
        </p:nvSpPr>
        <p:spPr>
          <a:xfrm>
            <a:off x="488318" y="870686"/>
            <a:ext cx="8259829" cy="10657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b="0" dirty="0">
                <a:solidFill>
                  <a:srgbClr val="000000"/>
                </a:solidFill>
                <a:latin typeface="Source Sans Pro"/>
                <a:ea typeface="Source Sans Pro"/>
                <a:cs typeface="Calibri"/>
              </a:rPr>
              <a:t>It needs several parts that work together to monitor and support plant growth.</a:t>
            </a:r>
          </a:p>
        </p:txBody>
      </p:sp>
      <p:pic>
        <p:nvPicPr>
          <p:cNvPr id="4" name="Picture 3" descr="A screenshot of a computer&#10;&#10;AI-generated content may be incorrect.">
            <a:extLst>
              <a:ext uri="{FF2B5EF4-FFF2-40B4-BE49-F238E27FC236}">
                <a16:creationId xmlns:a16="http://schemas.microsoft.com/office/drawing/2014/main" id="{9281A5AD-A7AA-2BF3-2D9D-A91EA049939D}"/>
              </a:ext>
            </a:extLst>
          </p:cNvPr>
          <p:cNvPicPr>
            <a:picLocks noChangeAspect="1"/>
          </p:cNvPicPr>
          <p:nvPr/>
        </p:nvPicPr>
        <p:blipFill>
          <a:blip r:embed="rId2"/>
          <a:stretch>
            <a:fillRect/>
          </a:stretch>
        </p:blipFill>
        <p:spPr>
          <a:xfrm>
            <a:off x="1653886" y="1285875"/>
            <a:ext cx="5927147" cy="5927147"/>
          </a:xfrm>
          <a:prstGeom prst="rect">
            <a:avLst/>
          </a:prstGeom>
        </p:spPr>
      </p:pic>
    </p:spTree>
    <p:extLst>
      <p:ext uri="{BB962C8B-B14F-4D97-AF65-F5344CB8AC3E}">
        <p14:creationId xmlns:p14="http://schemas.microsoft.com/office/powerpoint/2010/main" val="9117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312A-6BB0-C791-8C0F-2B1BC229D8AA}"/>
            </a:ext>
          </a:extLst>
        </p:cNvPr>
        <p:cNvGrpSpPr/>
        <p:nvPr/>
      </p:nvGrpSpPr>
      <p:grpSpPr>
        <a:xfrm>
          <a:off x="0" y="0"/>
          <a:ext cx="0" cy="0"/>
          <a:chOff x="0" y="0"/>
          <a:chExt cx="0" cy="0"/>
        </a:xfrm>
      </p:grpSpPr>
      <p:sp>
        <p:nvSpPr>
          <p:cNvPr id="2" name="Google Shape;285;p14">
            <a:extLst>
              <a:ext uri="{FF2B5EF4-FFF2-40B4-BE49-F238E27FC236}">
                <a16:creationId xmlns:a16="http://schemas.microsoft.com/office/drawing/2014/main" id="{35AA2AE1-2041-3EEE-5707-303E49D210D5}"/>
              </a:ext>
            </a:extLst>
          </p:cNvPr>
          <p:cNvSpPr txBox="1">
            <a:spLocks noGrp="1"/>
          </p:cNvSpPr>
          <p:nvPr/>
        </p:nvSpPr>
        <p:spPr>
          <a:xfrm>
            <a:off x="488318" y="4116024"/>
            <a:ext cx="8262149" cy="546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101600" indent="0">
              <a:lnSpc>
                <a:spcPct val="100000"/>
              </a:lnSpc>
              <a:buNone/>
            </a:pPr>
            <a:r>
              <a:rPr lang="en-PH" sz="2500" dirty="0">
                <a:solidFill>
                  <a:schemeClr val="dk1"/>
                </a:solidFill>
                <a:latin typeface="Source Sans Pro"/>
                <a:ea typeface="Source Sans Pro"/>
                <a:cs typeface="Segoe UI"/>
              </a:rPr>
              <a:t>A </a:t>
            </a:r>
            <a:r>
              <a:rPr lang="en-PH" sz="2500" b="1" dirty="0">
                <a:solidFill>
                  <a:schemeClr val="dk1"/>
                </a:solidFill>
                <a:latin typeface="Source Sans Pro"/>
                <a:ea typeface="Source Sans Pro"/>
                <a:cs typeface="Segoe UI"/>
              </a:rPr>
              <a:t>greenhouse </a:t>
            </a:r>
            <a:r>
              <a:rPr lang="en-PH" sz="2500" dirty="0">
                <a:solidFill>
                  <a:schemeClr val="dk1"/>
                </a:solidFill>
                <a:latin typeface="Source Sans Pro"/>
                <a:ea typeface="Source Sans Pro"/>
                <a:cs typeface="Segoe UI"/>
              </a:rPr>
              <a:t>controls all these conditions.</a:t>
            </a:r>
            <a:endParaRPr lang="en-PH">
              <a:solidFill>
                <a:schemeClr val="dk1"/>
              </a:solidFill>
            </a:endParaRPr>
          </a:p>
          <a:p>
            <a:pPr marL="101600" indent="0">
              <a:lnSpc>
                <a:spcPct val="100000"/>
              </a:lnSpc>
              <a:buNone/>
            </a:pPr>
            <a:endParaRPr lang="en-PH" sz="2500" dirty="0">
              <a:solidFill>
                <a:schemeClr val="dk1"/>
              </a:solidFill>
              <a:latin typeface="Source Sans Pro"/>
              <a:ea typeface="Source Sans Pro"/>
              <a:cs typeface="Segoe UI"/>
            </a:endParaRPr>
          </a:p>
        </p:txBody>
      </p:sp>
      <p:sp>
        <p:nvSpPr>
          <p:cNvPr id="3" name="Google Shape;284;p14">
            <a:extLst>
              <a:ext uri="{FF2B5EF4-FFF2-40B4-BE49-F238E27FC236}">
                <a16:creationId xmlns:a16="http://schemas.microsoft.com/office/drawing/2014/main" id="{32EC1661-DD8A-C3FA-31DE-66C150FB9674}"/>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Why control is important:</a:t>
            </a:r>
          </a:p>
        </p:txBody>
      </p:sp>
      <p:sp>
        <p:nvSpPr>
          <p:cNvPr id="4" name="TextBox 3">
            <a:extLst>
              <a:ext uri="{FF2B5EF4-FFF2-40B4-BE49-F238E27FC236}">
                <a16:creationId xmlns:a16="http://schemas.microsoft.com/office/drawing/2014/main" id="{60FC33A2-42C5-9DA9-F248-9F86FB5C0B74}"/>
              </a:ext>
            </a:extLst>
          </p:cNvPr>
          <p:cNvSpPr txBox="1"/>
          <p:nvPr/>
        </p:nvSpPr>
        <p:spPr>
          <a:xfrm>
            <a:off x="1252891" y="2961940"/>
            <a:ext cx="176980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PH" sz="2000" baseline="0" dirty="0">
                <a:latin typeface="Source Sans Pro"/>
                <a:ea typeface="Segoe UI"/>
                <a:cs typeface="Segoe UI"/>
              </a:rPr>
              <a:t>Too much heat dries plants</a:t>
            </a:r>
            <a:endParaRPr lang="en-US" sz="2000" dirty="0">
              <a:latin typeface="Source Sans Pro"/>
              <a:ea typeface="Segoe UI"/>
              <a:cs typeface="Segoe UI"/>
            </a:endParaRPr>
          </a:p>
          <a:p>
            <a:pPr lvl="0" algn="ctr" rtl="0"/>
            <a:endParaRPr lang="en-US" sz="2000" baseline="0">
              <a:latin typeface="Montserrat"/>
              <a:ea typeface="Arial"/>
              <a:cs typeface="Arial"/>
            </a:endParaRPr>
          </a:p>
        </p:txBody>
      </p:sp>
      <p:sp>
        <p:nvSpPr>
          <p:cNvPr id="5" name="TextBox 4">
            <a:extLst>
              <a:ext uri="{FF2B5EF4-FFF2-40B4-BE49-F238E27FC236}">
                <a16:creationId xmlns:a16="http://schemas.microsoft.com/office/drawing/2014/main" id="{2A73CC00-146D-DD19-5591-1360E830928B}"/>
              </a:ext>
            </a:extLst>
          </p:cNvPr>
          <p:cNvSpPr txBox="1"/>
          <p:nvPr/>
        </p:nvSpPr>
        <p:spPr>
          <a:xfrm>
            <a:off x="3714028" y="2961940"/>
            <a:ext cx="219382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a:r>
              <a:rPr lang="en-PH" sz="2000" baseline="0" dirty="0">
                <a:latin typeface="Source Sans Pro"/>
                <a:ea typeface="Arial"/>
                <a:cs typeface="Arial"/>
              </a:rPr>
              <a:t>Too little moisture </a:t>
            </a:r>
            <a:r>
              <a:rPr lang="en-PH" sz="2000" dirty="0">
                <a:latin typeface="Source Sans Pro"/>
                <a:ea typeface="Arial"/>
                <a:cs typeface="Arial"/>
              </a:rPr>
              <a:t>causes wilting</a:t>
            </a:r>
            <a:endParaRPr lang="en-US" sz="2000" dirty="0">
              <a:latin typeface="Source Sans Pro"/>
              <a:cs typeface="Arial"/>
            </a:endParaRPr>
          </a:p>
          <a:p>
            <a:pPr marL="444500" lvl="0" indent="-342900" rtl="0">
              <a:buFont typeface="Nunito,Sans-Serif"/>
              <a:buChar char="•"/>
            </a:pPr>
            <a:endParaRPr lang="en-PH" sz="2000" baseline="0">
              <a:latin typeface="Source Sans Pro"/>
              <a:ea typeface="Arial"/>
              <a:cs typeface="Arial"/>
            </a:endParaRPr>
          </a:p>
        </p:txBody>
      </p:sp>
      <p:sp>
        <p:nvSpPr>
          <p:cNvPr id="6" name="TextBox 5">
            <a:extLst>
              <a:ext uri="{FF2B5EF4-FFF2-40B4-BE49-F238E27FC236}">
                <a16:creationId xmlns:a16="http://schemas.microsoft.com/office/drawing/2014/main" id="{9A990BDF-8F42-63EE-0670-4AA2803E7D3C}"/>
              </a:ext>
            </a:extLst>
          </p:cNvPr>
          <p:cNvSpPr txBox="1"/>
          <p:nvPr/>
        </p:nvSpPr>
        <p:spPr>
          <a:xfrm>
            <a:off x="6433262" y="2961942"/>
            <a:ext cx="194494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a:r>
              <a:rPr lang="en-PH" sz="2000" baseline="0" dirty="0">
                <a:latin typeface="Source Sans Pro"/>
                <a:ea typeface="Arial"/>
                <a:cs typeface="Arial"/>
              </a:rPr>
              <a:t>High </a:t>
            </a:r>
            <a:r>
              <a:rPr lang="en-PH" sz="2000" dirty="0">
                <a:latin typeface="Source Sans Pro"/>
                <a:ea typeface="Arial"/>
                <a:cs typeface="Arial"/>
              </a:rPr>
              <a:t>humidity can</a:t>
            </a:r>
            <a:r>
              <a:rPr lang="en-PH" sz="2000" baseline="0" dirty="0">
                <a:latin typeface="Source Sans Pro"/>
                <a:ea typeface="Arial"/>
                <a:cs typeface="Arial"/>
              </a:rPr>
              <a:t> </a:t>
            </a:r>
            <a:r>
              <a:rPr lang="en-PH" sz="2000" dirty="0">
                <a:latin typeface="Source Sans Pro"/>
                <a:ea typeface="Arial"/>
                <a:cs typeface="Arial"/>
              </a:rPr>
              <a:t>damage leaves</a:t>
            </a:r>
            <a:endParaRPr lang="en-US" sz="2000" dirty="0">
              <a:latin typeface="Source Sans Pro"/>
              <a:cs typeface="Arial"/>
            </a:endParaRPr>
          </a:p>
          <a:p>
            <a:pPr algn="ctr" rtl="0"/>
            <a:r>
              <a:rPr lang="en-US" sz="2000" dirty="0">
                <a:latin typeface="Montserrat"/>
                <a:ea typeface="Segoe UI"/>
                <a:cs typeface="Segoe UI"/>
              </a:rPr>
              <a:t>​</a:t>
            </a:r>
          </a:p>
          <a:p>
            <a:pPr algn="ctr"/>
            <a:endParaRPr lang="en-US" sz="2000"/>
          </a:p>
        </p:txBody>
      </p:sp>
      <p:pic>
        <p:nvPicPr>
          <p:cNvPr id="7" name="Picture 6" descr="A cartoon of a plant&#10;&#10;AI-generated content may be incorrect.">
            <a:extLst>
              <a:ext uri="{FF2B5EF4-FFF2-40B4-BE49-F238E27FC236}">
                <a16:creationId xmlns:a16="http://schemas.microsoft.com/office/drawing/2014/main" id="{0EFA898D-036E-1C79-954D-03CA8CF24388}"/>
              </a:ext>
            </a:extLst>
          </p:cNvPr>
          <p:cNvPicPr>
            <a:picLocks noChangeAspect="1"/>
          </p:cNvPicPr>
          <p:nvPr/>
        </p:nvPicPr>
        <p:blipFill>
          <a:blip r:embed="rId2"/>
          <a:stretch>
            <a:fillRect/>
          </a:stretch>
        </p:blipFill>
        <p:spPr>
          <a:xfrm>
            <a:off x="1254815" y="1639956"/>
            <a:ext cx="1426266" cy="1411357"/>
          </a:xfrm>
          <a:prstGeom prst="rect">
            <a:avLst/>
          </a:prstGeom>
        </p:spPr>
      </p:pic>
      <p:pic>
        <p:nvPicPr>
          <p:cNvPr id="8" name="Picture 7" descr="A plant in a pot&#10;&#10;AI-generated content may be incorrect.">
            <a:extLst>
              <a:ext uri="{FF2B5EF4-FFF2-40B4-BE49-F238E27FC236}">
                <a16:creationId xmlns:a16="http://schemas.microsoft.com/office/drawing/2014/main" id="{AE911703-D649-C0F4-456C-390C00018FF7}"/>
              </a:ext>
            </a:extLst>
          </p:cNvPr>
          <p:cNvPicPr>
            <a:picLocks noChangeAspect="1"/>
          </p:cNvPicPr>
          <p:nvPr/>
        </p:nvPicPr>
        <p:blipFill>
          <a:blip r:embed="rId3"/>
          <a:stretch>
            <a:fillRect/>
          </a:stretch>
        </p:blipFill>
        <p:spPr>
          <a:xfrm>
            <a:off x="3631925" y="1129748"/>
            <a:ext cx="1883466" cy="1848680"/>
          </a:xfrm>
          <a:prstGeom prst="rect">
            <a:avLst/>
          </a:prstGeom>
        </p:spPr>
      </p:pic>
      <p:pic>
        <p:nvPicPr>
          <p:cNvPr id="9" name="Picture 8" descr="A green leaf with black dots&#10;&#10;AI-generated content may be incorrect.">
            <a:extLst>
              <a:ext uri="{FF2B5EF4-FFF2-40B4-BE49-F238E27FC236}">
                <a16:creationId xmlns:a16="http://schemas.microsoft.com/office/drawing/2014/main" id="{5C6063FF-2877-6545-3849-F425E300639C}"/>
              </a:ext>
            </a:extLst>
          </p:cNvPr>
          <p:cNvPicPr>
            <a:picLocks noChangeAspect="1"/>
          </p:cNvPicPr>
          <p:nvPr/>
        </p:nvPicPr>
        <p:blipFill>
          <a:blip r:embed="rId4"/>
          <a:stretch>
            <a:fillRect/>
          </a:stretch>
        </p:blipFill>
        <p:spPr>
          <a:xfrm rot="-10560000" flipV="1">
            <a:off x="6640166" y="2165074"/>
            <a:ext cx="983975" cy="974034"/>
          </a:xfrm>
          <a:prstGeom prst="rect">
            <a:avLst/>
          </a:prstGeom>
        </p:spPr>
      </p:pic>
    </p:spTree>
    <p:extLst>
      <p:ext uri="{BB962C8B-B14F-4D97-AF65-F5344CB8AC3E}">
        <p14:creationId xmlns:p14="http://schemas.microsoft.com/office/powerpoint/2010/main" val="30483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5E10-CBE8-6D5C-CB26-1BB6B40B7FA0}"/>
            </a:ext>
          </a:extLst>
        </p:cNvPr>
        <p:cNvGrpSpPr/>
        <p:nvPr/>
      </p:nvGrpSpPr>
      <p:grpSpPr>
        <a:xfrm>
          <a:off x="0" y="0"/>
          <a:ext cx="0" cy="0"/>
          <a:chOff x="0" y="0"/>
          <a:chExt cx="0" cy="0"/>
        </a:xfrm>
      </p:grpSpPr>
      <p:sp>
        <p:nvSpPr>
          <p:cNvPr id="2" name="Google Shape;285;p14">
            <a:extLst>
              <a:ext uri="{FF2B5EF4-FFF2-40B4-BE49-F238E27FC236}">
                <a16:creationId xmlns:a16="http://schemas.microsoft.com/office/drawing/2014/main" id="{83A5A17B-E1DB-06EE-B593-C19355AB6A89}"/>
              </a:ext>
            </a:extLst>
          </p:cNvPr>
          <p:cNvSpPr txBox="1">
            <a:spLocks noGrp="1"/>
          </p:cNvSpPr>
          <p:nvPr/>
        </p:nvSpPr>
        <p:spPr>
          <a:xfrm>
            <a:off x="628497" y="2810998"/>
            <a:ext cx="5707794" cy="546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101600" indent="0">
              <a:lnSpc>
                <a:spcPct val="100000"/>
              </a:lnSpc>
              <a:buNone/>
            </a:pPr>
            <a:r>
              <a:rPr lang="en-PH" sz="2500" b="1" dirty="0" err="1">
                <a:solidFill>
                  <a:schemeClr val="dk1"/>
                </a:solidFill>
                <a:latin typeface="Source Sans Pro"/>
                <a:ea typeface="Source Sans Pro"/>
                <a:cs typeface="Segoe UI"/>
              </a:rPr>
              <a:t>Hygrothermograph</a:t>
            </a:r>
            <a:r>
              <a:rPr lang="en-PH" sz="2500" b="1" dirty="0">
                <a:solidFill>
                  <a:schemeClr val="dk1"/>
                </a:solidFill>
                <a:latin typeface="Source Sans Pro"/>
                <a:ea typeface="Source Sans Pro"/>
                <a:cs typeface="Segoe UI"/>
              </a:rPr>
              <a:t> </a:t>
            </a:r>
            <a:r>
              <a:rPr lang="en-PH" sz="2500" dirty="0">
                <a:solidFill>
                  <a:schemeClr val="dk1"/>
                </a:solidFill>
                <a:latin typeface="Source Sans Pro"/>
                <a:ea typeface="Source Sans Pro"/>
                <a:cs typeface="Segoe UI"/>
              </a:rPr>
              <a:t>m</a:t>
            </a:r>
            <a:r>
              <a:rPr lang="en-US" sz="2500" dirty="0" err="1">
                <a:solidFill>
                  <a:schemeClr val="dk1"/>
                </a:solidFill>
                <a:latin typeface="Source Sans Pro"/>
                <a:ea typeface="Source Sans Pro"/>
                <a:cs typeface="Segoe UI"/>
              </a:rPr>
              <a:t>easures</a:t>
            </a:r>
            <a:r>
              <a:rPr lang="en-US" sz="2500" dirty="0">
                <a:solidFill>
                  <a:schemeClr val="dk1"/>
                </a:solidFill>
                <a:latin typeface="Source Sans Pro"/>
                <a:ea typeface="Source Sans Pro"/>
                <a:cs typeface="Segoe UI"/>
              </a:rPr>
              <a:t> temperature and humidity.</a:t>
            </a:r>
            <a:endParaRPr lang="en-PH" dirty="0">
              <a:solidFill>
                <a:schemeClr val="dk1"/>
              </a:solidFill>
              <a:latin typeface="Source Sans Pro"/>
              <a:ea typeface="Source Sans Pro"/>
            </a:endParaRPr>
          </a:p>
          <a:p>
            <a:pPr marL="101600" indent="0">
              <a:lnSpc>
                <a:spcPct val="100000"/>
              </a:lnSpc>
              <a:buNone/>
            </a:pPr>
            <a:endParaRPr lang="en-PH" sz="2500" dirty="0">
              <a:solidFill>
                <a:schemeClr val="dk1"/>
              </a:solidFill>
              <a:latin typeface="Source Sans Pro"/>
              <a:ea typeface="Source Sans Pro"/>
              <a:cs typeface="Segoe UI"/>
            </a:endParaRPr>
          </a:p>
        </p:txBody>
      </p:sp>
      <p:sp>
        <p:nvSpPr>
          <p:cNvPr id="3" name="Google Shape;284;p14">
            <a:extLst>
              <a:ext uri="{FF2B5EF4-FFF2-40B4-BE49-F238E27FC236}">
                <a16:creationId xmlns:a16="http://schemas.microsoft.com/office/drawing/2014/main" id="{6B0E419D-3CCA-200D-0C4F-702E32FFB608}"/>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How sensor helps</a:t>
            </a:r>
            <a:endParaRPr lang="en-US" dirty="0"/>
          </a:p>
        </p:txBody>
      </p:sp>
      <p:sp>
        <p:nvSpPr>
          <p:cNvPr id="7" name="Google Shape;285;p14">
            <a:extLst>
              <a:ext uri="{FF2B5EF4-FFF2-40B4-BE49-F238E27FC236}">
                <a16:creationId xmlns:a16="http://schemas.microsoft.com/office/drawing/2014/main" id="{F863F8D6-1566-4668-D1FC-C82B04298ED8}"/>
              </a:ext>
            </a:extLst>
          </p:cNvPr>
          <p:cNvSpPr txBox="1">
            <a:spLocks noGrp="1"/>
          </p:cNvSpPr>
          <p:nvPr/>
        </p:nvSpPr>
        <p:spPr>
          <a:xfrm>
            <a:off x="628497" y="1905224"/>
            <a:ext cx="4892786" cy="546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101600" indent="0">
              <a:lnSpc>
                <a:spcPct val="100000"/>
              </a:lnSpc>
              <a:buNone/>
            </a:pPr>
            <a:r>
              <a:rPr lang="en-PH" sz="2500" b="1" dirty="0">
                <a:solidFill>
                  <a:schemeClr val="dk1"/>
                </a:solidFill>
                <a:latin typeface="Source Sans Pro"/>
                <a:ea typeface="Source Sans Pro"/>
                <a:cs typeface="Segoe UI"/>
              </a:rPr>
              <a:t>Moisture sensor </a:t>
            </a:r>
            <a:r>
              <a:rPr lang="en-PH" sz="2500" dirty="0">
                <a:solidFill>
                  <a:schemeClr val="dk1"/>
                </a:solidFill>
                <a:latin typeface="Source Sans Pro"/>
                <a:ea typeface="Source Sans Pro"/>
                <a:cs typeface="Segoe UI"/>
              </a:rPr>
              <a:t>checks if the soil is wet or dry</a:t>
            </a:r>
            <a:endParaRPr lang="en-PH" dirty="0">
              <a:solidFill>
                <a:schemeClr val="dk1"/>
              </a:solidFill>
              <a:latin typeface="Source Sans Pro"/>
              <a:ea typeface="Source Sans Pro"/>
            </a:endParaRPr>
          </a:p>
        </p:txBody>
      </p:sp>
      <p:sp>
        <p:nvSpPr>
          <p:cNvPr id="8" name="Google Shape;285;p14">
            <a:extLst>
              <a:ext uri="{FF2B5EF4-FFF2-40B4-BE49-F238E27FC236}">
                <a16:creationId xmlns:a16="http://schemas.microsoft.com/office/drawing/2014/main" id="{67147E5E-6730-B397-F913-D99C2622EBE3}"/>
              </a:ext>
            </a:extLst>
          </p:cNvPr>
          <p:cNvSpPr txBox="1">
            <a:spLocks noGrp="1"/>
          </p:cNvSpPr>
          <p:nvPr/>
        </p:nvSpPr>
        <p:spPr>
          <a:xfrm>
            <a:off x="628497" y="4040261"/>
            <a:ext cx="8262149" cy="546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101600" indent="0">
              <a:lnSpc>
                <a:spcPct val="100000"/>
              </a:lnSpc>
              <a:buNone/>
            </a:pPr>
            <a:r>
              <a:rPr lang="en-US" sz="2500" dirty="0">
                <a:solidFill>
                  <a:schemeClr val="dk1"/>
                </a:solidFill>
                <a:latin typeface="Source Sans Pro"/>
                <a:ea typeface="Source Sans Pro"/>
                <a:cs typeface="Segoe UI"/>
              </a:rPr>
              <a:t> Real-time data helps automate the system.</a:t>
            </a:r>
            <a:endParaRPr lang="en-US" sz="2500" dirty="0">
              <a:solidFill>
                <a:schemeClr val="dk1"/>
              </a:solidFill>
              <a:latin typeface="Source Sans Pro"/>
              <a:ea typeface="Source Sans Pro"/>
            </a:endParaRPr>
          </a:p>
          <a:p>
            <a:pPr marL="101600" indent="0">
              <a:lnSpc>
                <a:spcPct val="100000"/>
              </a:lnSpc>
              <a:buNone/>
            </a:pPr>
            <a:endParaRPr lang="en-PH" sz="2500" dirty="0">
              <a:solidFill>
                <a:schemeClr val="dk1"/>
              </a:solidFill>
              <a:latin typeface="Source Sans Pro"/>
              <a:ea typeface="Source Sans Pro"/>
              <a:cs typeface="Segoe UI"/>
            </a:endParaRPr>
          </a:p>
        </p:txBody>
      </p:sp>
      <p:pic>
        <p:nvPicPr>
          <p:cNvPr id="4" name="Picture 3" descr="A plant in a pot with a temperature gauge&#10;&#10;AI-generated content may be incorrect.">
            <a:extLst>
              <a:ext uri="{FF2B5EF4-FFF2-40B4-BE49-F238E27FC236}">
                <a16:creationId xmlns:a16="http://schemas.microsoft.com/office/drawing/2014/main" id="{137C9AA6-ED9A-E38C-1A96-310041CA7988}"/>
              </a:ext>
            </a:extLst>
          </p:cNvPr>
          <p:cNvPicPr>
            <a:picLocks noChangeAspect="1"/>
          </p:cNvPicPr>
          <p:nvPr/>
        </p:nvPicPr>
        <p:blipFill>
          <a:blip r:embed="rId2"/>
          <a:stretch>
            <a:fillRect/>
          </a:stretch>
        </p:blipFill>
        <p:spPr>
          <a:xfrm>
            <a:off x="5603186" y="651012"/>
            <a:ext cx="3399182" cy="3389244"/>
          </a:xfrm>
          <a:prstGeom prst="rect">
            <a:avLst/>
          </a:prstGeom>
        </p:spPr>
      </p:pic>
    </p:spTree>
    <p:extLst>
      <p:ext uri="{BB962C8B-B14F-4D97-AF65-F5344CB8AC3E}">
        <p14:creationId xmlns:p14="http://schemas.microsoft.com/office/powerpoint/2010/main" val="184661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BAD0-006E-F377-C867-D9D2D049AF8E}"/>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7E086BC7-2C43-34CA-94A8-7FA90AE55520}"/>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Assembling a Greenhouse</a:t>
            </a:r>
            <a:endParaRPr lang="en-US" dirty="0"/>
          </a:p>
        </p:txBody>
      </p:sp>
      <p:sp>
        <p:nvSpPr>
          <p:cNvPr id="7" name="Google Shape;285;p14">
            <a:extLst>
              <a:ext uri="{FF2B5EF4-FFF2-40B4-BE49-F238E27FC236}">
                <a16:creationId xmlns:a16="http://schemas.microsoft.com/office/drawing/2014/main" id="{65DE9D92-1749-F3B0-0C41-3509F4A68154}"/>
              </a:ext>
            </a:extLst>
          </p:cNvPr>
          <p:cNvSpPr txBox="1">
            <a:spLocks noGrp="1"/>
          </p:cNvSpPr>
          <p:nvPr/>
        </p:nvSpPr>
        <p:spPr>
          <a:xfrm>
            <a:off x="676122" y="1697406"/>
            <a:ext cx="8262149" cy="28109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285750" indent="-285750">
              <a:lnSpc>
                <a:spcPct val="114999"/>
              </a:lnSpc>
            </a:pPr>
            <a:r>
              <a:rPr lang="en-US" sz="2500" b="1" dirty="0">
                <a:solidFill>
                  <a:schemeClr val="dk1"/>
                </a:solidFill>
                <a:latin typeface="Source Sans Pro"/>
                <a:ea typeface="Source Sans Pro"/>
                <a:cs typeface="Segoe UI"/>
              </a:rPr>
              <a:t>Corner brackets + front/back panels:</a:t>
            </a:r>
            <a:r>
              <a:rPr lang="en-US" sz="2500" dirty="0">
                <a:solidFill>
                  <a:schemeClr val="dk1"/>
                </a:solidFill>
                <a:latin typeface="Source Sans Pro"/>
                <a:ea typeface="Source Sans Pro"/>
                <a:cs typeface="Segoe UI"/>
              </a:rPr>
              <a:t> Form the frame</a:t>
            </a:r>
          </a:p>
          <a:p>
            <a:pPr marL="285750" indent="-285750">
              <a:lnSpc>
                <a:spcPct val="114999"/>
              </a:lnSpc>
            </a:pPr>
            <a:r>
              <a:rPr lang="en-US" sz="2500" b="1" dirty="0">
                <a:solidFill>
                  <a:schemeClr val="dk1"/>
                </a:solidFill>
                <a:latin typeface="Source Sans Pro"/>
                <a:ea typeface="Source Sans Pro"/>
                <a:cs typeface="Segoe UI"/>
              </a:rPr>
              <a:t>Roof panels + servos + hinges:</a:t>
            </a:r>
            <a:r>
              <a:rPr lang="en-US" sz="2500" dirty="0">
                <a:solidFill>
                  <a:schemeClr val="dk1"/>
                </a:solidFill>
                <a:latin typeface="Source Sans Pro"/>
                <a:ea typeface="Source Sans Pro"/>
                <a:cs typeface="Segoe UI"/>
              </a:rPr>
              <a:t> Allow the roof to open/close for ventilation</a:t>
            </a:r>
          </a:p>
          <a:p>
            <a:pPr marL="285750" indent="-285750">
              <a:lnSpc>
                <a:spcPct val="114999"/>
              </a:lnSpc>
            </a:pPr>
            <a:r>
              <a:rPr lang="en-US" sz="2500" b="1" dirty="0">
                <a:solidFill>
                  <a:schemeClr val="dk1"/>
                </a:solidFill>
                <a:latin typeface="Source Sans Pro"/>
                <a:ea typeface="Source Sans Pro"/>
                <a:cs typeface="Segoe UI"/>
              </a:rPr>
              <a:t>Cooling fan:</a:t>
            </a:r>
            <a:r>
              <a:rPr lang="en-US" sz="2500" dirty="0">
                <a:solidFill>
                  <a:schemeClr val="dk1"/>
                </a:solidFill>
                <a:latin typeface="Source Sans Pro"/>
                <a:ea typeface="Source Sans Pro"/>
                <a:cs typeface="Segoe UI"/>
              </a:rPr>
              <a:t> Cools the air when temperature rises</a:t>
            </a:r>
          </a:p>
          <a:p>
            <a:pPr marL="285750" indent="-285750">
              <a:lnSpc>
                <a:spcPct val="114999"/>
              </a:lnSpc>
            </a:pPr>
            <a:r>
              <a:rPr lang="en-US" sz="2500" b="1" dirty="0">
                <a:solidFill>
                  <a:schemeClr val="dk1"/>
                </a:solidFill>
                <a:latin typeface="Source Sans Pro"/>
                <a:ea typeface="Source Sans Pro"/>
                <a:cs typeface="Segoe UI"/>
              </a:rPr>
              <a:t>LED light bar:</a:t>
            </a:r>
            <a:r>
              <a:rPr lang="en-US" sz="2500" dirty="0">
                <a:solidFill>
                  <a:schemeClr val="dk1"/>
                </a:solidFill>
                <a:latin typeface="Source Sans Pro"/>
                <a:ea typeface="Source Sans Pro"/>
                <a:cs typeface="Segoe UI"/>
              </a:rPr>
              <a:t> Acts as artificial sunlight when natural light is low</a:t>
            </a:r>
          </a:p>
          <a:p>
            <a:pPr marL="285750" indent="-285750">
              <a:lnSpc>
                <a:spcPct val="114999"/>
              </a:lnSpc>
            </a:pPr>
            <a:endParaRPr lang="en-US" sz="2500" dirty="0">
              <a:solidFill>
                <a:schemeClr val="dk1"/>
              </a:solidFill>
              <a:latin typeface="Source Sans Pro"/>
              <a:ea typeface="Source Sans Pro"/>
              <a:cs typeface="Segoe UI"/>
            </a:endParaRPr>
          </a:p>
        </p:txBody>
      </p:sp>
    </p:spTree>
    <p:extLst>
      <p:ext uri="{BB962C8B-B14F-4D97-AF65-F5344CB8AC3E}">
        <p14:creationId xmlns:p14="http://schemas.microsoft.com/office/powerpoint/2010/main" val="349668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0F68-59BD-ED0A-EEFF-6DC5251241A2}"/>
            </a:ext>
          </a:extLst>
        </p:cNvPr>
        <p:cNvGrpSpPr/>
        <p:nvPr/>
      </p:nvGrpSpPr>
      <p:grpSpPr>
        <a:xfrm>
          <a:off x="0" y="0"/>
          <a:ext cx="0" cy="0"/>
          <a:chOff x="0" y="0"/>
          <a:chExt cx="0" cy="0"/>
        </a:xfrm>
      </p:grpSpPr>
      <p:sp>
        <p:nvSpPr>
          <p:cNvPr id="3" name="Google Shape;284;p14">
            <a:extLst>
              <a:ext uri="{FF2B5EF4-FFF2-40B4-BE49-F238E27FC236}">
                <a16:creationId xmlns:a16="http://schemas.microsoft.com/office/drawing/2014/main" id="{4CA0ACB3-6D82-C9D2-9E10-C96625B3D83E}"/>
              </a:ext>
            </a:extLst>
          </p:cNvPr>
          <p:cNvSpPr txBox="1">
            <a:spLocks noGrp="1"/>
          </p:cNvSpPr>
          <p:nvPr/>
        </p:nvSpPr>
        <p:spPr>
          <a:xfrm>
            <a:off x="488318" y="870686"/>
            <a:ext cx="8259829" cy="5211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en" sz="3600" dirty="0">
                <a:solidFill>
                  <a:srgbClr val="000000"/>
                </a:solidFill>
                <a:latin typeface="Source Sans Pro"/>
                <a:ea typeface="Source Sans Pro"/>
                <a:cs typeface="Calibri"/>
              </a:rPr>
              <a:t>Assembling a Greenhouse</a:t>
            </a:r>
            <a:endParaRPr lang="en-US" dirty="0"/>
          </a:p>
        </p:txBody>
      </p:sp>
      <p:sp>
        <p:nvSpPr>
          <p:cNvPr id="7" name="Google Shape;285;p14">
            <a:extLst>
              <a:ext uri="{FF2B5EF4-FFF2-40B4-BE49-F238E27FC236}">
                <a16:creationId xmlns:a16="http://schemas.microsoft.com/office/drawing/2014/main" id="{90FE3B28-5F2C-4932-496B-73B34029EAA0}"/>
              </a:ext>
            </a:extLst>
          </p:cNvPr>
          <p:cNvSpPr txBox="1">
            <a:spLocks noGrp="1"/>
          </p:cNvSpPr>
          <p:nvPr/>
        </p:nvSpPr>
        <p:spPr>
          <a:xfrm>
            <a:off x="654474" y="1135056"/>
            <a:ext cx="7288113" cy="28407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1600"/>
              </a:spcBef>
              <a:spcAft>
                <a:spcPts val="160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114999"/>
              </a:lnSpc>
              <a:buNone/>
            </a:pPr>
            <a:endParaRPr lang="en-US" sz="2500" dirty="0">
              <a:solidFill>
                <a:schemeClr val="dk1"/>
              </a:solidFill>
              <a:latin typeface="Source Sans Pro"/>
              <a:ea typeface="Source Sans Pro"/>
              <a:cs typeface="Segoe UI"/>
            </a:endParaRPr>
          </a:p>
          <a:p>
            <a:pPr marL="285750" indent="-285750">
              <a:lnSpc>
                <a:spcPct val="114999"/>
              </a:lnSpc>
            </a:pPr>
            <a:r>
              <a:rPr lang="en-US" sz="2500" b="1" dirty="0">
                <a:solidFill>
                  <a:schemeClr val="dk1"/>
                </a:solidFill>
                <a:latin typeface="Source Sans Pro"/>
                <a:ea typeface="Source Sans Pro"/>
                <a:cs typeface="Segoe UI"/>
              </a:rPr>
              <a:t>PCB board + LCD screen:</a:t>
            </a:r>
            <a:r>
              <a:rPr lang="en-US" sz="2500" dirty="0">
                <a:solidFill>
                  <a:schemeClr val="dk1"/>
                </a:solidFill>
                <a:latin typeface="Source Sans Pro"/>
                <a:ea typeface="Source Sans Pro"/>
                <a:cs typeface="Segoe UI"/>
              </a:rPr>
              <a:t> The PCB links all electronics; the LCD shows sensor readings</a:t>
            </a:r>
          </a:p>
          <a:p>
            <a:pPr marL="285750" indent="-285750">
              <a:lnSpc>
                <a:spcPct val="114999"/>
              </a:lnSpc>
            </a:pPr>
            <a:r>
              <a:rPr lang="en-US" sz="2500" b="1" dirty="0">
                <a:solidFill>
                  <a:schemeClr val="dk1"/>
                </a:solidFill>
                <a:latin typeface="Source Sans Pro"/>
                <a:ea typeface="Source Sans Pro"/>
                <a:cs typeface="Segoe UI"/>
              </a:rPr>
              <a:t>Zip ties + PCB cover:</a:t>
            </a:r>
            <a:r>
              <a:rPr lang="en-US" sz="2500" dirty="0">
                <a:solidFill>
                  <a:schemeClr val="dk1"/>
                </a:solidFill>
                <a:latin typeface="Source Sans Pro"/>
                <a:ea typeface="Source Sans Pro"/>
                <a:cs typeface="Segoe UI"/>
              </a:rPr>
              <a:t> Protect and organize wiring</a:t>
            </a:r>
          </a:p>
          <a:p>
            <a:pPr marL="285750" indent="-285750">
              <a:lnSpc>
                <a:spcPct val="114999"/>
              </a:lnSpc>
            </a:pPr>
            <a:r>
              <a:rPr lang="en-US" sz="2500" b="1" dirty="0">
                <a:solidFill>
                  <a:schemeClr val="dk1"/>
                </a:solidFill>
                <a:latin typeface="Source Sans Pro"/>
                <a:ea typeface="Source Sans Pro"/>
                <a:cs typeface="Segoe UI"/>
              </a:rPr>
              <a:t>Sensors mounted on walls:</a:t>
            </a:r>
            <a:r>
              <a:rPr lang="en-US" sz="2500" dirty="0">
                <a:solidFill>
                  <a:schemeClr val="dk1"/>
                </a:solidFill>
                <a:latin typeface="Source Sans Pro"/>
                <a:ea typeface="Source Sans Pro"/>
                <a:cs typeface="Segoe UI"/>
              </a:rPr>
              <a:t> </a:t>
            </a:r>
            <a:br>
              <a:rPr lang="en-US" sz="2500" dirty="0">
                <a:solidFill>
                  <a:schemeClr val="dk1"/>
                </a:solidFill>
                <a:latin typeface="Source Sans Pro"/>
                <a:ea typeface="Source Sans Pro"/>
                <a:cs typeface="Segoe UI"/>
              </a:rPr>
            </a:br>
            <a:r>
              <a:rPr lang="en-US" sz="2500" dirty="0">
                <a:solidFill>
                  <a:schemeClr val="dk1"/>
                </a:solidFill>
                <a:latin typeface="Source Sans Pro"/>
                <a:ea typeface="Source Sans Pro"/>
                <a:cs typeface="Segoe UI"/>
              </a:rPr>
              <a:t>Collect accurate environmental data</a:t>
            </a:r>
          </a:p>
          <a:p>
            <a:pPr marL="0" indent="0">
              <a:lnSpc>
                <a:spcPct val="114999"/>
              </a:lnSpc>
              <a:buNone/>
            </a:pPr>
            <a:endParaRPr lang="en-US" sz="2500" dirty="0">
              <a:solidFill>
                <a:schemeClr val="dk1"/>
              </a:solidFill>
              <a:latin typeface="Source Sans Pro"/>
              <a:ea typeface="Source Sans Pro"/>
              <a:cs typeface="Segoe UI"/>
            </a:endParaRPr>
          </a:p>
        </p:txBody>
      </p:sp>
      <p:pic>
        <p:nvPicPr>
          <p:cNvPr id="2" name="Picture 1" descr="A drawing of a greenhouse&#10;&#10;AI-generated content may be incorrect.">
            <a:extLst>
              <a:ext uri="{FF2B5EF4-FFF2-40B4-BE49-F238E27FC236}">
                <a16:creationId xmlns:a16="http://schemas.microsoft.com/office/drawing/2014/main" id="{F81008C4-A2C6-5773-4D4A-556E98CF80AA}"/>
              </a:ext>
            </a:extLst>
          </p:cNvPr>
          <p:cNvPicPr>
            <a:picLocks noChangeAspect="1"/>
          </p:cNvPicPr>
          <p:nvPr/>
        </p:nvPicPr>
        <p:blipFill>
          <a:blip r:embed="rId2"/>
          <a:stretch>
            <a:fillRect/>
          </a:stretch>
        </p:blipFill>
        <p:spPr>
          <a:xfrm>
            <a:off x="5911299" y="2186610"/>
            <a:ext cx="3498573" cy="3523421"/>
          </a:xfrm>
          <a:prstGeom prst="rect">
            <a:avLst/>
          </a:prstGeom>
        </p:spPr>
      </p:pic>
    </p:spTree>
    <p:extLst>
      <p:ext uri="{BB962C8B-B14F-4D97-AF65-F5344CB8AC3E}">
        <p14:creationId xmlns:p14="http://schemas.microsoft.com/office/powerpoint/2010/main" val="224610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87a1c246d9f2852b676c4c6ca2076edffea7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M">
      <a:majorFont>
        <a:latin typeface="Montserrat"/>
        <a:ea typeface=""/>
        <a:cs typeface=""/>
      </a:majorFont>
      <a:minorFont>
        <a:latin typeface="Montserra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SharedWithUsers xmlns="352a001b-fdfe-49a0-8a03-de813b89e96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37B0F-942B-4CBA-BBDF-991B64D97777}">
  <ds:schemaRefs>
    <ds:schemaRef ds:uri="30ff7222-84b3-4161-a18c-503cb15f7ed6"/>
    <ds:schemaRef ds:uri="352a001b-fdfe-49a0-8a03-de813b89e960"/>
    <ds:schemaRef ds:uri="5796801b-3a89-4506-aaa3-b2b080dc6fff"/>
    <ds:schemaRef ds:uri="e48d4773-ac0e-4673-a179-ff50079e4121"/>
    <ds:schemaRef ds:uri="http://schemas.microsoft.com/office/2006/metadata/properties"/>
    <ds:schemaRef ds:uri="http://schemas.microsoft.com/office/infopath/2007/PartnerControls"/>
    <ds:schemaRef ds:uri="49072b68-1278-462c-877d-f33281e417ec"/>
    <ds:schemaRef ds:uri="949e45d8-759b-457e-bdfe-3ca038c24951"/>
  </ds:schemaRefs>
</ds:datastoreItem>
</file>

<file path=customXml/itemProps2.xml><?xml version="1.0" encoding="utf-8"?>
<ds:datastoreItem xmlns:ds="http://schemas.openxmlformats.org/officeDocument/2006/customXml" ds:itemID="{7F1A6524-61E2-47AB-8B79-A5454575D3A5}"/>
</file>

<file path=customXml/itemProps3.xml><?xml version="1.0" encoding="utf-8"?>
<ds:datastoreItem xmlns:ds="http://schemas.openxmlformats.org/officeDocument/2006/customXml" ds:itemID="{C80682D0-2F0D-402C-A44F-13601A6AF6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revision>1820</cp:revision>
  <dcterms:created xsi:type="dcterms:W3CDTF">2016-01-05T02:38:42Z</dcterms:created>
  <dcterms:modified xsi:type="dcterms:W3CDTF">2026-02-05T14:57:07Z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y fmtid="{D5CDD505-2E9C-101B-9397-08002B2CF9AE}" pid="10" name="Order">
    <vt:r8>3718700</vt:r8>
  </property>
  <property fmtid="{D5CDD505-2E9C-101B-9397-08002B2CF9AE}" pid="11" name="_SourceUrl">
    <vt:lpwstr/>
  </property>
  <property fmtid="{D5CDD505-2E9C-101B-9397-08002B2CF9AE}" pid="12" name="_SharedFileIndex">
    <vt:lpwstr/>
  </property>
</Properties>
</file>