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3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</p:sldIdLst>
  <p:sldSz cx="9144000" cy="5143500" type="screen16x9"/>
  <p:notesSz cx="6858000" cy="9144000"/>
  <p:custDataLst>
    <p:tags r:id="rId16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86C66-A7C9-CCCF-E222-E79CDBC36C2E}" name="Alissa Hermann" initials="AH" userId="S::alissa@stem101.org::a9a2cf8d-f1bb-4e06-8005-7066011f72e0" providerId="AD"/>
  <p188:author id="{45EDE0AE-FFD2-9547-EBDA-D7D13362F708}" name="Gaile" initials="G" userId="Gaile" providerId="None"/>
  <p188:author id="{33C181C7-B88A-27CA-8951-C23E0F85FD36}" name="Alexis" initials="" userId="S::Alexis@stem101.org::790d4ba7-9291-49e7-a9d8-0aa243069aa6" providerId="AD"/>
  <p188:author id="{B82AB9F5-7BE8-EB17-8D2C-BB3C7F0222AB}" name="Alexis" initials="Al" userId="S::alexis@stem101.org::790d4ba7-9291-49e7-a9d8-0aa243069a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930"/>
    <a:srgbClr val="000079"/>
    <a:srgbClr val="673276"/>
    <a:srgbClr val="F47D30"/>
    <a:srgbClr val="0000DC"/>
    <a:srgbClr val="7452CA"/>
    <a:srgbClr val="CA6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83DAD-88A6-A2A3-E238-BDB2B533C213}" v="18" dt="2026-02-24T02:48:50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" userId="S::alexis@stem101.org::790d4ba7-9291-49e7-a9d8-0aa243069aa6" providerId="AD" clId="Web-{A6683DAD-88A6-A2A3-E238-BDB2B533C213}"/>
    <pc:docChg chg="modSld">
      <pc:chgData name="Alexis" userId="S::alexis@stem101.org::790d4ba7-9291-49e7-a9d8-0aa243069aa6" providerId="AD" clId="Web-{A6683DAD-88A6-A2A3-E238-BDB2B533C213}" dt="2026-02-24T02:48:50.505" v="16" actId="1076"/>
      <pc:docMkLst>
        <pc:docMk/>
      </pc:docMkLst>
      <pc:sldChg chg="addSp modSp">
        <pc:chgData name="Alexis" userId="S::alexis@stem101.org::790d4ba7-9291-49e7-a9d8-0aa243069aa6" providerId="AD" clId="Web-{A6683DAD-88A6-A2A3-E238-BDB2B533C213}" dt="2026-02-24T02:48:50.505" v="16" actId="1076"/>
        <pc:sldMkLst>
          <pc:docMk/>
          <pc:sldMk cId="3692717664" sldId="298"/>
        </pc:sldMkLst>
        <pc:spChg chg="mod">
          <ac:chgData name="Alexis" userId="S::alexis@stem101.org::790d4ba7-9291-49e7-a9d8-0aa243069aa6" providerId="AD" clId="Web-{A6683DAD-88A6-A2A3-E238-BDB2B533C213}" dt="2026-02-24T02:48:40.270" v="13" actId="20577"/>
          <ac:spMkLst>
            <pc:docMk/>
            <pc:sldMk cId="3692717664" sldId="298"/>
            <ac:spMk id="3" creationId="{9471016C-D66B-F2E8-57E4-1C3E2B0F7191}"/>
          </ac:spMkLst>
        </pc:spChg>
        <pc:picChg chg="add mod modCrop">
          <ac:chgData name="Alexis" userId="S::alexis@stem101.org::790d4ba7-9291-49e7-a9d8-0aa243069aa6" providerId="AD" clId="Web-{A6683DAD-88A6-A2A3-E238-BDB2B533C213}" dt="2026-02-24T02:48:50.505" v="16" actId="1076"/>
          <ac:picMkLst>
            <pc:docMk/>
            <pc:sldMk cId="3692717664" sldId="298"/>
            <ac:picMk id="4" creationId="{994C2172-B35D-3ADE-089C-D601B0EDA4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3CB6F-60F3-4C73-B952-243D3783EDCA}" type="datetimeFigureOut"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B8CEC-5B80-4B6B-8B85-456CF3F17F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9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7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46BD-4975-3AC5-F7C1-B049128F3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9F582-0EB9-BAA0-56F5-AF0B4E2D9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6911E-C2E4-F065-7F0E-4A4F5ACDD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2FD5D-CFFB-2EA4-364A-D8624D5B4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9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AA6D9-4F12-A9DC-02F1-1D5799E14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43F8E-0595-0127-30A9-B9C4346EC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CD90D-B85A-6FF2-C6F1-C8F7BA743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95F3-E8F2-FA34-B2C7-FE9107E20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D157E-A712-7D6D-C939-0E8D6F30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97FB3-E048-4C3A-5B7A-EC18EE3D1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09556-32A5-57E4-1F54-CF24B9FE6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AE68-7DF9-E4FA-4D00-2201BA94B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0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DD7D0-2FE8-699D-1204-C30480EF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7B0D4-9D4A-3CBC-ECF3-7FED0ED0B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578B2-89A7-ED0F-1B31-5C9B27C6B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D9E28-EA3F-6EAA-BD8A-263F64A19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B7728-DBFE-39D9-F42B-ED4EA0E02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C4163-13BB-AF79-E227-1EFC44F56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32142-C704-12D8-4D8D-B0CE93FEB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E6926-D3ED-73CC-AE03-359CA9E96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9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6F84B-0087-F619-24AC-150A594D5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EB4B8-4397-EB09-93C7-F3A3F0147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DCBE6-AE68-70FA-169B-8AB3B1BC6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0C1C-D433-8C9A-E34A-7676C2431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489A1-787F-00D4-65F6-3F9AA5B03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84E61-417C-4B20-1E17-C28479F45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D11C6-2A6D-0DE1-D0EF-0096A7726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835FB-FED0-F4D9-9E52-D75E9DDA7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81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0D006-5965-82B0-EDDD-F6308D213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9B6733-13A9-BCD4-EC60-1C48FAAF1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BE783-A94E-8823-4132-A9A3F7162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D77BE-2339-9930-D12B-BBC16439A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7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24F8-3D50-2150-7802-6B2B2F1B4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1F6052F8-F856-78D5-47C7-BD22BAB10B6A}"/>
              </a:ext>
            </a:extLst>
          </p:cNvPr>
          <p:cNvSpPr txBox="1">
            <a:spLocks noGrp="1"/>
          </p:cNvSpPr>
          <p:nvPr/>
        </p:nvSpPr>
        <p:spPr>
          <a:xfrm>
            <a:off x="559688" y="651490"/>
            <a:ext cx="5808957" cy="335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600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Using the Multimeter</a:t>
            </a:r>
          </a:p>
        </p:txBody>
      </p:sp>
      <p:pic>
        <p:nvPicPr>
          <p:cNvPr id="3" name="Picture 2" descr="A yellow device with a black dial and red wires&#10;&#10;AI-generated content may be incorrect.">
            <a:extLst>
              <a:ext uri="{FF2B5EF4-FFF2-40B4-BE49-F238E27FC236}">
                <a16:creationId xmlns:a16="http://schemas.microsoft.com/office/drawing/2014/main" id="{00616724-03B3-A9C2-7CE4-B1B2C2D9D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41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1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6E378-BAB2-4FE0-8327-0B869EC7C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CA6DF95-CED5-D765-FC53-A98F3376159B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Checking Continuity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CB3105AA-E9A2-D7EB-4290-E4CA87A91059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48687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>
              <a:lnSpc>
                <a:spcPct val="114999"/>
              </a:lnSpc>
              <a:buAutoNum type="arabicPeriod"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 Turn the dial to the continuity symbol 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  <a:p>
            <a:pPr marL="285750" indent="-285750">
              <a:lnSpc>
                <a:spcPct val="114999"/>
              </a:lnSpc>
              <a:buAutoNum type="arabicPeriod"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 Touch probes to both ends of a wire or component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  <a:buAutoNum type="arabicPeriod"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 Listen for a beep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lnSpc>
                <a:spcPct val="114999"/>
              </a:lnSpc>
              <a:buSzPts val="1300"/>
              <a:buFont typeface="Courier New"/>
              <a:buChar char="o"/>
            </a:pP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Beep sound → electricity can flow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lnSpc>
                <a:spcPct val="114999"/>
              </a:lnSpc>
              <a:buSzPts val="1300"/>
              <a:buFont typeface="Courier New"/>
              <a:buChar char="o"/>
            </a:pP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No sound → broken connection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yellow bell with waves&#10;&#10;AI-generated content may be incorrect.">
            <a:extLst>
              <a:ext uri="{FF2B5EF4-FFF2-40B4-BE49-F238E27FC236}">
                <a16:creationId xmlns:a16="http://schemas.microsoft.com/office/drawing/2014/main" id="{31E87E97-63D6-3E48-F30E-1F5C50F99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9" y="2138795"/>
            <a:ext cx="2558762" cy="25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3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E72CE-6669-EB76-3C65-DAA7C36D3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92AD849-20A7-0107-3AF4-4FB6F3C4657E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What is a Multimeter?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36D3E03B-840E-5ECC-97CE-D1CB8742244A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863541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-2540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A multimeter is a tool used to measure electricity in a circuit. It can measure:</a:t>
            </a:r>
            <a:b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</a:br>
            <a:endParaRPr lang="en-US" b="1">
              <a:solidFill>
                <a:schemeClr val="tx1"/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Voltage (V) – how strong the electrical push is</a:t>
            </a:r>
            <a:endParaRPr lang="en-US" b="1">
              <a:solidFill>
                <a:schemeClr val="tx1"/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Current (A) – how much electricity is flowing</a:t>
            </a:r>
            <a:endParaRPr lang="en-US" b="1">
              <a:solidFill>
                <a:schemeClr val="tx1"/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Resistance (Ω) – how much a material resists electricity</a:t>
            </a:r>
            <a:endParaRPr lang="en-US" b="1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025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3BCC8-3B2C-290D-06EE-B3CDF40A8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E63E22A1-972A-E34B-9201-3902CDB79FA0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Parts of a Multimeter 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52A1DBF9-74BA-95C4-9D86-0277FAED870A}"/>
              </a:ext>
            </a:extLst>
          </p:cNvPr>
          <p:cNvSpPr txBox="1">
            <a:spLocks noGrp="1"/>
          </p:cNvSpPr>
          <p:nvPr/>
        </p:nvSpPr>
        <p:spPr>
          <a:xfrm>
            <a:off x="404665" y="1673827"/>
            <a:ext cx="617388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A basic multimeter has three main parts:</a:t>
            </a:r>
            <a:br>
              <a:rPr lang="en-US" sz="2400" b="1" dirty="0">
                <a:ea typeface="Source Sans Pro"/>
                <a:cs typeface="Segoe UI"/>
              </a:rPr>
            </a:br>
            <a:endParaRPr lang="en-US" b="1">
              <a:solidFill>
                <a:srgbClr val="0C1930"/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Display Screen – shows the measurement</a:t>
            </a:r>
            <a:br>
              <a:rPr lang="en-US" sz="2400" b="1" dirty="0">
                <a:ea typeface="Source Sans Pro"/>
                <a:cs typeface="Segoe UI"/>
              </a:rPr>
            </a:br>
            <a:endParaRPr lang="en-US" b="1">
              <a:solidFill>
                <a:srgbClr val="0C1930"/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Dial / Selector – chooses what to measure</a:t>
            </a:r>
            <a:br>
              <a:rPr lang="en-US" sz="2400" b="1" dirty="0">
                <a:ea typeface="Source Sans Pro"/>
                <a:cs typeface="Segoe UI"/>
              </a:rPr>
            </a:br>
            <a:endParaRPr lang="en-US" b="1">
              <a:solidFill>
                <a:srgbClr val="0C1930"/>
              </a:solidFill>
            </a:endParaRPr>
          </a:p>
          <a:p>
            <a:pPr marL="0" indent="-25400">
              <a:lnSpc>
                <a:spcPct val="114999"/>
              </a:lnSpc>
              <a:buNone/>
            </a:pPr>
            <a:endParaRPr lang="en-US" sz="2400" b="1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4" name="Picture 3" descr="A yellow and black digital multimeter with red and black wires&#10;&#10;AI-generated content may be incorrect.">
            <a:extLst>
              <a:ext uri="{FF2B5EF4-FFF2-40B4-BE49-F238E27FC236}">
                <a16:creationId xmlns:a16="http://schemas.microsoft.com/office/drawing/2014/main" id="{69187EB2-3BF2-FF45-109C-6D00C6C1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470" r="34991"/>
          <a:stretch>
            <a:fillRect/>
          </a:stretch>
        </p:blipFill>
        <p:spPr>
          <a:xfrm>
            <a:off x="6512427" y="286654"/>
            <a:ext cx="2792570" cy="51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DA83-2741-A32F-1F55-2B814B7C8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7D247F0-8DD8-3DAC-1B88-58CF3A92F040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Parts of a Multimeter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CD456FED-384A-B715-47C5-75AA7316DDFD}"/>
              </a:ext>
            </a:extLst>
          </p:cNvPr>
          <p:cNvSpPr txBox="1">
            <a:spLocks noGrp="1"/>
          </p:cNvSpPr>
          <p:nvPr/>
        </p:nvSpPr>
        <p:spPr>
          <a:xfrm>
            <a:off x="722717" y="1255968"/>
            <a:ext cx="7863541" cy="345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endParaRPr lang="en-US" sz="2400" b="1">
              <a:ea typeface="Source Sans Pro"/>
              <a:cs typeface="Segoe UI"/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rgbClr val="0C1930"/>
                </a:solidFill>
                <a:ea typeface="Source Sans Pro"/>
                <a:cs typeface="Segoe UI"/>
              </a:rPr>
              <a:t>Test Leads (Probes)</a:t>
            </a:r>
            <a:endParaRPr lang="en-US" b="1">
              <a:solidFill>
                <a:srgbClr val="0C1930"/>
              </a:solidFill>
            </a:endParaRPr>
          </a:p>
          <a:p>
            <a:pPr marL="1200150" lvl="1" indent="-285750">
              <a:lnSpc>
                <a:spcPct val="114999"/>
              </a:lnSpc>
            </a:pPr>
            <a:r>
              <a:rPr lang="en-US" sz="2400" b="1">
                <a:solidFill>
                  <a:srgbClr val="0C1930"/>
                </a:solidFill>
                <a:ea typeface="Source Sans Pro"/>
                <a:cs typeface="Segoe UI"/>
              </a:rPr>
              <a:t>Red probe → Positive (+)</a:t>
            </a:r>
            <a:endParaRPr lang="en-US" sz="2400" b="1">
              <a:ea typeface="Source Sans Pro"/>
              <a:cs typeface="Segoe UI"/>
            </a:endParaRPr>
          </a:p>
          <a:p>
            <a:pPr marL="1200150" lvl="1" indent="-285750">
              <a:lnSpc>
                <a:spcPct val="114999"/>
              </a:lnSpc>
            </a:pPr>
            <a:r>
              <a:rPr lang="en-US" sz="2400" b="1">
                <a:solidFill>
                  <a:srgbClr val="0C1930"/>
                </a:solidFill>
                <a:ea typeface="Source Sans Pro"/>
                <a:cs typeface="Segoe UI"/>
              </a:rPr>
              <a:t>Black probe → Negative (–)</a:t>
            </a:r>
            <a:endParaRPr lang="en-US" b="1">
              <a:solidFill>
                <a:srgbClr val="0C1930"/>
              </a:solidFill>
            </a:endParaRPr>
          </a:p>
          <a:p>
            <a:pPr marL="0" indent="-25400">
              <a:lnSpc>
                <a:spcPct val="114999"/>
              </a:lnSpc>
              <a:buNone/>
            </a:pPr>
            <a:endParaRPr lang="en-US" sz="2400" b="1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red and black sword&#10;&#10;AI-generated content may be incorrect.">
            <a:extLst>
              <a:ext uri="{FF2B5EF4-FFF2-40B4-BE49-F238E27FC236}">
                <a16:creationId xmlns:a16="http://schemas.microsoft.com/office/drawing/2014/main" id="{7130037B-BF0C-A733-33CD-5D66B7896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4523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4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D0D9F-427A-7FEA-E009-F26FFAC3E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7306B5F5-EDDF-4644-0B65-E682EA44DBB1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Understanding the Dial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203DE741-84AC-94DA-6522-F35AC09C1EEE}"/>
              </a:ext>
            </a:extLst>
          </p:cNvPr>
          <p:cNvSpPr txBox="1">
            <a:spLocks noGrp="1"/>
          </p:cNvSpPr>
          <p:nvPr/>
        </p:nvSpPr>
        <p:spPr>
          <a:xfrm>
            <a:off x="722717" y="1837353"/>
            <a:ext cx="6114255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V (Voltage) – electrical pressure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A (Current) – flow of electricity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Ω (Resistance) – opposition to flow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))) (Continuity)– checks if a path is complete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-25400">
              <a:lnSpc>
                <a:spcPct val="114999"/>
              </a:lnSpc>
              <a:buNone/>
            </a:pP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yellow and black digital multimeter&#10;&#10;AI-generated content may be incorrect.">
            <a:extLst>
              <a:ext uri="{FF2B5EF4-FFF2-40B4-BE49-F238E27FC236}">
                <a16:creationId xmlns:a16="http://schemas.microsoft.com/office/drawing/2014/main" id="{5F10F212-2373-63AD-80C2-EE422040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13" t="33806" r="40217" b="35942"/>
          <a:stretch>
            <a:fillRect/>
          </a:stretch>
        </p:blipFill>
        <p:spPr>
          <a:xfrm>
            <a:off x="5565914" y="1649369"/>
            <a:ext cx="3886213" cy="28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75B48-5864-9D4F-0D3B-39BE34140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2971F8F8-69B6-DE70-48BA-A40C9AC2986F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Safety Rules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773E8DB2-9BE9-EFB0-DA18-553026267C00}"/>
              </a:ext>
            </a:extLst>
          </p:cNvPr>
          <p:cNvSpPr txBox="1">
            <a:spLocks noGrp="1"/>
          </p:cNvSpPr>
          <p:nvPr/>
        </p:nvSpPr>
        <p:spPr>
          <a:xfrm>
            <a:off x="722717" y="1775514"/>
            <a:ext cx="7863541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Never touch bare metal tips of the probes</a:t>
            </a:r>
          </a:p>
          <a:p>
            <a:pPr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Keep hands dry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Do not force the probes into components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Always follow the instructions carefully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Ask for help if unsure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 descr="A green and white shield with a check mark&#10;&#10;AI-generated content may be incorrect.">
            <a:extLst>
              <a:ext uri="{FF2B5EF4-FFF2-40B4-BE49-F238E27FC236}">
                <a16:creationId xmlns:a16="http://schemas.microsoft.com/office/drawing/2014/main" id="{C46715B4-DCC7-D05C-4F6F-EDE6043A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739" y="2571750"/>
            <a:ext cx="2485160" cy="24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9DD9-BB20-FD10-2C6D-BEE8F17DD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9CBFA974-270F-A1C1-65E0-B213F1D26081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Measuring Voltage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9471016C-D66B-F2E8-57E4-1C3E2B0F7191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6342855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Voltage tells us how much energy electricity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has. To measure voltage: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Turn the dial to V    20V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Place the black probe on the negative (–)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Place the red probe on the positive (+)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Read the number on the screen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46050" indent="0">
              <a:lnSpc>
                <a:spcPct val="114999"/>
              </a:lnSpc>
              <a:buNone/>
            </a:pP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yellow and black digital multimeter with black buttons and red and black wires&#10;&#10;AI-generated content may be incorrect.">
            <a:extLst>
              <a:ext uri="{FF2B5EF4-FFF2-40B4-BE49-F238E27FC236}">
                <a16:creationId xmlns:a16="http://schemas.microsoft.com/office/drawing/2014/main" id="{9EE0EE6C-7B22-AF39-EC76-13C0F6B9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61" r="36304"/>
          <a:stretch>
            <a:fillRect/>
          </a:stretch>
        </p:blipFill>
        <p:spPr>
          <a:xfrm>
            <a:off x="7036905" y="621196"/>
            <a:ext cx="2107108" cy="4234070"/>
          </a:xfrm>
          <a:prstGeom prst="rect">
            <a:avLst/>
          </a:prstGeom>
        </p:spPr>
      </p:pic>
      <p:pic>
        <p:nvPicPr>
          <p:cNvPr id="4" name="Picture 3" descr="A white sign with black lines&#10;&#10;AI-generated content may be incorrect.">
            <a:extLst>
              <a:ext uri="{FF2B5EF4-FFF2-40B4-BE49-F238E27FC236}">
                <a16:creationId xmlns:a16="http://schemas.microsoft.com/office/drawing/2014/main" id="{994C2172-B35D-3ADE-089C-D601B0EDA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785" t="9845" r="8527" b="20984"/>
          <a:stretch>
            <a:fillRect/>
          </a:stretch>
        </p:blipFill>
        <p:spPr>
          <a:xfrm>
            <a:off x="3579757" y="2570767"/>
            <a:ext cx="311044" cy="2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1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5522D-4EA2-BE37-E778-7F5E838A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B67FB58D-72A5-3FB0-EC5E-361F6F0DD5DF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Measuring Battery Voltage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6B485644-2E68-5D94-65FB-216DA5916821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863541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When testing a battery: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Red probe → battery positive (+)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Black probe → battery negative (–)</a:t>
            </a:r>
            <a:b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</a:b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If the number is: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Close to the battery label → battery is good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Much lower → battery is weak or dead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yellow triangle sign with black lightning&#10;&#10;AI-generated content may be incorrect.">
            <a:extLst>
              <a:ext uri="{FF2B5EF4-FFF2-40B4-BE49-F238E27FC236}">
                <a16:creationId xmlns:a16="http://schemas.microsoft.com/office/drawing/2014/main" id="{28C60870-4008-C787-088F-495460F3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965" y="268432"/>
            <a:ext cx="3563217" cy="35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4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67E2A-3D3E-A581-B904-E023580AD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135B9F08-B8EE-2CCB-E658-C8608BAC0CC1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What is Continuity?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F5836182-EDF4-78FE-7F4E-226A4894573D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863541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Continuity checks if electricity can: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Travel through a wire or component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Complete a full path (closed circuit)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14999"/>
              </a:lnSpc>
            </a:pP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If electricity can flow → circuit is complete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Source Sans Pro"/>
                <a:cs typeface="Segoe UI"/>
              </a:rPr>
              <a:t>If not → circuit is broken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46367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SharedWithUsers xmlns="352a001b-fdfe-49a0-8a03-de813b89e960">
      <UserInfo>
        <DisplayName/>
        <AccountId xsi:nil="true"/>
        <AccountType/>
      </UserInfo>
    </SharedWithUsers>
    <Dateuploadedtocourse xmlns="5796801b-3a89-4506-aaa3-b2b080dc6f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37B0F-942B-4CBA-BBDF-991B64D97777}">
  <ds:schemaRefs>
    <ds:schemaRef ds:uri="352a001b-fdfe-49a0-8a03-de813b89e960"/>
    <ds:schemaRef ds:uri="49072b68-1278-462c-877d-f33281e417ec"/>
    <ds:schemaRef ds:uri="5796801b-3a89-4506-aaa3-b2b080dc6fff"/>
    <ds:schemaRef ds:uri="949e45d8-759b-457e-bdfe-3ca038c249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86DA8C-A1D6-4DC1-A48E-37149C891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6801b-3a89-4506-aaa3-b2b080dc6fff"/>
    <ds:schemaRef ds:uri="352a001b-fdfe-49a0-8a03-de813b89e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28</cp:revision>
  <dcterms:created xsi:type="dcterms:W3CDTF">2016-01-05T02:38:42Z</dcterms:created>
  <dcterms:modified xsi:type="dcterms:W3CDTF">2026-02-24T02:48:55Z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_SourceUrl">
    <vt:lpwstr/>
  </property>
  <property fmtid="{D5CDD505-2E9C-101B-9397-08002B2CF9AE}" pid="11" name="_SharedFileIndex">
    <vt:lpwstr/>
  </property>
</Properties>
</file>