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73" r:id="rId5"/>
    <p:sldId id="274" r:id="rId6"/>
    <p:sldId id="275" r:id="rId7"/>
    <p:sldId id="276" r:id="rId8"/>
    <p:sldId id="277" r:id="rId9"/>
    <p:sldId id="278" r:id="rId10"/>
  </p:sldIdLst>
  <p:sldSz cx="9144000" cy="5143500" type="screen16x9"/>
  <p:notesSz cx="4664075" cy="8686800"/>
  <p:custDataLst>
    <p:tags r:id="rId11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6887C9-FF6C-473D-A375-E87A793AD8DF}" v="9" dt="2023-12-01T17:15:54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7" autoAdjust="0"/>
    <p:restoredTop sz="97293" autoAdjust="0"/>
  </p:normalViewPr>
  <p:slideViewPr>
    <p:cSldViewPr snapToGrid="0" showGuides="1">
      <p:cViewPr varScale="1">
        <p:scale>
          <a:sx n="142" d="100"/>
          <a:sy n="142" d="100"/>
        </p:scale>
        <p:origin x="658" y="12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59393" y="972608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7955C-23BA-2951-C203-68A2F9BD6031}"/>
              </a:ext>
            </a:extLst>
          </p:cNvPr>
          <p:cNvSpPr>
            <a:spLocks noGrp="1"/>
          </p:cNvSpPr>
          <p:nvPr/>
        </p:nvSpPr>
        <p:spPr>
          <a:xfrm>
            <a:off x="1186543" y="1100818"/>
            <a:ext cx="6770915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Fundamentals of Lab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7F2D2-2059-A676-4708-5FCAC12033E9}"/>
              </a:ext>
            </a:extLst>
          </p:cNvPr>
          <p:cNvSpPr>
            <a:spLocks noGrp="1"/>
          </p:cNvSpPr>
          <p:nvPr/>
        </p:nvSpPr>
        <p:spPr>
          <a:xfrm>
            <a:off x="1184728" y="2471057"/>
            <a:ext cx="7173685" cy="1752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/>
              <a:t>Objective A: Define the Expectations of Students for this Course</a:t>
            </a:r>
          </a:p>
          <a:p>
            <a:pPr algn="l"/>
            <a:r>
              <a:rPr lang="en-US" sz="2800" dirty="0"/>
              <a:t>Objective B: Define the Lab Area</a:t>
            </a:r>
          </a:p>
        </p:txBody>
      </p:sp>
    </p:spTree>
    <p:extLst>
      <p:ext uri="{BB962C8B-B14F-4D97-AF65-F5344CB8AC3E}">
        <p14:creationId xmlns:p14="http://schemas.microsoft.com/office/powerpoint/2010/main" val="223287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52163A0A-C208-1B62-2B1A-D9F09891A8E5}"/>
              </a:ext>
            </a:extLst>
          </p:cNvPr>
          <p:cNvSpPr>
            <a:spLocks noGrp="1"/>
          </p:cNvSpPr>
          <p:nvPr/>
        </p:nvSpPr>
        <p:spPr>
          <a:xfrm>
            <a:off x="845456" y="537709"/>
            <a:ext cx="7271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Expectations of the Students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CA883AA3-11D5-1E9A-21D8-F6E0DB1EB78D}"/>
              </a:ext>
            </a:extLst>
          </p:cNvPr>
          <p:cNvSpPr>
            <a:spLocks noGrp="1"/>
          </p:cNvSpPr>
          <p:nvPr/>
        </p:nvSpPr>
        <p:spPr>
          <a:xfrm>
            <a:off x="791028" y="1718129"/>
            <a:ext cx="7561943" cy="27388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/>
                <a:cs typeface="Calibri"/>
              </a:rPr>
              <a:t>Every Student is Responsible for Material Presented in Class</a:t>
            </a:r>
          </a:p>
          <a:p>
            <a:r>
              <a:rPr lang="en-US" sz="2400" dirty="0">
                <a:latin typeface="Calibri"/>
                <a:cs typeface="Calibri"/>
              </a:rPr>
              <a:t>Students will gain Understanding of How Machinery Operates</a:t>
            </a:r>
          </a:p>
          <a:p>
            <a:r>
              <a:rPr lang="en-US" sz="2400" dirty="0">
                <a:latin typeface="Calibri"/>
                <a:cs typeface="Calibri"/>
              </a:rPr>
              <a:t>Students will Operate as a Team</a:t>
            </a:r>
          </a:p>
          <a:p>
            <a:r>
              <a:rPr lang="en-US" sz="2400" dirty="0">
                <a:latin typeface="Calibri"/>
                <a:cs typeface="Calibri"/>
              </a:rPr>
              <a:t>Students will Demonstrate Respect for Others, the Equipment and Materials </a:t>
            </a:r>
          </a:p>
          <a:p>
            <a:r>
              <a:rPr lang="en-US" sz="2400" dirty="0">
                <a:latin typeface="Calibri"/>
                <a:cs typeface="Calibri"/>
              </a:rPr>
              <a:t>Students Understand these Expectations and agree to Follow Class Rules</a:t>
            </a:r>
          </a:p>
          <a:p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79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25237-4107-6AA2-B6E7-1998C211951A}"/>
              </a:ext>
            </a:extLst>
          </p:cNvPr>
          <p:cNvSpPr>
            <a:spLocks noGrp="1"/>
          </p:cNvSpPr>
          <p:nvPr/>
        </p:nvSpPr>
        <p:spPr>
          <a:xfrm>
            <a:off x="1680029" y="714602"/>
            <a:ext cx="5783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Classroom/ Lab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C9A02-D13C-B5D8-7BA2-B5890B886D90}"/>
              </a:ext>
            </a:extLst>
          </p:cNvPr>
          <p:cNvSpPr>
            <a:spLocks noGrp="1"/>
          </p:cNvSpPr>
          <p:nvPr/>
        </p:nvSpPr>
        <p:spPr>
          <a:xfrm>
            <a:off x="1630135" y="1718129"/>
            <a:ext cx="6065158" cy="27661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/>
                <a:cs typeface="Calibri"/>
              </a:rPr>
              <a:t>Classroom</a:t>
            </a:r>
          </a:p>
          <a:p>
            <a:pPr lvl="1"/>
            <a:r>
              <a:rPr lang="en-US" sz="2400" dirty="0">
                <a:latin typeface="Calibri"/>
                <a:cs typeface="Calibri"/>
              </a:rPr>
              <a:t>Where lecture/ learning activities will take place</a:t>
            </a:r>
          </a:p>
          <a:p>
            <a:r>
              <a:rPr lang="en-US" sz="2400" dirty="0">
                <a:latin typeface="Calibri"/>
                <a:cs typeface="Calibri"/>
              </a:rPr>
              <a:t>Lab</a:t>
            </a:r>
          </a:p>
          <a:p>
            <a:pPr lvl="1"/>
            <a:r>
              <a:rPr lang="en-US" sz="2400" dirty="0">
                <a:latin typeface="Calibri"/>
                <a:cs typeface="Calibri"/>
              </a:rPr>
              <a:t>Where hands-on activities will take place</a:t>
            </a:r>
          </a:p>
          <a:p>
            <a:pPr lvl="1"/>
            <a:r>
              <a:rPr lang="en-US" sz="2400" dirty="0">
                <a:latin typeface="Calibri"/>
                <a:cs typeface="Calibri"/>
              </a:rPr>
              <a:t>Layout Area(s)</a:t>
            </a:r>
          </a:p>
          <a:p>
            <a:pPr lvl="1"/>
            <a:r>
              <a:rPr lang="en-US" sz="2400" dirty="0">
                <a:latin typeface="Calibri"/>
                <a:cs typeface="Calibri"/>
              </a:rPr>
              <a:t>Storage Area(s)</a:t>
            </a:r>
          </a:p>
          <a:p>
            <a:pPr lvl="1"/>
            <a:r>
              <a:rPr lang="en-US" sz="2400" dirty="0">
                <a:latin typeface="Calibri"/>
                <a:cs typeface="Calibri"/>
              </a:rPr>
              <a:t>Machine Operating Area(s)</a:t>
            </a:r>
          </a:p>
          <a:p>
            <a:pPr lvl="1"/>
            <a:r>
              <a:rPr lang="en-US" sz="2400" dirty="0">
                <a:latin typeface="Calibri"/>
                <a:cs typeface="Calibri"/>
              </a:rPr>
              <a:t>Clean-Up Area(s)</a:t>
            </a:r>
          </a:p>
        </p:txBody>
      </p:sp>
    </p:spTree>
    <p:extLst>
      <p:ext uri="{BB962C8B-B14F-4D97-AF65-F5344CB8AC3E}">
        <p14:creationId xmlns:p14="http://schemas.microsoft.com/office/powerpoint/2010/main" val="356136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10D84-D230-3252-06C8-7BBE8779E902}"/>
              </a:ext>
            </a:extLst>
          </p:cNvPr>
          <p:cNvSpPr>
            <a:spLocks noGrp="1"/>
          </p:cNvSpPr>
          <p:nvPr/>
        </p:nvSpPr>
        <p:spPr>
          <a:xfrm>
            <a:off x="2119991" y="714603"/>
            <a:ext cx="4904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RESPECT: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21499C-F196-B36A-E283-C0CAE91EAAF0}"/>
              </a:ext>
            </a:extLst>
          </p:cNvPr>
          <p:cNvSpPr txBox="1"/>
          <p:nvPr/>
        </p:nvSpPr>
        <p:spPr>
          <a:xfrm>
            <a:off x="291193" y="1591129"/>
            <a:ext cx="355690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u="sng" dirty="0">
                <a:solidFill>
                  <a:schemeClr val="accent2"/>
                </a:solidFill>
                <a:latin typeface="Calibri"/>
                <a:cs typeface="Calibri"/>
              </a:rPr>
              <a:t>For Yourself: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Follow Classroom, Lab &amp; Safety Rules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Complete Assignment &amp; Projects on time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Clean-up when you are using lab equipment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Wear Lab-Appropriate clothing when working in lab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F06C4C-45DF-DCE0-6FE6-6536CA5045ED}"/>
              </a:ext>
            </a:extLst>
          </p:cNvPr>
          <p:cNvSpPr txBox="1"/>
          <p:nvPr/>
        </p:nvSpPr>
        <p:spPr>
          <a:xfrm>
            <a:off x="4606472" y="1592943"/>
            <a:ext cx="4147457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u="sng" dirty="0">
                <a:solidFill>
                  <a:schemeClr val="accent2"/>
                </a:solidFill>
                <a:latin typeface="Calibri"/>
                <a:cs typeface="Calibri"/>
              </a:rPr>
              <a:t>For Others: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Follow Classroom, Lab &amp; Safety Rules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Clean-up when you are using lab equipment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Do not disturb others while they are operating equipment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  <a:latin typeface="Calibri"/>
                <a:cs typeface="Calibri"/>
              </a:rPr>
              <a:t>No Horseplay in the lab areas</a:t>
            </a:r>
          </a:p>
          <a:p>
            <a:pPr algn="ctr"/>
            <a:endParaRPr lang="en-US" sz="14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690B1D-CA52-D6AB-5DAF-E8092086AAE8}"/>
              </a:ext>
            </a:extLst>
          </p:cNvPr>
          <p:cNvSpPr txBox="1"/>
          <p:nvPr/>
        </p:nvSpPr>
        <p:spPr>
          <a:xfrm>
            <a:off x="154215" y="3067051"/>
            <a:ext cx="3931557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u="sng" dirty="0">
                <a:solidFill>
                  <a:schemeClr val="accent4"/>
                </a:solidFill>
                <a:latin typeface="Calibri"/>
                <a:cs typeface="Calibri"/>
              </a:rPr>
              <a:t>For the Lab</a:t>
            </a:r>
          </a:p>
          <a:p>
            <a:pPr algn="ctr"/>
            <a:r>
              <a:rPr lang="en-US" sz="1400" dirty="0">
                <a:solidFill>
                  <a:schemeClr val="accent4"/>
                </a:solidFill>
                <a:latin typeface="Calibri"/>
                <a:cs typeface="Calibri"/>
              </a:rPr>
              <a:t>Follow Classroom, Lab &amp; Safety Rules</a:t>
            </a:r>
          </a:p>
          <a:p>
            <a:pPr algn="ctr"/>
            <a:r>
              <a:rPr lang="en-US" sz="1400" dirty="0">
                <a:solidFill>
                  <a:schemeClr val="accent4"/>
                </a:solidFill>
                <a:latin typeface="Calibri"/>
                <a:cs typeface="Calibri"/>
              </a:rPr>
              <a:t>Clean-up when you are using lab equipment</a:t>
            </a:r>
          </a:p>
          <a:p>
            <a:pPr algn="ctr"/>
            <a:r>
              <a:rPr lang="en-US" sz="1400" dirty="0">
                <a:solidFill>
                  <a:schemeClr val="accent4"/>
                </a:solidFill>
                <a:latin typeface="Calibri"/>
                <a:cs typeface="Calibri"/>
              </a:rPr>
              <a:t>Notify Instructor if Equipment needs Maintenance</a:t>
            </a:r>
          </a:p>
          <a:p>
            <a:pPr algn="ctr"/>
            <a:r>
              <a:rPr lang="en-US" sz="1400" dirty="0">
                <a:solidFill>
                  <a:schemeClr val="accent4"/>
                </a:solidFill>
                <a:latin typeface="Calibri"/>
                <a:cs typeface="Calibri"/>
              </a:rPr>
              <a:t>Treat equipment as if you paid for it</a:t>
            </a:r>
          </a:p>
          <a:p>
            <a:pPr algn="ctr"/>
            <a:r>
              <a:rPr lang="en-US" sz="1400" dirty="0">
                <a:solidFill>
                  <a:schemeClr val="accent4"/>
                </a:solidFill>
                <a:latin typeface="Calibri"/>
                <a:cs typeface="Calibri"/>
              </a:rPr>
              <a:t>Do not misuse or deface furniture or equipment in lab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ADCFAB-F2EB-7FC8-FF73-E5F142CB13D4}"/>
              </a:ext>
            </a:extLst>
          </p:cNvPr>
          <p:cNvSpPr txBox="1"/>
          <p:nvPr/>
        </p:nvSpPr>
        <p:spPr>
          <a:xfrm>
            <a:off x="4763407" y="3065857"/>
            <a:ext cx="382542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u="sng" dirty="0">
                <a:solidFill>
                  <a:schemeClr val="accent1"/>
                </a:solidFill>
                <a:latin typeface="Calibri"/>
                <a:cs typeface="Calibri"/>
              </a:rPr>
              <a:t>For Instructor: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  <a:latin typeface="Calibri"/>
                <a:cs typeface="Calibri"/>
              </a:rPr>
              <a:t>Follow Classroom, Lab &amp; Safety Rules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  <a:latin typeface="Calibri"/>
                <a:cs typeface="Calibri"/>
              </a:rPr>
              <a:t>When instructor is making an announcement, all equipment is turned off and talking stops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  <a:latin typeface="Calibri"/>
                <a:cs typeface="Calibri"/>
              </a:rPr>
              <a:t>Follow all instructions when in lab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  <a:latin typeface="Calibri"/>
                <a:cs typeface="Calibri"/>
              </a:rPr>
              <a:t>Check with Instructor for permission before performing lab activities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  <a:latin typeface="Calibri"/>
                <a:cs typeface="Calibri"/>
              </a:rPr>
              <a:t>Instructor’s rulings are final</a:t>
            </a:r>
          </a:p>
          <a:p>
            <a:pPr algn="ctr"/>
            <a:endParaRPr lang="en-US"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63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1317-CE05-3A6A-A6F7-63DAB1C9C29E}"/>
              </a:ext>
            </a:extLst>
          </p:cNvPr>
          <p:cNvSpPr>
            <a:spLocks noGrp="1"/>
          </p:cNvSpPr>
          <p:nvPr/>
        </p:nvSpPr>
        <p:spPr>
          <a:xfrm>
            <a:off x="373742" y="583067"/>
            <a:ext cx="83965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alibri"/>
                <a:cs typeface="Calibri"/>
              </a:rPr>
              <a:t>Class Rules for Classroom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31D0ED4-1BA5-6E37-0FB8-95412F31D9E2}"/>
              </a:ext>
            </a:extLst>
          </p:cNvPr>
          <p:cNvSpPr>
            <a:spLocks noGrp="1"/>
          </p:cNvSpPr>
          <p:nvPr/>
        </p:nvSpPr>
        <p:spPr>
          <a:xfrm>
            <a:off x="219529" y="1727200"/>
            <a:ext cx="5384800" cy="15686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/>
                <a:cs typeface="Calibri"/>
              </a:rPr>
              <a:t>Teacher created rules:</a:t>
            </a:r>
          </a:p>
          <a:p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4C23BEF-B50B-8716-46F0-05220DBDA7C2}"/>
              </a:ext>
            </a:extLst>
          </p:cNvPr>
          <p:cNvSpPr>
            <a:spLocks noGrp="1"/>
          </p:cNvSpPr>
          <p:nvPr/>
        </p:nvSpPr>
        <p:spPr>
          <a:xfrm>
            <a:off x="4573813" y="1727201"/>
            <a:ext cx="3398158" cy="16231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/>
                <a:cs typeface="Calibri"/>
              </a:rPr>
              <a:t>Student created rules:</a:t>
            </a:r>
          </a:p>
        </p:txBody>
      </p:sp>
    </p:spTree>
    <p:extLst>
      <p:ext uri="{BB962C8B-B14F-4D97-AF65-F5344CB8AC3E}">
        <p14:creationId xmlns:p14="http://schemas.microsoft.com/office/powerpoint/2010/main" val="961055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BF725-4A84-3393-775A-0A0D61096822}"/>
              </a:ext>
            </a:extLst>
          </p:cNvPr>
          <p:cNvSpPr>
            <a:spLocks noGrp="1"/>
          </p:cNvSpPr>
          <p:nvPr/>
        </p:nvSpPr>
        <p:spPr>
          <a:xfrm>
            <a:off x="1303564" y="555852"/>
            <a:ext cx="65368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alibri"/>
                <a:cs typeface="Calibri"/>
              </a:rPr>
              <a:t>Class Rules for Lab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352C1-50F8-9796-D7CA-1C8B37C39A63}"/>
              </a:ext>
            </a:extLst>
          </p:cNvPr>
          <p:cNvSpPr>
            <a:spLocks noGrp="1"/>
          </p:cNvSpPr>
          <p:nvPr/>
        </p:nvSpPr>
        <p:spPr>
          <a:xfrm>
            <a:off x="273957" y="1600201"/>
            <a:ext cx="5384800" cy="10516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Teacher Created Rules: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Safety Equipment must be used at all times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Lab must be supervised in order for students to work</a:t>
            </a:r>
          </a:p>
          <a:p>
            <a:pPr lvl="1">
              <a:buNone/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EAB5A-FBCF-5E7E-1617-CE51E65A5F08}"/>
              </a:ext>
            </a:extLst>
          </p:cNvPr>
          <p:cNvSpPr>
            <a:spLocks noGrp="1"/>
          </p:cNvSpPr>
          <p:nvPr/>
        </p:nvSpPr>
        <p:spPr>
          <a:xfrm>
            <a:off x="5771243" y="1563914"/>
            <a:ext cx="5384800" cy="21129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Calibri"/>
                <a:cs typeface="Calibri"/>
              </a:rPr>
              <a:t>Student Created Rules:</a:t>
            </a:r>
          </a:p>
        </p:txBody>
      </p:sp>
    </p:spTree>
    <p:extLst>
      <p:ext uri="{BB962C8B-B14F-4D97-AF65-F5344CB8AC3E}">
        <p14:creationId xmlns:p14="http://schemas.microsoft.com/office/powerpoint/2010/main" val="22117619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D713F664-AED7-4CC7-9C2E-00B12499285C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30ff7222-84b3-4161-a18c-503cb15f7ed6"/>
    <ds:schemaRef ds:uri="e48d4773-ac0e-4673-a179-ff50079e412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303</Words>
  <Application>Microsoft Office PowerPoint</Application>
  <PresentationFormat>On-screen Show (16:9)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91</cp:revision>
  <dcterms:created xsi:type="dcterms:W3CDTF">2016-01-05T02:38:42Z</dcterms:created>
  <dcterms:modified xsi:type="dcterms:W3CDTF">2023-12-01T17:20:24Z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