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9144000" cy="5143500" type="screen16x9"/>
  <p:notesSz cx="6858000" cy="9144000"/>
  <p:custDataLst>
    <p:tags r:id="rId1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42" d="100"/>
          <a:sy n="142" d="100"/>
        </p:scale>
        <p:origin x="65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AE079-6684-8871-6B52-BEB5C1815279}"/>
              </a:ext>
            </a:extLst>
          </p:cNvPr>
          <p:cNvSpPr>
            <a:spLocks noGrp="1"/>
          </p:cNvSpPr>
          <p:nvPr/>
        </p:nvSpPr>
        <p:spPr>
          <a:xfrm>
            <a:off x="858157" y="109628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Fundamentals of Lab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C419AA-A5FC-638A-4F59-01AF9132ADA2}"/>
              </a:ext>
            </a:extLst>
          </p:cNvPr>
          <p:cNvSpPr>
            <a:spLocks noGrp="1"/>
          </p:cNvSpPr>
          <p:nvPr/>
        </p:nvSpPr>
        <p:spPr>
          <a:xfrm>
            <a:off x="1543957" y="285205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Objective C: Compare Practices in the Real World to the Lab Setting</a:t>
            </a:r>
          </a:p>
        </p:txBody>
      </p:sp>
    </p:spTree>
    <p:extLst>
      <p:ext uri="{BB962C8B-B14F-4D97-AF65-F5344CB8AC3E}">
        <p14:creationId xmlns:p14="http://schemas.microsoft.com/office/powerpoint/2010/main" val="2232875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C3236-206E-C636-E800-B466FE44B1A1}"/>
              </a:ext>
            </a:extLst>
          </p:cNvPr>
          <p:cNvSpPr>
            <a:spLocks noGrp="1"/>
          </p:cNvSpPr>
          <p:nvPr/>
        </p:nvSpPr>
        <p:spPr>
          <a:xfrm>
            <a:off x="1627414" y="610281"/>
            <a:ext cx="58256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Activity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BE434-A461-9B4F-A970-98D508ACD4BC}"/>
              </a:ext>
            </a:extLst>
          </p:cNvPr>
          <p:cNvSpPr>
            <a:spLocks noGrp="1"/>
          </p:cNvSpPr>
          <p:nvPr/>
        </p:nvSpPr>
        <p:spPr>
          <a:xfrm>
            <a:off x="425450" y="1944914"/>
            <a:ext cx="8229600" cy="26572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Calibri"/>
                <a:cs typeface="Calibri"/>
              </a:rPr>
              <a:t>Think of a local company that performs one of each of the manufacturing types. 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What do they produce?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How many employees do you think they have? 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What is the skill level required to get a job there?</a:t>
            </a:r>
          </a:p>
          <a:p>
            <a:pPr lvl="1"/>
            <a:r>
              <a:rPr lang="en-US" sz="2000" dirty="0">
                <a:latin typeface="Calibri"/>
                <a:cs typeface="Calibri"/>
              </a:rPr>
              <a:t>What type of machinery would you find at their location?</a:t>
            </a:r>
          </a:p>
        </p:txBody>
      </p:sp>
    </p:spTree>
    <p:extLst>
      <p:ext uri="{BB962C8B-B14F-4D97-AF65-F5344CB8AC3E}">
        <p14:creationId xmlns:p14="http://schemas.microsoft.com/office/powerpoint/2010/main" val="3433179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7D50-5A26-EB8D-787D-9DC6C2A93193}"/>
              </a:ext>
            </a:extLst>
          </p:cNvPr>
          <p:cNvSpPr>
            <a:spLocks noGrp="1"/>
          </p:cNvSpPr>
          <p:nvPr/>
        </p:nvSpPr>
        <p:spPr>
          <a:xfrm>
            <a:off x="1509484" y="601210"/>
            <a:ext cx="5970816" cy="1152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Calibri"/>
                <a:cs typeface="Calibri"/>
              </a:rPr>
              <a:t>Manufacturing Styles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10894-FD7E-FD5F-B9D4-1CEA3E4F55AE}"/>
              </a:ext>
            </a:extLst>
          </p:cNvPr>
          <p:cNvSpPr>
            <a:spLocks noGrp="1"/>
          </p:cNvSpPr>
          <p:nvPr/>
        </p:nvSpPr>
        <p:spPr>
          <a:xfrm>
            <a:off x="493485" y="1727200"/>
            <a:ext cx="3966029" cy="29838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Calibri"/>
                <a:cs typeface="Calibri"/>
              </a:rPr>
              <a:t>Mass Production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Long Runs of Same Product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Heavily Automated</a:t>
            </a:r>
          </a:p>
          <a:p>
            <a:r>
              <a:rPr lang="en-US" sz="1400" dirty="0">
                <a:latin typeface="Calibri"/>
                <a:cs typeface="Calibri"/>
              </a:rPr>
              <a:t>Batch Production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Short Runs of Many Different Products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Automated, but machines must be adaptable</a:t>
            </a:r>
          </a:p>
          <a:p>
            <a:r>
              <a:rPr lang="en-US" sz="1400" dirty="0">
                <a:latin typeface="Calibri"/>
                <a:cs typeface="Calibri"/>
              </a:rPr>
              <a:t>Custom Production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Few products made, each custom made</a:t>
            </a:r>
          </a:p>
          <a:p>
            <a:pPr lvl="1"/>
            <a:r>
              <a:rPr lang="en-US" sz="1400" dirty="0">
                <a:latin typeface="Calibri"/>
                <a:cs typeface="Calibri"/>
              </a:rPr>
              <a:t>More craftwork required than automation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2E9209-BE87-F3AC-19BD-B89E0FA5A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6635" y="1728107"/>
            <a:ext cx="2765162" cy="29817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505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15663-2201-F43E-948D-1590F77D8E4B}"/>
              </a:ext>
            </a:extLst>
          </p:cNvPr>
          <p:cNvSpPr>
            <a:spLocks noGrp="1"/>
          </p:cNvSpPr>
          <p:nvPr/>
        </p:nvSpPr>
        <p:spPr>
          <a:xfrm>
            <a:off x="1940378" y="546781"/>
            <a:ext cx="52632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Mass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2C0AF-E0B1-A0C0-8B86-8027A7F44D9D}"/>
              </a:ext>
            </a:extLst>
          </p:cNvPr>
          <p:cNvSpPr>
            <a:spLocks noGrp="1"/>
          </p:cNvSpPr>
          <p:nvPr/>
        </p:nvSpPr>
        <p:spPr>
          <a:xfrm>
            <a:off x="458107" y="1718128"/>
            <a:ext cx="4114800" cy="30625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Calibri"/>
                <a:cs typeface="Calibri"/>
              </a:rPr>
              <a:t>Lots of money invested into heavily specialized machines</a:t>
            </a:r>
          </a:p>
          <a:p>
            <a:r>
              <a:rPr lang="en-US" sz="1400" dirty="0">
                <a:latin typeface="Calibri"/>
                <a:cs typeface="Calibri"/>
              </a:rPr>
              <a:t>Very Little Skilled Labor needed</a:t>
            </a:r>
          </a:p>
          <a:p>
            <a:r>
              <a:rPr lang="en-US" sz="1400" dirty="0">
                <a:latin typeface="Calibri"/>
                <a:cs typeface="Calibri"/>
              </a:rPr>
              <a:t>High Yield Production (lots of products made)</a:t>
            </a:r>
          </a:p>
          <a:p>
            <a:r>
              <a:rPr lang="en-US" sz="1400" dirty="0">
                <a:latin typeface="Calibri"/>
                <a:cs typeface="Calibri"/>
              </a:rPr>
              <a:t>Very cost efficient over long runs</a:t>
            </a:r>
          </a:p>
          <a:p>
            <a:r>
              <a:rPr lang="en-US" sz="1400" dirty="0">
                <a:latin typeface="Calibri"/>
                <a:cs typeface="Calibri"/>
              </a:rPr>
              <a:t>Very little human powered equipment used</a:t>
            </a:r>
          </a:p>
          <a:p>
            <a:r>
              <a:rPr lang="en-US" sz="1400" dirty="0">
                <a:latin typeface="Calibri"/>
                <a:cs typeface="Calibri"/>
              </a:rPr>
              <a:t>Require lots of space</a:t>
            </a:r>
          </a:p>
          <a:p>
            <a:r>
              <a:rPr lang="en-US" sz="1400" dirty="0">
                <a:latin typeface="Calibri"/>
                <a:cs typeface="Calibri"/>
              </a:rPr>
              <a:t>Can you think of a company that might use Mass Production?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16276F-2B20-5353-9E58-29C75D548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2099" y="1572985"/>
            <a:ext cx="3156150" cy="31205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0610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86EFE-88ED-66F0-8F11-5E32BD32DD53}"/>
              </a:ext>
            </a:extLst>
          </p:cNvPr>
          <p:cNvSpPr>
            <a:spLocks noGrp="1"/>
          </p:cNvSpPr>
          <p:nvPr/>
        </p:nvSpPr>
        <p:spPr>
          <a:xfrm>
            <a:off x="2112735" y="564924"/>
            <a:ext cx="47643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alibri"/>
                <a:cs typeface="Calibri"/>
              </a:rPr>
              <a:t>Batch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82C32-7CBE-5A4A-A8A6-D951F7D2AD2E}"/>
              </a:ext>
            </a:extLst>
          </p:cNvPr>
          <p:cNvSpPr>
            <a:spLocks noGrp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Calibri"/>
                <a:cs typeface="Calibri"/>
              </a:rPr>
              <a:t>Useful for making smaller quantities of many different items</a:t>
            </a:r>
          </a:p>
          <a:p>
            <a:r>
              <a:rPr lang="en-US" sz="1400" dirty="0">
                <a:latin typeface="Calibri"/>
                <a:cs typeface="Calibri"/>
              </a:rPr>
              <a:t>Requires skilled labor</a:t>
            </a:r>
          </a:p>
          <a:p>
            <a:r>
              <a:rPr lang="en-US" sz="1400" dirty="0">
                <a:latin typeface="Calibri"/>
                <a:cs typeface="Calibri"/>
              </a:rPr>
              <a:t>Uses all types of equipment to create products</a:t>
            </a:r>
          </a:p>
          <a:p>
            <a:r>
              <a:rPr lang="en-US" sz="1400" dirty="0">
                <a:latin typeface="Calibri"/>
                <a:cs typeface="Calibri"/>
              </a:rPr>
              <a:t>Machinery is not specific to one part, can make many different items</a:t>
            </a:r>
          </a:p>
          <a:p>
            <a:r>
              <a:rPr lang="en-US" sz="1400" dirty="0">
                <a:latin typeface="Calibri"/>
                <a:cs typeface="Calibri"/>
              </a:rPr>
              <a:t>Many times used to create parts for a Mass Production Product</a:t>
            </a:r>
          </a:p>
          <a:p>
            <a:r>
              <a:rPr lang="en-US" sz="1400" dirty="0">
                <a:latin typeface="Calibri"/>
                <a:cs typeface="Calibri"/>
              </a:rPr>
              <a:t>Sometimes referred to as a “Job Shop”</a:t>
            </a:r>
          </a:p>
          <a:p>
            <a:r>
              <a:rPr lang="en-US" sz="1400" dirty="0">
                <a:latin typeface="Calibri"/>
                <a:cs typeface="Calibri"/>
              </a:rPr>
              <a:t>Are there Batch Production Facilities in your area?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F26B00-0849-3F33-BAF4-AB0B037CF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8949" y="1326243"/>
            <a:ext cx="2403022" cy="34387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374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106EB-5097-EA74-8600-5BCE14269872}"/>
              </a:ext>
            </a:extLst>
          </p:cNvPr>
          <p:cNvSpPr>
            <a:spLocks noGrp="1"/>
          </p:cNvSpPr>
          <p:nvPr/>
        </p:nvSpPr>
        <p:spPr>
          <a:xfrm>
            <a:off x="2094592" y="610281"/>
            <a:ext cx="49548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Custom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E5273-3852-5310-8C03-879156A8113D}"/>
              </a:ext>
            </a:extLst>
          </p:cNvPr>
          <p:cNvSpPr>
            <a:spLocks noGrp="1"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Calibri"/>
                <a:cs typeface="Calibri"/>
              </a:rPr>
              <a:t>Very little automated machinery used</a:t>
            </a:r>
          </a:p>
          <a:p>
            <a:r>
              <a:rPr lang="en-US" sz="1600" dirty="0">
                <a:latin typeface="Calibri"/>
                <a:cs typeface="Calibri"/>
              </a:rPr>
              <a:t>Very high skill labor needed</a:t>
            </a:r>
          </a:p>
          <a:p>
            <a:r>
              <a:rPr lang="en-US" sz="1600" dirty="0">
                <a:latin typeface="Calibri"/>
                <a:cs typeface="Calibri"/>
              </a:rPr>
              <a:t>Machinery is usually less expensive, but requires more labor to create products</a:t>
            </a:r>
          </a:p>
          <a:p>
            <a:r>
              <a:rPr lang="en-US" sz="1600" dirty="0">
                <a:latin typeface="Calibri"/>
                <a:cs typeface="Calibri"/>
              </a:rPr>
              <a:t>Very low yield (not many products can be made)</a:t>
            </a:r>
          </a:p>
          <a:p>
            <a:r>
              <a:rPr lang="en-US" sz="1600" dirty="0">
                <a:latin typeface="Calibri"/>
                <a:cs typeface="Calibri"/>
              </a:rPr>
              <a:t>Can be specialized to customers needs very easily</a:t>
            </a:r>
          </a:p>
          <a:p>
            <a:r>
              <a:rPr lang="en-US" sz="1600" dirty="0">
                <a:latin typeface="Calibri"/>
                <a:cs typeface="Calibri"/>
              </a:rPr>
              <a:t>Can you identify a Custom Production process?</a:t>
            </a:r>
          </a:p>
          <a:p>
            <a:endParaRPr lang="en-US" sz="1600" dirty="0">
              <a:latin typeface="Calibri"/>
              <a:cs typeface="Calibri"/>
            </a:endParaRPr>
          </a:p>
          <a:p>
            <a:endParaRPr lang="en-US" sz="1600" dirty="0"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13DEB6-3839-7FC0-43FE-664448B48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7892" y="1482952"/>
            <a:ext cx="3438985" cy="31543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095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ACCE-6132-CB66-8F69-B9B564786AA1}"/>
              </a:ext>
            </a:extLst>
          </p:cNvPr>
          <p:cNvSpPr>
            <a:spLocks noGrp="1"/>
          </p:cNvSpPr>
          <p:nvPr/>
        </p:nvSpPr>
        <p:spPr>
          <a:xfrm>
            <a:off x="2321378" y="546781"/>
            <a:ext cx="46554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Calibri"/>
                <a:cs typeface="Calibri"/>
              </a:rPr>
              <a:t>Types of Equipment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317609C-2E35-0E3E-E543-493C5CFE4FE2}"/>
              </a:ext>
            </a:extLst>
          </p:cNvPr>
          <p:cNvSpPr>
            <a:spLocks noGrp="1"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Calibri"/>
                <a:cs typeface="Calibri"/>
              </a:rPr>
              <a:t>Automated Equipment</a:t>
            </a:r>
          </a:p>
          <a:p>
            <a:pPr lvl="1"/>
            <a:r>
              <a:rPr lang="en-US" sz="1800" dirty="0">
                <a:latin typeface="Calibri"/>
                <a:cs typeface="Calibri"/>
              </a:rPr>
              <a:t>CNC (Computer Numeric Controlled) Machines</a:t>
            </a:r>
          </a:p>
          <a:p>
            <a:r>
              <a:rPr lang="en-US" sz="1800" dirty="0">
                <a:latin typeface="Calibri"/>
                <a:cs typeface="Calibri"/>
              </a:rPr>
              <a:t>Semi- Automated Equipment</a:t>
            </a:r>
          </a:p>
          <a:p>
            <a:pPr lvl="1"/>
            <a:r>
              <a:rPr lang="en-US" sz="1800" dirty="0">
                <a:latin typeface="Calibri"/>
                <a:cs typeface="Calibri"/>
              </a:rPr>
              <a:t>Stationary Mounted Equipment</a:t>
            </a:r>
          </a:p>
          <a:p>
            <a:pPr lvl="1"/>
            <a:r>
              <a:rPr lang="en-US" sz="1800" dirty="0">
                <a:latin typeface="Calibri"/>
                <a:cs typeface="Calibri"/>
              </a:rPr>
              <a:t>Power Tools</a:t>
            </a:r>
          </a:p>
          <a:p>
            <a:r>
              <a:rPr lang="en-US" sz="1800" dirty="0">
                <a:latin typeface="Calibri"/>
                <a:cs typeface="Calibri"/>
              </a:rPr>
              <a:t>Human Powered Equipment</a:t>
            </a:r>
          </a:p>
          <a:p>
            <a:pPr lvl="1"/>
            <a:r>
              <a:rPr lang="en-US" sz="1800" dirty="0">
                <a:latin typeface="Calibri"/>
                <a:cs typeface="Calibri"/>
              </a:rPr>
              <a:t>Tool works using human power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98043B-398A-10DD-5C39-F224C1F8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092" y="1602014"/>
            <a:ext cx="3091543" cy="30946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532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27AB-B9E6-796F-B2E0-29490A099451}"/>
              </a:ext>
            </a:extLst>
          </p:cNvPr>
          <p:cNvSpPr>
            <a:spLocks noGrp="1"/>
          </p:cNvSpPr>
          <p:nvPr/>
        </p:nvSpPr>
        <p:spPr>
          <a:xfrm>
            <a:off x="756556" y="564924"/>
            <a:ext cx="68598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Automated Machinery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B1D08FDC-A63A-4389-92C4-1B2FC746EAE8}"/>
              </a:ext>
            </a:extLst>
          </p:cNvPr>
          <p:cNvSpPr>
            <a:spLocks noGrp="1"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Calibri"/>
                <a:cs typeface="Calibri"/>
              </a:rPr>
              <a:t>Uses CNC (Computer Numeric Control) to create product</a:t>
            </a:r>
          </a:p>
          <a:p>
            <a:r>
              <a:rPr lang="en-US" sz="1600" dirty="0">
                <a:latin typeface="Calibri"/>
                <a:cs typeface="Calibri"/>
              </a:rPr>
              <a:t>CAD (Computer Aided Design) is used to create product</a:t>
            </a:r>
          </a:p>
          <a:p>
            <a:r>
              <a:rPr lang="en-US" sz="1600" dirty="0">
                <a:latin typeface="Calibri"/>
                <a:cs typeface="Calibri"/>
              </a:rPr>
              <a:t>G-Code &amp; M-Code are languages that the CNC machines “speak”</a:t>
            </a:r>
          </a:p>
          <a:p>
            <a:r>
              <a:rPr lang="en-US" sz="1600" dirty="0">
                <a:latin typeface="Calibri"/>
                <a:cs typeface="Calibri"/>
              </a:rPr>
              <a:t>CAM (Computer Aided Manufacturing) is used to translate design to programming language to tell the machine what to do</a:t>
            </a:r>
          </a:p>
          <a:p>
            <a:r>
              <a:rPr lang="en-US" sz="1600" dirty="0">
                <a:latin typeface="Calibri"/>
                <a:cs typeface="Calibri"/>
              </a:rPr>
              <a:t>One programmer can create parts of many machines simultaneously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55A401-96FD-A505-B111-C010BB249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071" y="1706335"/>
            <a:ext cx="2881544" cy="25658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1059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09651-105D-1128-6218-DFE74647E42C}"/>
              </a:ext>
            </a:extLst>
          </p:cNvPr>
          <p:cNvSpPr>
            <a:spLocks noGrp="1"/>
          </p:cNvSpPr>
          <p:nvPr/>
        </p:nvSpPr>
        <p:spPr>
          <a:xfrm>
            <a:off x="429986" y="5104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Semi-Automated Machinery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500BA74-1B95-DC03-6101-44FED67E912B}"/>
              </a:ext>
            </a:extLst>
          </p:cNvPr>
          <p:cNvSpPr>
            <a:spLocks noGrp="1"/>
          </p:cNvSpPr>
          <p:nvPr/>
        </p:nvSpPr>
        <p:spPr>
          <a:xfrm>
            <a:off x="4620986" y="1523093"/>
            <a:ext cx="4038600" cy="28477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Calibri"/>
                <a:cs typeface="Calibri"/>
              </a:rPr>
              <a:t>Machinery is controlled by a motor</a:t>
            </a:r>
          </a:p>
          <a:p>
            <a:r>
              <a:rPr lang="en-US" sz="1800" dirty="0">
                <a:latin typeface="Calibri"/>
                <a:cs typeface="Calibri"/>
              </a:rPr>
              <a:t>Laborer must align and perform operation</a:t>
            </a:r>
          </a:p>
          <a:p>
            <a:r>
              <a:rPr lang="en-US" sz="1800" dirty="0">
                <a:latin typeface="Calibri"/>
                <a:cs typeface="Calibri"/>
              </a:rPr>
              <a:t>Less cost than Automated Machinery, but less productive.</a:t>
            </a:r>
          </a:p>
          <a:p>
            <a:r>
              <a:rPr lang="en-US" sz="1800" dirty="0">
                <a:latin typeface="Calibri"/>
                <a:cs typeface="Calibri"/>
              </a:rPr>
              <a:t>Requires use of Jigs &amp; Fixtures to produce parts accurately</a:t>
            </a:r>
          </a:p>
          <a:p>
            <a:r>
              <a:rPr lang="en-US" sz="1800" dirty="0">
                <a:latin typeface="Calibri"/>
                <a:cs typeface="Calibri"/>
              </a:rPr>
              <a:t>May make use of a technical drawing to create product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28FB27-78CF-DA54-3895-B50898644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92" y="1783443"/>
            <a:ext cx="2899540" cy="23238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3998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8B12-0914-8D41-680F-F66B10855CD7}"/>
              </a:ext>
            </a:extLst>
          </p:cNvPr>
          <p:cNvSpPr>
            <a:spLocks noGrp="1"/>
          </p:cNvSpPr>
          <p:nvPr/>
        </p:nvSpPr>
        <p:spPr>
          <a:xfrm>
            <a:off x="847271" y="610281"/>
            <a:ext cx="73315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Human Powered Equipment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82BD95C-66A2-ADE4-0F31-025A8B202E6C}"/>
              </a:ext>
            </a:extLst>
          </p:cNvPr>
          <p:cNvSpPr>
            <a:spLocks noGrp="1"/>
          </p:cNvSpPr>
          <p:nvPr/>
        </p:nvSpPr>
        <p:spPr>
          <a:xfrm>
            <a:off x="4448629" y="2040163"/>
            <a:ext cx="4038600" cy="249396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Calibri"/>
                <a:cs typeface="Calibri"/>
              </a:rPr>
              <a:t>Least productive of all types of equipment</a:t>
            </a:r>
          </a:p>
          <a:p>
            <a:r>
              <a:rPr lang="en-US" sz="1600" dirty="0">
                <a:latin typeface="Calibri"/>
                <a:cs typeface="Calibri"/>
              </a:rPr>
              <a:t>Extremely Portable, require no power source</a:t>
            </a:r>
          </a:p>
          <a:p>
            <a:r>
              <a:rPr lang="en-US" sz="1600" dirty="0">
                <a:latin typeface="Calibri"/>
                <a:cs typeface="Calibri"/>
              </a:rPr>
              <a:t>Require skilled labor and stamina to use</a:t>
            </a:r>
          </a:p>
          <a:p>
            <a:r>
              <a:rPr lang="en-US" sz="1600" dirty="0">
                <a:latin typeface="Calibri"/>
                <a:cs typeface="Calibri"/>
              </a:rPr>
              <a:t>May use technical drawing to make product</a:t>
            </a:r>
          </a:p>
          <a:p>
            <a:r>
              <a:rPr lang="en-US" sz="1600" dirty="0">
                <a:latin typeface="Calibri"/>
                <a:cs typeface="Calibri"/>
              </a:rPr>
              <a:t>Usually used in assembly of products</a:t>
            </a:r>
          </a:p>
          <a:p>
            <a:r>
              <a:rPr lang="en-US" sz="1600" dirty="0">
                <a:latin typeface="Calibri"/>
                <a:cs typeface="Calibri"/>
              </a:rPr>
              <a:t>Are very specialized to perform very specific functions</a:t>
            </a:r>
          </a:p>
          <a:p>
            <a:endParaRPr lang="en-US" sz="1600" dirty="0">
              <a:latin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F21BBB-67EC-9413-5AEC-65AB0F00E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228" y="1753507"/>
            <a:ext cx="2557690" cy="31925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89524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FFAE8774-AE7E-4673-9FE4-FA14576B13EC}"/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462</Words>
  <Application>Microsoft Office PowerPoint</Application>
  <PresentationFormat>On-screen Show (16:9)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Montserrat</vt:lpstr>
      <vt:lpstr>Wingdings</vt:lpstr>
      <vt:lpstr>Wingdings 2</vt:lpstr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88</cp:revision>
  <dcterms:created xsi:type="dcterms:W3CDTF">2016-01-05T02:38:42Z</dcterms:created>
  <dcterms:modified xsi:type="dcterms:W3CDTF">2023-12-01T17:40:44Z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