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</p:sldIdLst>
  <p:sldSz cx="9144000" cy="5143500" type="screen16x9"/>
  <p:notesSz cx="6858000" cy="9144000"/>
  <p:custDataLst>
    <p:tags r:id="rId16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017" autoAdjust="0"/>
    <p:restoredTop sz="97293" autoAdjust="0"/>
  </p:normalViewPr>
  <p:slideViewPr>
    <p:cSldViewPr snapToGrid="0" showGuides="1">
      <p:cViewPr varScale="1">
        <p:scale>
          <a:sx n="148" d="100"/>
          <a:sy n="148" d="100"/>
        </p:scale>
        <p:origin x="490" y="11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7907" y="1026320"/>
            <a:ext cx="6348186" cy="1102519"/>
          </a:xfrm>
        </p:spPr>
        <p:txBody>
          <a:bodyPr lIns="91440" tIns="45720" rIns="91440" bIns="45720" anchor="t"/>
          <a:lstStyle/>
          <a:p>
            <a:pPr algn="ctr"/>
            <a:r>
              <a:rPr lang="en-US" dirty="0">
                <a:latin typeface="Calibri"/>
                <a:cs typeface="Calibri"/>
              </a:rPr>
              <a:t>Fundamentals of Lab Work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34293"/>
            <a:ext cx="6400800" cy="1314450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Calibri"/>
                <a:cs typeface="Calibri"/>
              </a:rPr>
              <a:t>Objective D: Identify the Proper Way to Use Different Lab Tools</a:t>
            </a:r>
          </a:p>
        </p:txBody>
      </p:sp>
    </p:spTree>
    <p:extLst>
      <p:ext uri="{BB962C8B-B14F-4D97-AF65-F5344CB8AC3E}">
        <p14:creationId xmlns:p14="http://schemas.microsoft.com/office/powerpoint/2010/main" val="3611870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5E9BB-E4FA-E966-0017-77CAF4BA8980}"/>
              </a:ext>
            </a:extLst>
          </p:cNvPr>
          <p:cNvSpPr>
            <a:spLocks noGrp="1"/>
          </p:cNvSpPr>
          <p:nvPr/>
        </p:nvSpPr>
        <p:spPr>
          <a:xfrm>
            <a:off x="1320801" y="691243"/>
            <a:ext cx="6439995" cy="8124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Operating Machines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7B527-D53B-004B-321F-1C16F5218C7C}"/>
              </a:ext>
            </a:extLst>
          </p:cNvPr>
          <p:cNvSpPr>
            <a:spLocks noGrp="1"/>
          </p:cNvSpPr>
          <p:nvPr/>
        </p:nvSpPr>
        <p:spPr>
          <a:xfrm>
            <a:off x="410028" y="1718129"/>
            <a:ext cx="5384800" cy="144167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Calibri"/>
                <a:cs typeface="Calibri"/>
              </a:rPr>
              <a:t>Safety Apparel</a:t>
            </a:r>
          </a:p>
          <a:p>
            <a:pPr lvl="1"/>
            <a:r>
              <a:rPr lang="en-US" sz="1200" dirty="0">
                <a:latin typeface="Calibri"/>
                <a:cs typeface="Calibri"/>
              </a:rPr>
              <a:t>Safety Glasses must be worn at all times in lab!</a:t>
            </a:r>
          </a:p>
          <a:p>
            <a:pPr lvl="1"/>
            <a:r>
              <a:rPr lang="en-US" sz="1200" dirty="0">
                <a:latin typeface="Calibri"/>
                <a:cs typeface="Calibri"/>
              </a:rPr>
              <a:t>Hair or clothing that can get caught in tooling must be restrained</a:t>
            </a:r>
          </a:p>
          <a:p>
            <a:r>
              <a:rPr lang="en-US" sz="1200" dirty="0">
                <a:latin typeface="Calibri"/>
                <a:cs typeface="Calibri"/>
              </a:rPr>
              <a:t>Body Position</a:t>
            </a:r>
          </a:p>
          <a:p>
            <a:pPr lvl="1"/>
            <a:r>
              <a:rPr lang="en-US" sz="1200" dirty="0">
                <a:latin typeface="Calibri"/>
                <a:cs typeface="Calibri"/>
              </a:rPr>
              <a:t>Relaxed stance that provides support</a:t>
            </a:r>
          </a:p>
          <a:p>
            <a:pPr lvl="1"/>
            <a:r>
              <a:rPr lang="en-US" sz="1200" dirty="0">
                <a:latin typeface="Calibri"/>
                <a:cs typeface="Calibri"/>
              </a:rPr>
              <a:t>Position body in such a way that material can be supported and machine operated comfortably</a:t>
            </a:r>
          </a:p>
          <a:p>
            <a:r>
              <a:rPr lang="en-US" sz="1200" dirty="0">
                <a:latin typeface="Calibri"/>
                <a:cs typeface="Calibri"/>
              </a:rPr>
              <a:t>Material Positioning</a:t>
            </a:r>
          </a:p>
          <a:p>
            <a:pPr lvl="1"/>
            <a:r>
              <a:rPr lang="en-US" sz="1200" dirty="0">
                <a:latin typeface="Calibri"/>
                <a:cs typeface="Calibri"/>
              </a:rPr>
              <a:t>Material should rest on stable surface</a:t>
            </a:r>
          </a:p>
          <a:p>
            <a:pPr lvl="1"/>
            <a:r>
              <a:rPr lang="en-US" sz="1200" dirty="0">
                <a:latin typeface="Calibri"/>
                <a:cs typeface="Calibri"/>
              </a:rPr>
              <a:t>Use an assistant to help if necessary</a:t>
            </a:r>
          </a:p>
          <a:p>
            <a:r>
              <a:rPr lang="en-US" sz="1200" dirty="0">
                <a:latin typeface="Calibri"/>
                <a:cs typeface="Calibri"/>
              </a:rPr>
              <a:t>Safety Zone</a:t>
            </a:r>
          </a:p>
          <a:p>
            <a:pPr lvl="1"/>
            <a:r>
              <a:rPr lang="en-US" sz="1200" dirty="0">
                <a:latin typeface="Calibri"/>
                <a:cs typeface="Calibri"/>
              </a:rPr>
              <a:t>Only the operator should be in the safety zone 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79F19D-33B8-6E84-16F5-8E1504861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4642" y="1880507"/>
            <a:ext cx="2064814" cy="19231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5886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>
            <a:extLst>
              <a:ext uri="{FF2B5EF4-FFF2-40B4-BE49-F238E27FC236}">
                <a16:creationId xmlns:a16="http://schemas.microsoft.com/office/drawing/2014/main" id="{0B2AC94C-CA59-7229-13B9-91601D6175C2}"/>
              </a:ext>
            </a:extLst>
          </p:cNvPr>
          <p:cNvSpPr>
            <a:spLocks noGrp="1"/>
          </p:cNvSpPr>
          <p:nvPr/>
        </p:nvSpPr>
        <p:spPr>
          <a:xfrm>
            <a:off x="609599" y="664709"/>
            <a:ext cx="788851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Activity Time!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8F8D2B3-6FB9-2F94-F34C-4C4B2BA91B78}"/>
              </a:ext>
            </a:extLst>
          </p:cNvPr>
          <p:cNvSpPr>
            <a:spLocks noGrp="1"/>
          </p:cNvSpPr>
          <p:nvPr/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Calibri"/>
                <a:cs typeface="Calibri"/>
              </a:rPr>
              <a:t>Follow the Instructor into the lab and observe the operating procedures for the machines</a:t>
            </a:r>
          </a:p>
        </p:txBody>
      </p:sp>
    </p:spTree>
    <p:extLst>
      <p:ext uri="{BB962C8B-B14F-4D97-AF65-F5344CB8AC3E}">
        <p14:creationId xmlns:p14="http://schemas.microsoft.com/office/powerpoint/2010/main" val="177014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3B8CE-B020-7D7A-40B5-AE29F88A6D48}"/>
              </a:ext>
            </a:extLst>
          </p:cNvPr>
          <p:cNvSpPr>
            <a:spLocks noGrp="1"/>
          </p:cNvSpPr>
          <p:nvPr/>
        </p:nvSpPr>
        <p:spPr>
          <a:xfrm>
            <a:off x="446314" y="646567"/>
            <a:ext cx="825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Selecting a Tool for the Job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C1E6C-991B-C838-3479-BCFB48C33DD7}"/>
              </a:ext>
            </a:extLst>
          </p:cNvPr>
          <p:cNvSpPr>
            <a:spLocks noGrp="1"/>
          </p:cNvSpPr>
          <p:nvPr/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Calibri"/>
                <a:cs typeface="Calibri"/>
              </a:rPr>
              <a:t>Many times a product can be made using many different machines</a:t>
            </a:r>
          </a:p>
          <a:p>
            <a:r>
              <a:rPr lang="en-US" sz="2000" dirty="0">
                <a:latin typeface="Calibri"/>
                <a:cs typeface="Calibri"/>
              </a:rPr>
              <a:t>What are some things that might affect what machine we choose to use?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Is the machine specified in the Technical Drawings?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Is this a safe operation to do using a tool?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Can the machine manipulate the material being used?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Is the tool the most efficient for the operation?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Is the tool safe to operate?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Is anyone certified to use the tool?</a:t>
            </a:r>
          </a:p>
        </p:txBody>
      </p:sp>
    </p:spTree>
    <p:extLst>
      <p:ext uri="{BB962C8B-B14F-4D97-AF65-F5344CB8AC3E}">
        <p14:creationId xmlns:p14="http://schemas.microsoft.com/office/powerpoint/2010/main" val="1304096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D22A6-7269-23A0-E36D-65A2BC4436C3}"/>
              </a:ext>
            </a:extLst>
          </p:cNvPr>
          <p:cNvSpPr>
            <a:spLocks noGrp="1"/>
          </p:cNvSpPr>
          <p:nvPr/>
        </p:nvSpPr>
        <p:spPr>
          <a:xfrm>
            <a:off x="1158421" y="714602"/>
            <a:ext cx="682715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Material Qualities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534BB-B9E9-25A0-74F2-D453BB908FDE}"/>
              </a:ext>
            </a:extLst>
          </p:cNvPr>
          <p:cNvSpPr>
            <a:spLocks noGrp="1"/>
          </p:cNvSpPr>
          <p:nvPr/>
        </p:nvSpPr>
        <p:spPr>
          <a:xfrm>
            <a:off x="400957" y="1600201"/>
            <a:ext cx="3652158" cy="28840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latin typeface="Calibri"/>
              <a:cs typeface="Calibri"/>
            </a:endParaRPr>
          </a:p>
          <a:p>
            <a:r>
              <a:rPr lang="en-US" sz="1400" dirty="0">
                <a:latin typeface="Calibri"/>
                <a:cs typeface="Calibri"/>
              </a:rPr>
              <a:t>The qualities of a material will affect how well a tool can perform a function</a:t>
            </a:r>
          </a:p>
          <a:p>
            <a:r>
              <a:rPr lang="en-US" sz="1400" dirty="0">
                <a:latin typeface="Calibri"/>
                <a:cs typeface="Calibri"/>
              </a:rPr>
              <a:t>Some tools require special bits or blades to work on different materials</a:t>
            </a:r>
          </a:p>
          <a:p>
            <a:r>
              <a:rPr lang="en-US" sz="1400" dirty="0">
                <a:latin typeface="Calibri"/>
                <a:cs typeface="Calibri"/>
              </a:rPr>
              <a:t>Some tools may only be used on one material</a:t>
            </a:r>
          </a:p>
          <a:p>
            <a:r>
              <a:rPr lang="en-US" sz="1400" dirty="0">
                <a:latin typeface="Calibri"/>
                <a:cs typeface="Calibri"/>
              </a:rPr>
              <a:t>The material may determine which tool is best used to complete the operation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BD4F5-16BE-6489-AC94-3E4C6E8757C8}"/>
              </a:ext>
            </a:extLst>
          </p:cNvPr>
          <p:cNvSpPr>
            <a:spLocks noGrp="1"/>
          </p:cNvSpPr>
          <p:nvPr/>
        </p:nvSpPr>
        <p:spPr>
          <a:xfrm>
            <a:off x="4392386" y="1627415"/>
            <a:ext cx="4396015" cy="30382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sz="1400" u="sng" dirty="0">
                <a:latin typeface="Calibri"/>
                <a:cs typeface="Calibri"/>
              </a:rPr>
              <a:t>Qualities</a:t>
            </a:r>
          </a:p>
          <a:p>
            <a:r>
              <a:rPr lang="en-US" sz="1400" dirty="0">
                <a:latin typeface="Calibri"/>
                <a:cs typeface="Calibri"/>
              </a:rPr>
              <a:t>Brittleness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having hardness and rigidity but little tensile strength; breaking readily with a comparatively smooth fracture, as glass.</a:t>
            </a:r>
          </a:p>
          <a:p>
            <a:r>
              <a:rPr lang="en-US" sz="1400" dirty="0">
                <a:latin typeface="Calibri"/>
                <a:cs typeface="Calibri"/>
              </a:rPr>
              <a:t>Ductility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able to undergo change of form without breaking. capable of being molded or shaped; plastic.</a:t>
            </a:r>
          </a:p>
          <a:p>
            <a:r>
              <a:rPr lang="en-US" sz="1400" dirty="0">
                <a:latin typeface="Calibri"/>
                <a:cs typeface="Calibri"/>
              </a:rPr>
              <a:t>Hardness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the measured resistance of a metal to indention, abrasion, deformation, or machining.</a:t>
            </a:r>
          </a:p>
          <a:p>
            <a:pPr lvl="1"/>
            <a:endParaRPr lang="en-US" sz="1400" dirty="0">
              <a:latin typeface="Calibri"/>
              <a:cs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D43A5-9D41-22EB-D86D-6E95C85991A8}"/>
              </a:ext>
            </a:extLst>
          </p:cNvPr>
          <p:cNvSpPr>
            <a:spLocks noGrp="1"/>
          </p:cNvSpPr>
          <p:nvPr/>
        </p:nvSpPr>
        <p:spPr>
          <a:xfrm>
            <a:off x="2460171" y="456020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latin typeface="Calibri"/>
                <a:cs typeface="Calibri"/>
              </a:rPr>
              <a:t>All qualities definitions on this page from www.dictionary.com</a:t>
            </a:r>
          </a:p>
        </p:txBody>
      </p:sp>
    </p:spTree>
    <p:extLst>
      <p:ext uri="{BB962C8B-B14F-4D97-AF65-F5344CB8AC3E}">
        <p14:creationId xmlns:p14="http://schemas.microsoft.com/office/powerpoint/2010/main" val="4055837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3EC1C-752C-8B82-1CF7-6BD2EE4349D6}"/>
              </a:ext>
            </a:extLst>
          </p:cNvPr>
          <p:cNvSpPr>
            <a:spLocks noGrp="1"/>
          </p:cNvSpPr>
          <p:nvPr/>
        </p:nvSpPr>
        <p:spPr>
          <a:xfrm>
            <a:off x="1335314" y="592138"/>
            <a:ext cx="63917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Activity Time!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8DE04-41F0-F541-A577-B91C8B74DFFA}"/>
              </a:ext>
            </a:extLst>
          </p:cNvPr>
          <p:cNvSpPr>
            <a:spLocks noGrp="1"/>
          </p:cNvSpPr>
          <p:nvPr/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Calibri"/>
                <a:cs typeface="Calibri"/>
              </a:rPr>
              <a:t>Identify which qualities each of the following materials exhibit</a:t>
            </a:r>
          </a:p>
          <a:p>
            <a:endParaRPr lang="en-US" sz="2000" dirty="0">
              <a:latin typeface="Calibri"/>
              <a:cs typeface="Calibri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56EB1F4-037B-6B4F-4014-97D3A6EF49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368573"/>
              </p:ext>
            </p:extLst>
          </p:nvPr>
        </p:nvGraphicFramePr>
        <p:xfrm>
          <a:off x="1723571" y="2009322"/>
          <a:ext cx="5428400" cy="2777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100">
                  <a:extLst>
                    <a:ext uri="{9D8B030D-6E8A-4147-A177-3AD203B41FA5}">
                      <a16:colId xmlns:a16="http://schemas.microsoft.com/office/drawing/2014/main" val="3269146894"/>
                    </a:ext>
                  </a:extLst>
                </a:gridCol>
                <a:gridCol w="1357100">
                  <a:extLst>
                    <a:ext uri="{9D8B030D-6E8A-4147-A177-3AD203B41FA5}">
                      <a16:colId xmlns:a16="http://schemas.microsoft.com/office/drawing/2014/main" val="522012996"/>
                    </a:ext>
                  </a:extLst>
                </a:gridCol>
                <a:gridCol w="1357100">
                  <a:extLst>
                    <a:ext uri="{9D8B030D-6E8A-4147-A177-3AD203B41FA5}">
                      <a16:colId xmlns:a16="http://schemas.microsoft.com/office/drawing/2014/main" val="3367705331"/>
                    </a:ext>
                  </a:extLst>
                </a:gridCol>
                <a:gridCol w="1357100">
                  <a:extLst>
                    <a:ext uri="{9D8B030D-6E8A-4147-A177-3AD203B41FA5}">
                      <a16:colId xmlns:a16="http://schemas.microsoft.com/office/drawing/2014/main" val="2146686168"/>
                    </a:ext>
                  </a:extLst>
                </a:gridCol>
              </a:tblGrid>
              <a:tr h="284843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Material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Brittleness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Ductility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Hardness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184399"/>
                  </a:ext>
                </a:extLst>
              </a:tr>
              <a:tr h="284843">
                <a:tc>
                  <a:txBody>
                    <a:bodyPr/>
                    <a:lstStyle/>
                    <a:p>
                      <a:pPr rtl="0" fontAlgn="base"/>
                      <a:r>
                        <a:rPr lang="en-US" sz="1200" dirty="0">
                          <a:effectLst/>
                          <a:latin typeface="Calibri"/>
                        </a:rPr>
                        <a:t>Sheet Steel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510830"/>
                  </a:ext>
                </a:extLst>
              </a:tr>
              <a:tr h="284843">
                <a:tc>
                  <a:txBody>
                    <a:bodyPr/>
                    <a:lstStyle/>
                    <a:p>
                      <a:pPr rtl="0" fontAlgn="base"/>
                      <a:r>
                        <a:rPr lang="en-US" sz="1200" dirty="0">
                          <a:effectLst/>
                          <a:latin typeface="Calibri"/>
                        </a:rPr>
                        <a:t>Wood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098962"/>
                  </a:ext>
                </a:extLst>
              </a:tr>
              <a:tr h="284843">
                <a:tc>
                  <a:txBody>
                    <a:bodyPr/>
                    <a:lstStyle/>
                    <a:p>
                      <a:pPr rtl="0" fontAlgn="base"/>
                      <a:r>
                        <a:rPr lang="en-US" sz="1200" dirty="0">
                          <a:effectLst/>
                          <a:latin typeface="Calibri"/>
                        </a:rPr>
                        <a:t>Glass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774787"/>
                  </a:ext>
                </a:extLst>
              </a:tr>
              <a:tr h="284843">
                <a:tc>
                  <a:txBody>
                    <a:bodyPr/>
                    <a:lstStyle/>
                    <a:p>
                      <a:pPr rtl="0" fontAlgn="base"/>
                      <a:r>
                        <a:rPr lang="en-US" sz="1200" dirty="0">
                          <a:effectLst/>
                          <a:latin typeface="Calibri"/>
                        </a:rPr>
                        <a:t>Acrylic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691192"/>
                  </a:ext>
                </a:extLst>
              </a:tr>
              <a:tr h="498476">
                <a:tc>
                  <a:txBody>
                    <a:bodyPr/>
                    <a:lstStyle/>
                    <a:p>
                      <a:pPr rtl="0" fontAlgn="base"/>
                      <a:r>
                        <a:rPr lang="en-US" sz="1200" dirty="0">
                          <a:effectLst/>
                          <a:latin typeface="Calibri"/>
                        </a:rPr>
                        <a:t>Copper Pipe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322343"/>
                  </a:ext>
                </a:extLst>
              </a:tr>
              <a:tr h="284843">
                <a:tc>
                  <a:txBody>
                    <a:bodyPr/>
                    <a:lstStyle/>
                    <a:p>
                      <a:pPr rtl="0" fontAlgn="base"/>
                      <a:r>
                        <a:rPr lang="en-US" sz="1200" dirty="0">
                          <a:effectLst/>
                          <a:latin typeface="Calibri"/>
                        </a:rPr>
                        <a:t>Fiberglass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76810"/>
                  </a:ext>
                </a:extLst>
              </a:tr>
              <a:tr h="284843">
                <a:tc>
                  <a:txBody>
                    <a:bodyPr/>
                    <a:lstStyle/>
                    <a:p>
                      <a:pPr rtl="0" fontAlgn="base"/>
                      <a:r>
                        <a:rPr lang="en-US" sz="1200" dirty="0">
                          <a:effectLst/>
                          <a:latin typeface="Calibri"/>
                        </a:rPr>
                        <a:t>Styrofoam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468445"/>
                  </a:ext>
                </a:extLst>
              </a:tr>
              <a:tr h="284843">
                <a:tc>
                  <a:txBody>
                    <a:bodyPr/>
                    <a:lstStyle/>
                    <a:p>
                      <a:pPr rtl="0" fontAlgn="base"/>
                      <a:r>
                        <a:rPr lang="en-US" sz="1200" dirty="0">
                          <a:effectLst/>
                          <a:latin typeface="Calibri"/>
                        </a:rPr>
                        <a:t>Steel Rod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auto"/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821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317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BE9A7-FA1B-AE0E-AAB6-9D1E100DF1E7}"/>
              </a:ext>
            </a:extLst>
          </p:cNvPr>
          <p:cNvSpPr>
            <a:spLocks noGrp="1"/>
          </p:cNvSpPr>
          <p:nvPr/>
        </p:nvSpPr>
        <p:spPr>
          <a:xfrm>
            <a:off x="1426028" y="619352"/>
            <a:ext cx="6291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Tool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D0678-5A20-18EA-4E05-BF16A2DF1803}"/>
              </a:ext>
            </a:extLst>
          </p:cNvPr>
          <p:cNvSpPr>
            <a:spLocks noGrp="1"/>
          </p:cNvSpPr>
          <p:nvPr/>
        </p:nvSpPr>
        <p:spPr>
          <a:xfrm>
            <a:off x="110671" y="1600200"/>
            <a:ext cx="3969658" cy="25393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Calibri"/>
                <a:cs typeface="Calibri"/>
              </a:rPr>
              <a:t>Softer Materials are easier to cut and create less friction</a:t>
            </a:r>
          </a:p>
          <a:p>
            <a:r>
              <a:rPr lang="en-US" sz="1400" dirty="0">
                <a:latin typeface="Calibri"/>
                <a:cs typeface="Calibri"/>
              </a:rPr>
              <a:t>Smaller areas to be machined have less surface area, therefore less friction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Faster Feed Speed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Faster Tool Speed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Less cutting surfaces (less teeth or flutes)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Can take aggressive or deeper cuts</a:t>
            </a:r>
          </a:p>
          <a:p>
            <a:pPr lvl="1"/>
            <a:endParaRPr lang="en-US" sz="1400" dirty="0">
              <a:latin typeface="Calibri"/>
              <a:cs typeface="Calibr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9478D8-F9F6-AB82-7077-542E3C91969A}"/>
              </a:ext>
            </a:extLst>
          </p:cNvPr>
          <p:cNvSpPr>
            <a:spLocks noGrp="1"/>
          </p:cNvSpPr>
          <p:nvPr/>
        </p:nvSpPr>
        <p:spPr>
          <a:xfrm>
            <a:off x="4455885" y="1600200"/>
            <a:ext cx="4087586" cy="26572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Calibri"/>
                <a:cs typeface="Calibri"/>
              </a:rPr>
              <a:t>Harder Materials create more friction with the cutting tool</a:t>
            </a:r>
          </a:p>
          <a:p>
            <a:r>
              <a:rPr lang="en-US" sz="1400" dirty="0">
                <a:latin typeface="Calibri"/>
                <a:cs typeface="Calibri"/>
              </a:rPr>
              <a:t>Larger areas to be machined means increased surface area contact with the tool= more friction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Slower Feed Speed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Slower Tool Speed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Increase the amount cutting surfaces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Take shallower cutting passes</a:t>
            </a:r>
          </a:p>
        </p:txBody>
      </p:sp>
    </p:spTree>
    <p:extLst>
      <p:ext uri="{BB962C8B-B14F-4D97-AF65-F5344CB8AC3E}">
        <p14:creationId xmlns:p14="http://schemas.microsoft.com/office/powerpoint/2010/main" val="1892928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B23E9-5419-9007-A629-4CDFF957A363}"/>
              </a:ext>
            </a:extLst>
          </p:cNvPr>
          <p:cNvSpPr>
            <a:spLocks noGrp="1"/>
          </p:cNvSpPr>
          <p:nvPr/>
        </p:nvSpPr>
        <p:spPr>
          <a:xfrm>
            <a:off x="722992" y="714602"/>
            <a:ext cx="769801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Common Machine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76C15-165A-6483-8E0D-851C8DECC723}"/>
              </a:ext>
            </a:extLst>
          </p:cNvPr>
          <p:cNvSpPr>
            <a:spLocks noGrp="1"/>
          </p:cNvSpPr>
          <p:nvPr/>
        </p:nvSpPr>
        <p:spPr>
          <a:xfrm>
            <a:off x="410029" y="1600201"/>
            <a:ext cx="4486730" cy="3183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Calibri"/>
                <a:cs typeface="Calibri"/>
              </a:rPr>
              <a:t>Primary Power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Power coming into the machine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Can the machine be unplugged or is it hard wired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How many ways can power be disconnected from the machine?</a:t>
            </a:r>
          </a:p>
          <a:p>
            <a:r>
              <a:rPr lang="en-US" sz="1400" dirty="0">
                <a:latin typeface="Calibri"/>
                <a:cs typeface="Calibri"/>
              </a:rPr>
              <a:t>Machine Power Switch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Is there a switch or a trigger mechanism?</a:t>
            </a:r>
          </a:p>
          <a:p>
            <a:r>
              <a:rPr lang="en-US" sz="1400" dirty="0">
                <a:latin typeface="Calibri"/>
                <a:cs typeface="Calibri"/>
              </a:rPr>
              <a:t>Tooling Holders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How is the tool held to the machine?</a:t>
            </a:r>
          </a:p>
          <a:p>
            <a:pPr lvl="2"/>
            <a:r>
              <a:rPr lang="en-US" sz="1400" dirty="0">
                <a:latin typeface="Calibri"/>
                <a:cs typeface="Calibri"/>
              </a:rPr>
              <a:t>Collet</a:t>
            </a:r>
          </a:p>
          <a:p>
            <a:pPr lvl="2"/>
            <a:r>
              <a:rPr lang="en-US" sz="1400" dirty="0">
                <a:latin typeface="Calibri"/>
                <a:cs typeface="Calibri"/>
              </a:rPr>
              <a:t>Chuck</a:t>
            </a:r>
          </a:p>
          <a:p>
            <a:pPr lvl="2"/>
            <a:r>
              <a:rPr lang="en-US" sz="1400" dirty="0">
                <a:latin typeface="Calibri"/>
                <a:cs typeface="Calibri"/>
              </a:rPr>
              <a:t>Arbor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20CB65-9F04-EB8F-EAAF-86EFE6BAC429}"/>
              </a:ext>
            </a:extLst>
          </p:cNvPr>
          <p:cNvSpPr>
            <a:spLocks noGrp="1"/>
          </p:cNvSpPr>
          <p:nvPr/>
        </p:nvSpPr>
        <p:spPr>
          <a:xfrm>
            <a:off x="4945743" y="1627416"/>
            <a:ext cx="4196443" cy="294753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Calibri"/>
                <a:cs typeface="Calibri"/>
              </a:rPr>
              <a:t>Guards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Shield Operator from tooling &amp; Debris</a:t>
            </a:r>
          </a:p>
          <a:p>
            <a:r>
              <a:rPr lang="en-US" sz="1400" dirty="0">
                <a:latin typeface="Calibri"/>
                <a:cs typeface="Calibri"/>
              </a:rPr>
              <a:t>Table or Base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Is machine Portable or Stationary?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How is machine mounted to table or base?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Tooling should be used such that the material is allowed to rest on the base or table</a:t>
            </a:r>
          </a:p>
          <a:p>
            <a:r>
              <a:rPr lang="en-US" sz="1400" dirty="0">
                <a:latin typeface="Calibri"/>
                <a:cs typeface="Calibri"/>
              </a:rPr>
              <a:t>Jigs &amp; Fixtures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Devices used to allow repetitive operations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Are there jigs &amp; fixtures that can be used on more than one machine?</a:t>
            </a:r>
          </a:p>
        </p:txBody>
      </p:sp>
    </p:spTree>
    <p:extLst>
      <p:ext uri="{BB962C8B-B14F-4D97-AF65-F5344CB8AC3E}">
        <p14:creationId xmlns:p14="http://schemas.microsoft.com/office/powerpoint/2010/main" val="1301672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E50D5-F33B-C386-C689-FF946B8B0D19}"/>
              </a:ext>
            </a:extLst>
          </p:cNvPr>
          <p:cNvSpPr>
            <a:spLocks noGrp="1"/>
          </p:cNvSpPr>
          <p:nvPr/>
        </p:nvSpPr>
        <p:spPr>
          <a:xfrm>
            <a:off x="1063171" y="564924"/>
            <a:ext cx="701765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Stationary Power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C6348-59F6-973E-F824-B15BA323DCFD}"/>
              </a:ext>
            </a:extLst>
          </p:cNvPr>
          <p:cNvSpPr>
            <a:spLocks noGrp="1"/>
          </p:cNvSpPr>
          <p:nvPr/>
        </p:nvSpPr>
        <p:spPr>
          <a:xfrm>
            <a:off x="754743" y="1709057"/>
            <a:ext cx="5384800" cy="2811464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Drill Press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Drilling Operations</a:t>
            </a:r>
          </a:p>
          <a:p>
            <a:r>
              <a:rPr lang="en-US" dirty="0">
                <a:latin typeface="Calibri"/>
                <a:cs typeface="Calibri"/>
              </a:rPr>
              <a:t>Band Saw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cutting curves and small parts</a:t>
            </a:r>
          </a:p>
          <a:p>
            <a:r>
              <a:rPr lang="en-US" dirty="0">
                <a:latin typeface="Calibri"/>
                <a:cs typeface="Calibri"/>
              </a:rPr>
              <a:t>Bench Grinder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rounding edges and sharpening</a:t>
            </a:r>
          </a:p>
          <a:p>
            <a:r>
              <a:rPr lang="en-US" dirty="0">
                <a:latin typeface="Calibri"/>
                <a:cs typeface="Calibri"/>
              </a:rPr>
              <a:t>Compound Miter Saw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fast cutting of wood stock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Can cut accurate angles</a:t>
            </a:r>
          </a:p>
          <a:p>
            <a:r>
              <a:rPr lang="en-US" dirty="0">
                <a:latin typeface="Calibri"/>
                <a:cs typeface="Calibri"/>
              </a:rPr>
              <a:t>Welder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joining similar metals</a:t>
            </a:r>
          </a:p>
          <a:p>
            <a:r>
              <a:rPr lang="en-US" dirty="0">
                <a:latin typeface="Calibri"/>
                <a:cs typeface="Calibri"/>
              </a:rPr>
              <a:t>Metal Chop Saw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fast cutting of steel stock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Can cut accurate angles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B62022-7DC9-C03D-5966-17FB39D13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830" y="1709965"/>
            <a:ext cx="1761218" cy="25628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96772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ED163-6E18-2E1C-69D5-5CC0B1704CCA}"/>
              </a:ext>
            </a:extLst>
          </p:cNvPr>
          <p:cNvSpPr>
            <a:spLocks noGrp="1"/>
          </p:cNvSpPr>
          <p:nvPr/>
        </p:nvSpPr>
        <p:spPr>
          <a:xfrm>
            <a:off x="936170" y="637495"/>
            <a:ext cx="71628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Portable Power Tools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C3C97811-51D1-12A2-C9ED-8F97AA9C44C2}"/>
              </a:ext>
            </a:extLst>
          </p:cNvPr>
          <p:cNvSpPr>
            <a:spLocks noGrp="1"/>
          </p:cNvSpPr>
          <p:nvPr/>
        </p:nvSpPr>
        <p:spPr>
          <a:xfrm>
            <a:off x="3603171" y="1663701"/>
            <a:ext cx="5384800" cy="3446463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Calibri"/>
                <a:cs typeface="Calibri"/>
              </a:rPr>
              <a:t>Jig Saw</a:t>
            </a:r>
          </a:p>
          <a:p>
            <a:pPr lvl="1"/>
            <a:r>
              <a:rPr lang="en-US" sz="2600" dirty="0">
                <a:latin typeface="Calibri"/>
                <a:cs typeface="Calibri"/>
              </a:rPr>
              <a:t>For cutting curves and internal features</a:t>
            </a:r>
          </a:p>
          <a:p>
            <a:r>
              <a:rPr lang="en-US" sz="3200" dirty="0">
                <a:latin typeface="Calibri"/>
                <a:cs typeface="Calibri"/>
              </a:rPr>
              <a:t>Circular Saw</a:t>
            </a:r>
          </a:p>
          <a:p>
            <a:pPr lvl="1"/>
            <a:r>
              <a:rPr lang="en-US" sz="2600" dirty="0">
                <a:latin typeface="Calibri"/>
                <a:cs typeface="Calibri"/>
              </a:rPr>
              <a:t>For fast, straight cuts on wood</a:t>
            </a:r>
          </a:p>
          <a:p>
            <a:r>
              <a:rPr lang="en-US" sz="3200" dirty="0">
                <a:latin typeface="Calibri"/>
                <a:cs typeface="Calibri"/>
              </a:rPr>
              <a:t>Sanders</a:t>
            </a:r>
          </a:p>
          <a:p>
            <a:pPr lvl="1"/>
            <a:r>
              <a:rPr lang="en-US" sz="2600" dirty="0">
                <a:latin typeface="Calibri"/>
                <a:cs typeface="Calibri"/>
              </a:rPr>
              <a:t>For smoothing and removing surface contaminants</a:t>
            </a:r>
          </a:p>
          <a:p>
            <a:r>
              <a:rPr lang="en-US" sz="3200" dirty="0">
                <a:latin typeface="Calibri"/>
                <a:cs typeface="Calibri"/>
              </a:rPr>
              <a:t>Propane Torch</a:t>
            </a:r>
          </a:p>
          <a:p>
            <a:pPr lvl="1"/>
            <a:r>
              <a:rPr lang="en-US" sz="2600" dirty="0">
                <a:latin typeface="Calibri"/>
                <a:cs typeface="Calibri"/>
              </a:rPr>
              <a:t>For heating materials</a:t>
            </a:r>
          </a:p>
          <a:p>
            <a:r>
              <a:rPr lang="en-US" sz="3200" dirty="0">
                <a:latin typeface="Calibri"/>
                <a:cs typeface="Calibri"/>
              </a:rPr>
              <a:t>Angle Grinder</a:t>
            </a:r>
          </a:p>
          <a:p>
            <a:pPr lvl="1"/>
            <a:r>
              <a:rPr lang="en-US" sz="2600" dirty="0">
                <a:latin typeface="Calibri"/>
                <a:cs typeface="Calibri"/>
              </a:rPr>
              <a:t>For removing material </a:t>
            </a:r>
          </a:p>
          <a:p>
            <a:r>
              <a:rPr lang="en-US" sz="3200" dirty="0">
                <a:latin typeface="Calibri"/>
                <a:cs typeface="Calibri"/>
              </a:rPr>
              <a:t>Drill</a:t>
            </a:r>
          </a:p>
          <a:p>
            <a:pPr lvl="1"/>
            <a:r>
              <a:rPr lang="en-US" sz="2600" dirty="0">
                <a:latin typeface="Calibri"/>
                <a:cs typeface="Calibri"/>
              </a:rPr>
              <a:t>For cutting holes or driving screws</a:t>
            </a:r>
          </a:p>
          <a:p>
            <a:r>
              <a:rPr lang="en-US" sz="3200" dirty="0">
                <a:latin typeface="Calibri"/>
                <a:cs typeface="Calibri"/>
              </a:rPr>
              <a:t>Router</a:t>
            </a:r>
          </a:p>
          <a:p>
            <a:pPr lvl="1"/>
            <a:r>
              <a:rPr lang="en-US" sz="2600" dirty="0">
                <a:latin typeface="Calibri"/>
                <a:cs typeface="Calibri"/>
              </a:rPr>
              <a:t>For cutting operations on wood or plastic</a:t>
            </a: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F5438F-215C-EA80-2504-E4BDC5801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022" y="1598385"/>
            <a:ext cx="2496644" cy="26164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5070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A17FE-339F-1791-8D1F-B67D5C9987F0}"/>
              </a:ext>
            </a:extLst>
          </p:cNvPr>
          <p:cNvSpPr>
            <a:spLocks noGrp="1"/>
          </p:cNvSpPr>
          <p:nvPr/>
        </p:nvSpPr>
        <p:spPr>
          <a:xfrm>
            <a:off x="2101849" y="537709"/>
            <a:ext cx="49403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Non- Power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9B35F-4302-DBD2-756E-366D82FFC22E}"/>
              </a:ext>
            </a:extLst>
          </p:cNvPr>
          <p:cNvSpPr>
            <a:spLocks noGrp="1"/>
          </p:cNvSpPr>
          <p:nvPr/>
        </p:nvSpPr>
        <p:spPr>
          <a:xfrm>
            <a:off x="591457" y="1572986"/>
            <a:ext cx="3788229" cy="328317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Bench Vise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holding work piece stationary</a:t>
            </a:r>
          </a:p>
          <a:p>
            <a:r>
              <a:rPr lang="en-US" dirty="0">
                <a:latin typeface="Calibri"/>
                <a:cs typeface="Calibri"/>
              </a:rPr>
              <a:t>C-Clamps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holding work to a table or base</a:t>
            </a:r>
          </a:p>
          <a:p>
            <a:r>
              <a:rPr lang="en-US" dirty="0">
                <a:latin typeface="Calibri"/>
                <a:cs typeface="Calibri"/>
              </a:rPr>
              <a:t>Adjustable Bar Clamps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holding work or applying pressure</a:t>
            </a:r>
          </a:p>
          <a:p>
            <a:r>
              <a:rPr lang="en-US" dirty="0">
                <a:latin typeface="Calibri"/>
                <a:cs typeface="Calibri"/>
              </a:rPr>
              <a:t>Locking Pliers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holding work pieces together</a:t>
            </a:r>
          </a:p>
          <a:p>
            <a:r>
              <a:rPr lang="en-US" dirty="0">
                <a:latin typeface="Calibri"/>
                <a:cs typeface="Calibri"/>
              </a:rPr>
              <a:t>Pipe Cutter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cutting pipe</a:t>
            </a:r>
          </a:p>
          <a:p>
            <a:r>
              <a:rPr lang="en-US" dirty="0">
                <a:latin typeface="Calibri"/>
                <a:cs typeface="Calibri"/>
              </a:rPr>
              <a:t>Glass Cutter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cutting glass without cracking</a:t>
            </a:r>
          </a:p>
          <a:p>
            <a:r>
              <a:rPr lang="en-US" dirty="0">
                <a:latin typeface="Calibri"/>
                <a:cs typeface="Calibri"/>
              </a:rPr>
              <a:t>Files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removal of material</a:t>
            </a:r>
          </a:p>
          <a:p>
            <a:r>
              <a:rPr lang="en-US" dirty="0">
                <a:latin typeface="Calibri"/>
                <a:cs typeface="Calibri"/>
              </a:rPr>
              <a:t>Chisels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removal of material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CE6FB8-6E71-0604-01C3-598B1CB4B757}"/>
              </a:ext>
            </a:extLst>
          </p:cNvPr>
          <p:cNvSpPr>
            <a:spLocks noGrp="1"/>
          </p:cNvSpPr>
          <p:nvPr/>
        </p:nvSpPr>
        <p:spPr>
          <a:xfrm>
            <a:off x="4800600" y="1572986"/>
            <a:ext cx="5384800" cy="3292249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Rivet Gun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the installation of Rivets</a:t>
            </a:r>
          </a:p>
          <a:p>
            <a:r>
              <a:rPr lang="en-US" dirty="0">
                <a:latin typeface="Calibri"/>
                <a:cs typeface="Calibri"/>
              </a:rPr>
              <a:t>Hammer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applying force</a:t>
            </a:r>
          </a:p>
          <a:p>
            <a:r>
              <a:rPr lang="en-US" dirty="0">
                <a:latin typeface="Calibri"/>
                <a:cs typeface="Calibri"/>
              </a:rPr>
              <a:t>Hacksaw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the cutting of hard materials</a:t>
            </a:r>
          </a:p>
          <a:p>
            <a:r>
              <a:rPr lang="en-US" dirty="0">
                <a:latin typeface="Calibri"/>
                <a:cs typeface="Calibri"/>
              </a:rPr>
              <a:t>Socket Wrench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manipulating fasteners</a:t>
            </a:r>
          </a:p>
          <a:p>
            <a:r>
              <a:rPr lang="en-US" dirty="0">
                <a:latin typeface="Calibri"/>
                <a:cs typeface="Calibri"/>
              </a:rPr>
              <a:t>Wrench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manipulating fasteners</a:t>
            </a:r>
          </a:p>
          <a:p>
            <a:r>
              <a:rPr lang="en-US" dirty="0">
                <a:latin typeface="Calibri"/>
                <a:cs typeface="Calibri"/>
              </a:rPr>
              <a:t>Screwdriver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manipulating fasteners</a:t>
            </a:r>
          </a:p>
          <a:p>
            <a:r>
              <a:rPr lang="en-US" dirty="0">
                <a:latin typeface="Calibri"/>
                <a:cs typeface="Calibri"/>
              </a:rPr>
              <a:t>Spray Paint Can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For application of finish materials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Can you think of more?</a:t>
            </a:r>
          </a:p>
        </p:txBody>
      </p:sp>
    </p:spTree>
    <p:extLst>
      <p:ext uri="{BB962C8B-B14F-4D97-AF65-F5344CB8AC3E}">
        <p14:creationId xmlns:p14="http://schemas.microsoft.com/office/powerpoint/2010/main" val="41331278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Props1.xml><?xml version="1.0" encoding="utf-8"?>
<ds:datastoreItem xmlns:ds="http://schemas.openxmlformats.org/officeDocument/2006/customXml" ds:itemID="{61DF2C33-0964-4B6A-A7AA-ACB53D7A1FD7}"/>
</file>

<file path=customXml/itemProps2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D37B0F-942B-4CBA-BBDF-991B64D97777}">
  <ds:schemaRefs>
    <ds:schemaRef ds:uri="http://schemas.microsoft.com/office/2006/metadata/properties"/>
    <ds:schemaRef ds:uri="http://schemas.microsoft.com/office/infopath/2007/PartnerControls"/>
    <ds:schemaRef ds:uri="30ff7222-84b3-4161-a18c-503cb15f7ed6"/>
    <ds:schemaRef ds:uri="e48d4773-ac0e-4673-a179-ff50079e412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758</Words>
  <Application>Microsoft Office PowerPoint</Application>
  <PresentationFormat>On-screen Show (16:9)</PresentationFormat>
  <Paragraphs>150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Narrow</vt:lpstr>
      <vt:lpstr>Calibri</vt:lpstr>
      <vt:lpstr>Montserrat</vt:lpstr>
      <vt:lpstr>Wingdings</vt:lpstr>
      <vt:lpstr>Wingdings 2</vt:lpstr>
      <vt:lpstr>MS_Yellow</vt:lpstr>
      <vt:lpstr>Fundamentals of Lab 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119</cp:revision>
  <dcterms:created xsi:type="dcterms:W3CDTF">2016-01-05T02:38:42Z</dcterms:created>
  <dcterms:modified xsi:type="dcterms:W3CDTF">2023-12-01T17:44:17Z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