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80" r:id="rId5"/>
    <p:sldId id="279" r:id="rId6"/>
    <p:sldId id="278" r:id="rId7"/>
    <p:sldId id="277" r:id="rId8"/>
    <p:sldId id="276" r:id="rId9"/>
    <p:sldId id="275" r:id="rId10"/>
    <p:sldId id="281" r:id="rId11"/>
  </p:sldIdLst>
  <p:sldSz cx="9144000" cy="5143500" type="screen16x9"/>
  <p:notesSz cx="6858000" cy="9144000"/>
  <p:custDataLst>
    <p:tags r:id="rId12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0079"/>
    <a:srgbClr val="673276"/>
    <a:srgbClr val="7452CA"/>
    <a:srgbClr val="0C1930"/>
    <a:srgbClr val="CA6727"/>
    <a:srgbClr val="F47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7" autoAdjust="0"/>
    <p:restoredTop sz="97293" autoAdjust="0"/>
  </p:normalViewPr>
  <p:slideViewPr>
    <p:cSldViewPr snapToGrid="0" showGuides="1">
      <p:cViewPr varScale="1">
        <p:scale>
          <a:sx n="142" d="100"/>
          <a:sy n="142" d="100"/>
        </p:scale>
        <p:origin x="65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31370" y="1764044"/>
            <a:ext cx="6477000" cy="1356604"/>
          </a:xfrm>
          <a:prstGeom prst="rect">
            <a:avLst/>
          </a:prstGeo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3CC4929-9716-859C-1A3F-D9076F9435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0453"/>
            <a:ext cx="41148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0" kern="1300" spc="3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TE </a:t>
            </a:r>
            <a:r>
              <a:rPr lang="en-US" sz="3000" b="0" kern="1300" spc="300" baseline="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STEM ACADEMY</a:t>
            </a:r>
            <a:endParaRPr lang="en-US" sz="3000" b="0" kern="1300" spc="300" baseline="30000" dirty="0">
              <a:solidFill>
                <a:schemeClr val="bg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12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E5588A3-BA1B-8673-E4FE-1832806FA4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6AB4-0155-43EF-99E5-803CD1AC50F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1546-D522-4802-84CA-C815CBB3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2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6AB4-0155-43EF-99E5-803CD1AC50F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1546-D522-4802-84CA-C815CBB3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5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6AB4-0155-43EF-99E5-803CD1AC50F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16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"/>
          <p:cNvSpPr/>
          <p:nvPr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"/>
          <p:cNvSpPr/>
          <p:nvPr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"/>
          <p:cNvSpPr/>
          <p:nvPr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903D122-F9DC-ABBC-C7D0-B5047620F14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1" orient="horz" pos="3108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pPr algn="ctr"/>
            <a:r>
              <a:rPr lang="en-US" dirty="0"/>
              <a:t>Layout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to Read a Fractional Inch Ruler</a:t>
            </a:r>
          </a:p>
        </p:txBody>
      </p:sp>
    </p:spTree>
    <p:extLst>
      <p:ext uri="{BB962C8B-B14F-4D97-AF65-F5344CB8AC3E}">
        <p14:creationId xmlns:p14="http://schemas.microsoft.com/office/powerpoint/2010/main" val="95309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7557" y="1748973"/>
            <a:ext cx="4038600" cy="3394472"/>
          </a:xfrm>
        </p:spPr>
        <p:txBody>
          <a:bodyPr lIns="91440" tIns="45720" rIns="91440" bIns="45720" anchor="t"/>
          <a:lstStyle/>
          <a:p>
            <a:pPr>
              <a:buFont typeface="Wingdings"/>
              <a:buChar char="Ø"/>
            </a:pPr>
            <a:r>
              <a:rPr lang="en-US" sz="1800" dirty="0"/>
              <a:t>A ruler is broken into divisions</a:t>
            </a:r>
          </a:p>
          <a:p>
            <a:pPr lvl="1">
              <a:buFont typeface="Wingdings"/>
              <a:buChar char="Ø"/>
            </a:pPr>
            <a:r>
              <a:rPr lang="en-US" sz="1600" dirty="0"/>
              <a:t>This allows for more accurate measurements</a:t>
            </a:r>
          </a:p>
          <a:p>
            <a:pPr>
              <a:buFont typeface="Wingdings"/>
              <a:buChar char="Ø"/>
            </a:pPr>
            <a:r>
              <a:rPr lang="en-US" sz="1800" dirty="0"/>
              <a:t>All of these divisions are based on halving the next biggest division</a:t>
            </a:r>
          </a:p>
          <a:p>
            <a:pPr lvl="1">
              <a:buFont typeface="Wingdings"/>
              <a:buChar char="Ø"/>
            </a:pPr>
            <a:r>
              <a:rPr lang="en-US" sz="1600" dirty="0"/>
              <a:t>1 to 1/2</a:t>
            </a:r>
          </a:p>
          <a:p>
            <a:pPr lvl="1">
              <a:buFont typeface="Wingdings"/>
              <a:buChar char="Ø"/>
            </a:pPr>
            <a:r>
              <a:rPr lang="en-US" sz="1600" dirty="0"/>
              <a:t>1/2 to 1/4</a:t>
            </a:r>
          </a:p>
          <a:p>
            <a:pPr lvl="1">
              <a:buFont typeface="Wingdings"/>
              <a:buChar char="Ø"/>
            </a:pPr>
            <a:r>
              <a:rPr lang="en-US" sz="1600" dirty="0"/>
              <a:t>1/4 to 1/8</a:t>
            </a:r>
          </a:p>
          <a:p>
            <a:pPr lvl="1">
              <a:buFont typeface="Wingdings"/>
              <a:buChar char="Ø"/>
            </a:pPr>
            <a:endParaRPr lang="en-US" dirty="0"/>
          </a:p>
        </p:txBody>
      </p:sp>
      <p:pic>
        <p:nvPicPr>
          <p:cNvPr id="2050" name="Picture 2" descr="C:\Users\Charles\AppData\Local\Microsoft\Windows\Temporary Internet Files\Content.IE5\C78BMWHN\MC9003839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4629" y="1943101"/>
            <a:ext cx="2607447" cy="2134790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9E47DD-2223-EAAA-14CC-A28E9D47011D}"/>
              </a:ext>
            </a:extLst>
          </p:cNvPr>
          <p:cNvSpPr txBox="1"/>
          <p:nvPr/>
        </p:nvSpPr>
        <p:spPr>
          <a:xfrm>
            <a:off x="970643" y="898071"/>
            <a:ext cx="704849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/>
              <a:t>Fractional Inch Ruler</a:t>
            </a:r>
          </a:p>
        </p:txBody>
      </p:sp>
    </p:spTree>
    <p:extLst>
      <p:ext uri="{BB962C8B-B14F-4D97-AF65-F5344CB8AC3E}">
        <p14:creationId xmlns:p14="http://schemas.microsoft.com/office/powerpoint/2010/main" val="94934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885950"/>
            <a:ext cx="5486400" cy="1371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 rot="16200000" flipH="1">
            <a:off x="3886200" y="2571750"/>
            <a:ext cx="1371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686050" y="2743200"/>
            <a:ext cx="10287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5429250" y="2743200"/>
            <a:ext cx="10287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2171700" y="291465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3543300" y="291465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4914900" y="291465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6286500" y="291465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1943100" y="3028950"/>
            <a:ext cx="457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2628900" y="3028950"/>
            <a:ext cx="457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3314700" y="3028950"/>
            <a:ext cx="457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4000500" y="3028950"/>
            <a:ext cx="457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4686300" y="3028950"/>
            <a:ext cx="457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5372100" y="3028950"/>
            <a:ext cx="457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6057900" y="3028950"/>
            <a:ext cx="457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6743700" y="3028950"/>
            <a:ext cx="457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28800" y="1885951"/>
            <a:ext cx="3429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72000" y="1885951"/>
            <a:ext cx="3429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315200" y="1885951"/>
            <a:ext cx="3429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28950" y="331470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1/2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72150" y="331470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1/2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43150" y="365760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1/4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28950" y="365760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2/4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4750" y="365760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3/4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86350" y="365760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1/4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72150" y="365760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2/4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57950" y="365760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3/4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000250" y="394335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1/8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43150" y="394335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2/8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686050" y="394335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3/8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028950" y="394335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4/8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71850" y="394335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5/8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14750" y="394335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6/8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57650" y="394335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7/8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43450" y="394335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1/8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086350" y="394335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2/8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429250" y="394335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3/8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772150" y="394335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4/8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15050" y="394335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5/8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457950" y="394335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6/8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800850" y="3943350"/>
            <a:ext cx="514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7/8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6C313E-8474-938F-5460-FE8C19F63F4B}"/>
              </a:ext>
            </a:extLst>
          </p:cNvPr>
          <p:cNvSpPr txBox="1"/>
          <p:nvPr/>
        </p:nvSpPr>
        <p:spPr>
          <a:xfrm>
            <a:off x="970643" y="898071"/>
            <a:ext cx="704849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/>
              <a:t>Fractional Inch Divisions</a:t>
            </a:r>
          </a:p>
        </p:txBody>
      </p:sp>
    </p:spTree>
    <p:extLst>
      <p:ext uri="{BB962C8B-B14F-4D97-AF65-F5344CB8AC3E}">
        <p14:creationId xmlns:p14="http://schemas.microsoft.com/office/powerpoint/2010/main" val="379886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377704"/>
            <a:ext cx="6172200" cy="1028699"/>
          </a:xfrm>
        </p:spPr>
        <p:txBody>
          <a:bodyPr lIns="91440" tIns="45720" rIns="91440" bIns="45720" anchor="t">
            <a:normAutofit fontScale="92500" lnSpcReduction="20000"/>
          </a:bodyPr>
          <a:lstStyle/>
          <a:p>
            <a:pPr>
              <a:buFont typeface="Wingdings"/>
              <a:buChar char="Ø"/>
            </a:pPr>
            <a:r>
              <a:rPr lang="en-US" sz="1800" dirty="0"/>
              <a:t>Fold a piece of paper in half. Draw a line On the crease that goes approximately ¾ of the way up the paper (Blue Lines)</a:t>
            </a:r>
          </a:p>
          <a:p>
            <a:pPr>
              <a:buFont typeface="Wingdings"/>
              <a:buChar char="Ø"/>
            </a:pPr>
            <a:r>
              <a:rPr lang="en-US" sz="1800" dirty="0"/>
              <a:t>This Represents 1/2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4600" y="2571750"/>
            <a:ext cx="4057650" cy="2057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Connector 5"/>
          <p:cNvCxnSpPr>
            <a:stCxn id="4" idx="2"/>
            <a:endCxn id="4" idx="0"/>
          </p:cNvCxnSpPr>
          <p:nvPr/>
        </p:nvCxnSpPr>
        <p:spPr>
          <a:xfrm rot="5400000" flipH="1">
            <a:off x="3514725" y="360045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</p:cNvCxnSpPr>
          <p:nvPr/>
        </p:nvCxnSpPr>
        <p:spPr>
          <a:xfrm rot="5400000" flipH="1">
            <a:off x="3800475" y="3886200"/>
            <a:ext cx="14859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5923CEB-DD6F-8312-462D-FFE109A00CD6}"/>
              </a:ext>
            </a:extLst>
          </p:cNvPr>
          <p:cNvSpPr txBox="1"/>
          <p:nvPr/>
        </p:nvSpPr>
        <p:spPr>
          <a:xfrm>
            <a:off x="970643" y="898071"/>
            <a:ext cx="704849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/>
              <a:t>Activity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03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477578"/>
            <a:ext cx="6172200" cy="1028699"/>
          </a:xfrm>
        </p:spPr>
        <p:txBody>
          <a:bodyPr lIns="91440" tIns="45720" rIns="91440" bIns="45720" anchor="t">
            <a:normAutofit fontScale="92500"/>
          </a:bodyPr>
          <a:lstStyle/>
          <a:p>
            <a:pPr>
              <a:buChar char="Ø"/>
            </a:pPr>
            <a:r>
              <a:rPr lang="en-US" sz="1700" dirty="0"/>
              <a:t>Fold the paper from edge to crease on both sides. Draw a line half way up like shown below. (Red Lines)</a:t>
            </a:r>
            <a:endParaRPr lang="en-US"/>
          </a:p>
          <a:p>
            <a:pPr>
              <a:buChar char="Ø"/>
            </a:pPr>
            <a:r>
              <a:rPr lang="en-US" sz="1700" dirty="0"/>
              <a:t>This Represents 1/4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4600" y="2571750"/>
            <a:ext cx="4057650" cy="2057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Connector 5"/>
          <p:cNvCxnSpPr>
            <a:stCxn id="4" idx="2"/>
            <a:endCxn id="4" idx="0"/>
          </p:cNvCxnSpPr>
          <p:nvPr/>
        </p:nvCxnSpPr>
        <p:spPr>
          <a:xfrm rot="5400000" flipH="1">
            <a:off x="3514725" y="360045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</p:cNvCxnSpPr>
          <p:nvPr/>
        </p:nvCxnSpPr>
        <p:spPr>
          <a:xfrm rot="5400000" flipH="1">
            <a:off x="3800475" y="3886200"/>
            <a:ext cx="14859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457450" y="3600450"/>
            <a:ext cx="2057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4572000" y="3600450"/>
            <a:ext cx="2057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971800" y="4114800"/>
            <a:ext cx="10287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5086350" y="4114800"/>
            <a:ext cx="10287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5F5113D-C453-69C2-79E0-AEE7B2E4FDB4}"/>
              </a:ext>
            </a:extLst>
          </p:cNvPr>
          <p:cNvSpPr txBox="1"/>
          <p:nvPr/>
        </p:nvSpPr>
        <p:spPr>
          <a:xfrm>
            <a:off x="970643" y="898071"/>
            <a:ext cx="704849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/>
              <a:t>Activity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8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333315"/>
            <a:ext cx="6172200" cy="1371600"/>
          </a:xfrm>
        </p:spPr>
        <p:txBody>
          <a:bodyPr lIns="91440" tIns="45720" rIns="91440" bIns="45720" anchor="t">
            <a:normAutofit/>
          </a:bodyPr>
          <a:lstStyle/>
          <a:p>
            <a:pPr>
              <a:buChar char="Ø"/>
            </a:pPr>
            <a:r>
              <a:rPr lang="en-US" sz="1600" dirty="0"/>
              <a:t>Fold the paper so that each crease is folded towards another crease. Draw a line up each new crease about 1/3 of the way up (Green Lines)</a:t>
            </a:r>
            <a:endParaRPr lang="en-US"/>
          </a:p>
          <a:p>
            <a:pPr>
              <a:buChar char="Ø"/>
            </a:pPr>
            <a:r>
              <a:rPr lang="en-US" sz="1600" dirty="0"/>
              <a:t>This Represents 1/8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4600" y="2571750"/>
            <a:ext cx="4057650" cy="2057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Connector 5"/>
          <p:cNvCxnSpPr>
            <a:stCxn id="4" idx="2"/>
            <a:endCxn id="4" idx="0"/>
          </p:cNvCxnSpPr>
          <p:nvPr/>
        </p:nvCxnSpPr>
        <p:spPr>
          <a:xfrm rot="5400000" flipH="1">
            <a:off x="3514725" y="360045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</p:cNvCxnSpPr>
          <p:nvPr/>
        </p:nvCxnSpPr>
        <p:spPr>
          <a:xfrm rot="5400000" flipH="1">
            <a:off x="3800475" y="3886200"/>
            <a:ext cx="14859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457450" y="3600450"/>
            <a:ext cx="2057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4572000" y="3600450"/>
            <a:ext cx="2057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971800" y="4114800"/>
            <a:ext cx="10287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5086350" y="4114800"/>
            <a:ext cx="10287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1943100" y="3600450"/>
            <a:ext cx="2057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971800" y="3600450"/>
            <a:ext cx="2057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4000500" y="3600450"/>
            <a:ext cx="2057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29200" y="3600450"/>
            <a:ext cx="2057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2657475" y="4314825"/>
            <a:ext cx="62865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3686175" y="4314825"/>
            <a:ext cx="62865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4714875" y="4314825"/>
            <a:ext cx="62865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5743575" y="4314825"/>
            <a:ext cx="62865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4CD50A0-D40C-F52C-D45B-70DDDB3C611A}"/>
              </a:ext>
            </a:extLst>
          </p:cNvPr>
          <p:cNvSpPr txBox="1"/>
          <p:nvPr/>
        </p:nvSpPr>
        <p:spPr>
          <a:xfrm>
            <a:off x="970643" y="898071"/>
            <a:ext cx="704849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/>
              <a:t>Activity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78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455F275-2F35-638A-C739-03873FA59993}"/>
              </a:ext>
            </a:extLst>
          </p:cNvPr>
          <p:cNvSpPr>
            <a:spLocks noGrp="1"/>
          </p:cNvSpPr>
          <p:nvPr/>
        </p:nvSpPr>
        <p:spPr>
          <a:xfrm>
            <a:off x="582385" y="1627415"/>
            <a:ext cx="8668658" cy="28477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34" charset="0"/>
              <a:buChar char="Ø"/>
            </a:pPr>
            <a:r>
              <a:rPr lang="en-US" sz="1600" dirty="0"/>
              <a:t>Group up with a partner</a:t>
            </a:r>
            <a:endParaRPr lang="en-US"/>
          </a:p>
          <a:p>
            <a:pPr>
              <a:buFont typeface="Wingdings" pitchFamily="34" charset="0"/>
              <a:buChar char="Ø"/>
            </a:pPr>
            <a:r>
              <a:rPr lang="en-US" sz="1600" dirty="0"/>
              <a:t>Have your partner point to a division on your folded paper ruler</a:t>
            </a:r>
          </a:p>
          <a:p>
            <a:pPr lvl="1">
              <a:buFont typeface="Wingdings" pitchFamily="34" charset="0"/>
              <a:buChar char="Ø"/>
            </a:pPr>
            <a:r>
              <a:rPr lang="en-US" sz="1600" dirty="0"/>
              <a:t>Can you identify which division is being pointed to?</a:t>
            </a:r>
          </a:p>
          <a:p>
            <a:pPr>
              <a:buFont typeface="Wingdings" pitchFamily="34" charset="0"/>
              <a:buChar char="Ø"/>
            </a:pPr>
            <a:r>
              <a:rPr lang="en-US" sz="1600" dirty="0"/>
              <a:t>Reverse Roles</a:t>
            </a:r>
          </a:p>
          <a:p>
            <a:pPr>
              <a:buFont typeface="Wingdings" pitchFamily="34" charset="0"/>
              <a:buChar char="Ø"/>
            </a:pPr>
            <a:r>
              <a:rPr lang="en-US" sz="1600" dirty="0"/>
              <a:t>Identify Measurements shown on the board by your teacher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950007-CD6B-6C0F-6977-05126008A7FE}"/>
              </a:ext>
            </a:extLst>
          </p:cNvPr>
          <p:cNvSpPr txBox="1"/>
          <p:nvPr/>
        </p:nvSpPr>
        <p:spPr>
          <a:xfrm>
            <a:off x="970643" y="898071"/>
            <a:ext cx="704849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/>
              <a:t>Practice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003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87a1c246d9f2852b676c4c6ca2076edffea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_Yel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M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_Yellow" id="{D98D778E-803A-4925-962B-C919C08277D0}" vid="{D2E614B3-B53F-4F1F-84A7-4A6B5F10BE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96801b-3a89-4506-aaa3-b2b080dc6fff">
      <Terms xmlns="http://schemas.microsoft.com/office/infopath/2007/PartnerControls"/>
    </lcf76f155ced4ddcb4097134ff3c332f>
    <TaxCatchAll xmlns="352a001b-fdfe-49a0-8a03-de813b89e960" xsi:nil="true"/>
    <Dateuploadedtocourse xmlns="5796801b-3a89-4506-aaa3-b2b080dc6ff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27443B7F650468EB70DBA5F662911" ma:contentTypeVersion="19" ma:contentTypeDescription="Create a new document." ma:contentTypeScope="" ma:versionID="1dcc0da45af1e6733cd93be76481f6e9">
  <xsd:schema xmlns:xsd="http://www.w3.org/2001/XMLSchema" xmlns:xs="http://www.w3.org/2001/XMLSchema" xmlns:p="http://schemas.microsoft.com/office/2006/metadata/properties" xmlns:ns2="5796801b-3a89-4506-aaa3-b2b080dc6fff" xmlns:ns3="352a001b-fdfe-49a0-8a03-de813b89e960" targetNamespace="http://schemas.microsoft.com/office/2006/metadata/properties" ma:root="true" ma:fieldsID="8061108c9017e2d5c6aa652c79b4115d" ns2:_="" ns3:_="">
    <xsd:import namespace="5796801b-3a89-4506-aaa3-b2b080dc6fff"/>
    <xsd:import namespace="352a001b-fdfe-49a0-8a03-de813b89e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uploadedtocours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6801b-3a89-4506-aaa3-b2b080dc6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9b8d16d-ae89-43c7-a374-a853dcb022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uploadedtocourse" ma:index="25" nillable="true" ma:displayName="Date uploaded to course" ma:format="Dropdown" ma:internalName="Dateuploadedtocourse">
      <xsd:simpleType>
        <xsd:restriction base="dms:Text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a001b-fdfe-49a0-8a03-de813b89e9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98a70c-eb8b-4cde-922a-1396e9e365c9}" ma:internalName="TaxCatchAll" ma:showField="CatchAllData" ma:web="352a001b-fdfe-49a0-8a03-de813b89e9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0682D0-2F0D-402C-A44F-13601A6AF6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D37B0F-942B-4CBA-BBDF-991B64D97777}">
  <ds:schemaRefs>
    <ds:schemaRef ds:uri="http://schemas.microsoft.com/office/2006/metadata/properties"/>
    <ds:schemaRef ds:uri="http://schemas.microsoft.com/office/infopath/2007/PartnerControls"/>
    <ds:schemaRef ds:uri="30ff7222-84b3-4161-a18c-503cb15f7ed6"/>
    <ds:schemaRef ds:uri="e48d4773-ac0e-4673-a179-ff50079e4121"/>
  </ds:schemaRefs>
</ds:datastoreItem>
</file>

<file path=customXml/itemProps3.xml><?xml version="1.0" encoding="utf-8"?>
<ds:datastoreItem xmlns:ds="http://schemas.openxmlformats.org/officeDocument/2006/customXml" ds:itemID="{7749FD75-2BF5-4717-A268-613EB5D06BB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214</Words>
  <Application>Microsoft Office PowerPoint</Application>
  <PresentationFormat>On-screen Show (16:9)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Narrow</vt:lpstr>
      <vt:lpstr>Montserrat</vt:lpstr>
      <vt:lpstr>Wingdings</vt:lpstr>
      <vt:lpstr>Wingdings 2</vt:lpstr>
      <vt:lpstr>MS_Yellow</vt:lpstr>
      <vt:lpstr>Layout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/>
  <cp:revision>85</cp:revision>
  <dcterms:created xsi:type="dcterms:W3CDTF">2016-01-05T02:38:42Z</dcterms:created>
  <dcterms:modified xsi:type="dcterms:W3CDTF">2023-12-08T19:18:22Z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0x0101006F527443B7F650468EB70DBA5F662911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