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80" r:id="rId5"/>
    <p:sldId id="279" r:id="rId6"/>
    <p:sldId id="278" r:id="rId7"/>
    <p:sldId id="277" r:id="rId8"/>
    <p:sldId id="276" r:id="rId9"/>
    <p:sldId id="275" r:id="rId10"/>
    <p:sldId id="281" r:id="rId11"/>
  </p:sldIdLst>
  <p:sldSz cx="9144000" cy="5143500" type="screen16x9"/>
  <p:notesSz cx="6858000" cy="9144000"/>
  <p:custDataLst>
    <p:tags r:id="rId12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42" d="100"/>
          <a:sy n="142" d="100"/>
        </p:scale>
        <p:origin x="65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6AB4-0155-43EF-99E5-803CD1AC50F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1546-D522-4802-84CA-C815CBB3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2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6AB4-0155-43EF-99E5-803CD1AC50F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11546-D522-4802-84CA-C815CBB3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5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6AB4-0155-43EF-99E5-803CD1AC50F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1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/>
              <a:t>Layout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Read a Fractional Inch Ruler</a:t>
            </a:r>
          </a:p>
        </p:txBody>
      </p:sp>
    </p:spTree>
    <p:extLst>
      <p:ext uri="{BB962C8B-B14F-4D97-AF65-F5344CB8AC3E}">
        <p14:creationId xmlns:p14="http://schemas.microsoft.com/office/powerpoint/2010/main" val="95309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7557" y="1748973"/>
            <a:ext cx="4038600" cy="3394472"/>
          </a:xfrm>
        </p:spPr>
        <p:txBody>
          <a:bodyPr lIns="91440" tIns="45720" rIns="91440" bIns="45720" anchor="t"/>
          <a:lstStyle/>
          <a:p>
            <a:pPr>
              <a:buFont typeface="Wingdings"/>
              <a:buChar char="Ø"/>
            </a:pPr>
            <a:r>
              <a:rPr lang="en-US" sz="1800" dirty="0"/>
              <a:t>A ruler is broken into divisions</a:t>
            </a:r>
          </a:p>
          <a:p>
            <a:pPr lvl="1">
              <a:buFont typeface="Wingdings"/>
              <a:buChar char="Ø"/>
            </a:pPr>
            <a:r>
              <a:rPr lang="en-US" sz="1600" dirty="0"/>
              <a:t>This allows for more accurate measurements</a:t>
            </a:r>
          </a:p>
          <a:p>
            <a:pPr>
              <a:buFont typeface="Wingdings"/>
              <a:buChar char="Ø"/>
            </a:pPr>
            <a:r>
              <a:rPr lang="en-US" sz="1800" dirty="0"/>
              <a:t>All of these divisions are based on halving the next biggest division</a:t>
            </a:r>
          </a:p>
          <a:p>
            <a:pPr lvl="1">
              <a:buFont typeface="Wingdings"/>
              <a:buChar char="Ø"/>
            </a:pPr>
            <a:r>
              <a:rPr lang="en-US" sz="1600" dirty="0"/>
              <a:t>1 to 1/2</a:t>
            </a:r>
          </a:p>
          <a:p>
            <a:pPr lvl="1">
              <a:buFont typeface="Wingdings"/>
              <a:buChar char="Ø"/>
            </a:pPr>
            <a:r>
              <a:rPr lang="en-US" sz="1600" dirty="0"/>
              <a:t>1/2 to 1/4</a:t>
            </a:r>
          </a:p>
          <a:p>
            <a:pPr lvl="1">
              <a:buFont typeface="Wingdings"/>
              <a:buChar char="Ø"/>
            </a:pPr>
            <a:r>
              <a:rPr lang="en-US" sz="1600" dirty="0"/>
              <a:t>1/4 to 1/8</a:t>
            </a:r>
          </a:p>
          <a:p>
            <a:pPr lvl="1">
              <a:buFont typeface="Wingdings"/>
              <a:buChar char="Ø"/>
            </a:pPr>
            <a:endParaRPr lang="en-US" dirty="0"/>
          </a:p>
        </p:txBody>
      </p:sp>
      <p:pic>
        <p:nvPicPr>
          <p:cNvPr id="2050" name="Picture 2" descr="C:\Users\Charles\AppData\Local\Microsoft\Windows\Temporary Internet Files\Content.IE5\C78BMWHN\MC9003839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4629" y="1943101"/>
            <a:ext cx="2607447" cy="213479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9E47DD-2223-EAAA-14CC-A28E9D47011D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Fractional Inch Ruler</a:t>
            </a:r>
          </a:p>
        </p:txBody>
      </p:sp>
    </p:spTree>
    <p:extLst>
      <p:ext uri="{BB962C8B-B14F-4D97-AF65-F5344CB8AC3E}">
        <p14:creationId xmlns:p14="http://schemas.microsoft.com/office/powerpoint/2010/main" val="94934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1885950"/>
            <a:ext cx="5486400" cy="13716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 rot="16200000" flipH="1">
            <a:off x="3886200" y="2571750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686050" y="2743200"/>
            <a:ext cx="10287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5429250" y="2743200"/>
            <a:ext cx="10287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171700" y="291465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543300" y="291465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4914900" y="291465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6286500" y="2914650"/>
            <a:ext cx="68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9431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6289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33147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40005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46863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53721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60579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6743700" y="302895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828800" y="1885951"/>
            <a:ext cx="342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72000" y="1885951"/>
            <a:ext cx="342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1885951"/>
            <a:ext cx="342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28950" y="33147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72150" y="33147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431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289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2/4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47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3/4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863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721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2/4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57950" y="365760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3/4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002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1/8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431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2/8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860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3/8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0289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4/8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718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5/8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147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6/8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576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7/8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434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1/8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0863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2/8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4292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3/8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721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4/8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150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5/8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579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6/8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00850" y="3943350"/>
            <a:ext cx="5143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7/8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6C313E-8474-938F-5460-FE8C19F63F4B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Fractional Inch Divisions</a:t>
            </a:r>
          </a:p>
        </p:txBody>
      </p:sp>
    </p:spTree>
    <p:extLst>
      <p:ext uri="{BB962C8B-B14F-4D97-AF65-F5344CB8AC3E}">
        <p14:creationId xmlns:p14="http://schemas.microsoft.com/office/powerpoint/2010/main" val="379886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377704"/>
            <a:ext cx="6172200" cy="1028699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Font typeface="Wingdings"/>
              <a:buChar char="Ø"/>
            </a:pPr>
            <a:r>
              <a:rPr lang="en-US" sz="1800" dirty="0"/>
              <a:t>Fold a piece of paper in half. Draw a line On the crease that goes approximately ¾ of the way up the paper (Blue Lines)</a:t>
            </a:r>
          </a:p>
          <a:p>
            <a:pPr>
              <a:buFont typeface="Wingdings"/>
              <a:buChar char="Ø"/>
            </a:pPr>
            <a:r>
              <a:rPr lang="en-US" sz="1800" dirty="0"/>
              <a:t>This Represents 1/2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0" y="2571750"/>
            <a:ext cx="4057650" cy="2057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Connector 5"/>
          <p:cNvCxnSpPr>
            <a:stCxn id="4" idx="2"/>
            <a:endCxn id="4" idx="0"/>
          </p:cNvCxnSpPr>
          <p:nvPr/>
        </p:nvCxnSpPr>
        <p:spPr>
          <a:xfrm rot="5400000" flipH="1">
            <a:off x="3514725" y="360045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</p:cNvCxnSpPr>
          <p:nvPr/>
        </p:nvCxnSpPr>
        <p:spPr>
          <a:xfrm rot="5400000" flipH="1">
            <a:off x="3800475" y="3886200"/>
            <a:ext cx="148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5923CEB-DD6F-8312-462D-FFE109A00CD6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Activity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0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477578"/>
            <a:ext cx="6172200" cy="1028699"/>
          </a:xfrm>
        </p:spPr>
        <p:txBody>
          <a:bodyPr lIns="91440" tIns="45720" rIns="91440" bIns="45720" anchor="t">
            <a:normAutofit fontScale="92500"/>
          </a:bodyPr>
          <a:lstStyle/>
          <a:p>
            <a:pPr>
              <a:buChar char="Ø"/>
            </a:pPr>
            <a:r>
              <a:rPr lang="en-US" sz="1700" dirty="0"/>
              <a:t>Fold the paper from edge to crease on both sides. Draw a line half way up like shown below. (Red Lines)</a:t>
            </a:r>
            <a:endParaRPr lang="en-US"/>
          </a:p>
          <a:p>
            <a:pPr>
              <a:buChar char="Ø"/>
            </a:pPr>
            <a:r>
              <a:rPr lang="en-US" sz="1700" dirty="0"/>
              <a:t>This Represents 1/4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0" y="2571750"/>
            <a:ext cx="4057650" cy="2057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Connector 5"/>
          <p:cNvCxnSpPr>
            <a:stCxn id="4" idx="2"/>
            <a:endCxn id="4" idx="0"/>
          </p:cNvCxnSpPr>
          <p:nvPr/>
        </p:nvCxnSpPr>
        <p:spPr>
          <a:xfrm rot="5400000" flipH="1">
            <a:off x="3514725" y="360045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</p:cNvCxnSpPr>
          <p:nvPr/>
        </p:nvCxnSpPr>
        <p:spPr>
          <a:xfrm rot="5400000" flipH="1">
            <a:off x="3800475" y="3886200"/>
            <a:ext cx="148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457450" y="360045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572000" y="360045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971800" y="4114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5086350" y="4114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5F5113D-C453-69C2-79E0-AEE7B2E4FDB4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Activity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8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333315"/>
            <a:ext cx="6172200" cy="1371600"/>
          </a:xfrm>
        </p:spPr>
        <p:txBody>
          <a:bodyPr lIns="91440" tIns="45720" rIns="91440" bIns="45720" anchor="t">
            <a:normAutofit/>
          </a:bodyPr>
          <a:lstStyle/>
          <a:p>
            <a:pPr>
              <a:buChar char="Ø"/>
            </a:pPr>
            <a:r>
              <a:rPr lang="en-US" sz="1600" dirty="0"/>
              <a:t>Fold the paper so that each crease is folded towards another crease. Draw a line up each new crease about 1/3 of the way up (Green Lines)</a:t>
            </a:r>
            <a:endParaRPr lang="en-US"/>
          </a:p>
          <a:p>
            <a:pPr>
              <a:buChar char="Ø"/>
            </a:pPr>
            <a:r>
              <a:rPr lang="en-US" sz="1600" dirty="0"/>
              <a:t>This Represents 1/8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0" y="2571750"/>
            <a:ext cx="4057650" cy="2057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6" name="Straight Connector 5"/>
          <p:cNvCxnSpPr>
            <a:stCxn id="4" idx="2"/>
            <a:endCxn id="4" idx="0"/>
          </p:cNvCxnSpPr>
          <p:nvPr/>
        </p:nvCxnSpPr>
        <p:spPr>
          <a:xfrm rot="5400000" flipH="1">
            <a:off x="3514725" y="360045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2"/>
          </p:cNvCxnSpPr>
          <p:nvPr/>
        </p:nvCxnSpPr>
        <p:spPr>
          <a:xfrm rot="5400000" flipH="1">
            <a:off x="3800475" y="3886200"/>
            <a:ext cx="148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457450" y="360045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572000" y="3600450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971800" y="4114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5086350" y="4114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1943100" y="3600450"/>
            <a:ext cx="2057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971800" y="3600450"/>
            <a:ext cx="2057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000500" y="3600450"/>
            <a:ext cx="2057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5029200" y="3600450"/>
            <a:ext cx="2057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657475" y="4314825"/>
            <a:ext cx="6286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3686175" y="4314825"/>
            <a:ext cx="6286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714875" y="4314825"/>
            <a:ext cx="6286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5743575" y="4314825"/>
            <a:ext cx="6286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CD50A0-D40C-F52C-D45B-70DDDB3C611A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Activity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7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55F275-2F35-638A-C739-03873FA59993}"/>
              </a:ext>
            </a:extLst>
          </p:cNvPr>
          <p:cNvSpPr>
            <a:spLocks noGrp="1"/>
          </p:cNvSpPr>
          <p:nvPr/>
        </p:nvSpPr>
        <p:spPr>
          <a:xfrm>
            <a:off x="582385" y="1627415"/>
            <a:ext cx="8668658" cy="28477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34" charset="0"/>
              <a:buChar char="Ø"/>
            </a:pPr>
            <a:r>
              <a:rPr lang="en-US" sz="1600" dirty="0"/>
              <a:t>Group up with a partner</a:t>
            </a:r>
            <a:endParaRPr lang="en-US"/>
          </a:p>
          <a:p>
            <a:pPr>
              <a:buFont typeface="Wingdings" pitchFamily="34" charset="0"/>
              <a:buChar char="Ø"/>
            </a:pPr>
            <a:r>
              <a:rPr lang="en-US" sz="1600" dirty="0"/>
              <a:t>Have your partner point to a division on your folded paper ruler</a:t>
            </a:r>
          </a:p>
          <a:p>
            <a:pPr lvl="1">
              <a:buFont typeface="Wingdings" pitchFamily="34" charset="0"/>
              <a:buChar char="Ø"/>
            </a:pPr>
            <a:r>
              <a:rPr lang="en-US" sz="1600" dirty="0"/>
              <a:t>Can you identify which division is being pointed to?</a:t>
            </a:r>
          </a:p>
          <a:p>
            <a:pPr>
              <a:buFont typeface="Wingdings" pitchFamily="34" charset="0"/>
              <a:buChar char="Ø"/>
            </a:pPr>
            <a:r>
              <a:rPr lang="en-US" sz="1600" dirty="0"/>
              <a:t>Reverse Roles</a:t>
            </a:r>
          </a:p>
          <a:p>
            <a:pPr>
              <a:buFont typeface="Wingdings" pitchFamily="34" charset="0"/>
              <a:buChar char="Ø"/>
            </a:pPr>
            <a:r>
              <a:rPr lang="en-US" sz="1600" dirty="0"/>
              <a:t>Identify Measurements shown on the board by your teacher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950007-CD6B-6C0F-6977-05126008A7FE}"/>
              </a:ext>
            </a:extLst>
          </p:cNvPr>
          <p:cNvSpPr txBox="1"/>
          <p:nvPr/>
        </p:nvSpPr>
        <p:spPr>
          <a:xfrm>
            <a:off x="970643" y="898071"/>
            <a:ext cx="704849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Practice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003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3.xml><?xml version="1.0" encoding="utf-8"?>
<ds:datastoreItem xmlns:ds="http://schemas.openxmlformats.org/officeDocument/2006/customXml" ds:itemID="{7749FD75-2BF5-4717-A268-613EB5D06B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214</Words>
  <Application>Microsoft Office PowerPoint</Application>
  <PresentationFormat>On-screen Show (16:9)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Narrow</vt:lpstr>
      <vt:lpstr>Montserrat</vt:lpstr>
      <vt:lpstr>Wingdings</vt:lpstr>
      <vt:lpstr>Wingdings 2</vt:lpstr>
      <vt:lpstr>MS_Yellow</vt:lpstr>
      <vt:lpstr>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85</cp:revision>
  <dcterms:created xsi:type="dcterms:W3CDTF">2016-01-05T02:38:42Z</dcterms:created>
  <dcterms:modified xsi:type="dcterms:W3CDTF">2023-12-08T19:18:22Z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