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 type="screen16x9"/>
  <p:notesSz cx="6858000" cy="9144000"/>
  <p:custDataLst>
    <p:tags r:id="rId14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17" autoAdjust="0"/>
    <p:restoredTop sz="97293" autoAdjust="0"/>
  </p:normalViewPr>
  <p:slideViewPr>
    <p:cSldViewPr snapToGrid="0" showGuides="1">
      <p:cViewPr varScale="1">
        <p:scale>
          <a:sx n="148" d="100"/>
          <a:sy n="148" d="100"/>
        </p:scale>
        <p:origin x="490" y="1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72CD-CD7E-43D1-8091-B183AD530A2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4510-A3B6-47D0-8010-C0527BB9C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3300" y="1062606"/>
            <a:ext cx="2166258" cy="1102519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950" y="2388507"/>
            <a:ext cx="5486400" cy="131445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Objective A: Define what Measurement Is</a:t>
            </a:r>
          </a:p>
          <a:p>
            <a:r>
              <a:rPr lang="en-US" dirty="0">
                <a:latin typeface="Calibri"/>
                <a:cs typeface="Calibri"/>
              </a:rPr>
              <a:t>Objective B: Identify Common Measurement Systems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4865"/>
            <a:ext cx="4038600" cy="339447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… A communication language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Allows people to use a common means to discuss quantity of materials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… A system of trade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Having a common measurement system is imperative in organized trade systems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… Necessary for the design-build process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To make sure that the builder is meeting the designers requirements</a:t>
            </a: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1" y="1543051"/>
            <a:ext cx="2797709" cy="2840831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A12B24E-993A-8A0E-9513-9B29D6CC17B2}"/>
              </a:ext>
            </a:extLst>
          </p:cNvPr>
          <p:cNvSpPr>
            <a:spLocks noGrp="1"/>
          </p:cNvSpPr>
          <p:nvPr/>
        </p:nvSpPr>
        <p:spPr>
          <a:xfrm>
            <a:off x="457200" y="4696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Measurement is…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129" y="1748972"/>
            <a:ext cx="4038600" cy="3394472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 comparison to an established value</a:t>
            </a:r>
            <a:endParaRPr lang="en-US"/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Values are established in what is called a System of Measurement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Two Major systems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Metric System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Imperial System</a:t>
            </a:r>
          </a:p>
        </p:txBody>
      </p:sp>
      <p:pic>
        <p:nvPicPr>
          <p:cNvPr id="2050" name="Picture 2" descr="C:\Users\Charles\AppData\Local\Microsoft\Windows\Temporary Internet Files\Content.IE5\J7I3PLXD\MC9002817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829" y="2155372"/>
            <a:ext cx="2854143" cy="2107406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BF58451-0ED5-45E2-45C8-13B6AD571E5A}"/>
              </a:ext>
            </a:extLst>
          </p:cNvPr>
          <p:cNvSpPr>
            <a:spLocks noGrp="1"/>
          </p:cNvSpPr>
          <p:nvPr/>
        </p:nvSpPr>
        <p:spPr>
          <a:xfrm>
            <a:off x="484414" y="6057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So what exactly is Measurement?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986" y="1535794"/>
            <a:ext cx="4038600" cy="339447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Almost anything can be measured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Amount of electrons passing through a wire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Rotational Force created by a motor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Diameter of a human hair</a:t>
            </a:r>
          </a:p>
          <a:p>
            <a:pPr>
              <a:buChar char="Ø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14" y="1535794"/>
            <a:ext cx="4038600" cy="339447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What are the things we most commonly measure?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Mass/ Weight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Amount of matter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Volume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Amount an object can hold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Distance/ Area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How long or how much space something takes up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Time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How much time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Quantity of Items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How many items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EB5511-0E7E-3C15-961D-B0B2B64001D7}"/>
              </a:ext>
            </a:extLst>
          </p:cNvPr>
          <p:cNvSpPr>
            <a:spLocks noGrp="1"/>
          </p:cNvSpPr>
          <p:nvPr/>
        </p:nvSpPr>
        <p:spPr>
          <a:xfrm>
            <a:off x="457200" y="519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What do we Measure?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b"/>
          <a:lstStyle/>
          <a:p>
            <a:r>
              <a:rPr lang="en-US" dirty="0">
                <a:latin typeface="Calibri"/>
                <a:cs typeface="Calibri"/>
              </a:rPr>
              <a:t>Metric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gram (g)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Kilogram= 1,000 grams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Hectogram= 100 grams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Decagram= 10 grams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gram= 1 gram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decigram= .1 gram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centigram= .01 gram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milligram= .001 gram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gram= .0022 lbs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lIns="91440" tIns="45720" rIns="91440" bIns="45720" anchor="b"/>
          <a:lstStyle/>
          <a:p>
            <a:r>
              <a:rPr lang="en-US" dirty="0">
                <a:latin typeface="Calibri"/>
                <a:cs typeface="Calibri"/>
              </a:rPr>
              <a:t>Imperial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Pounds (lbs)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ton= 2,000 lbs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ounce= 1/16 lb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lb= 453.59 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431789-1D35-C44D-F605-EA5736E66013}"/>
              </a:ext>
            </a:extLst>
          </p:cNvPr>
          <p:cNvSpPr>
            <a:spLocks noGrp="1"/>
          </p:cNvSpPr>
          <p:nvPr/>
        </p:nvSpPr>
        <p:spPr>
          <a:xfrm>
            <a:off x="384629" y="4878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Mass/ Weight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Metric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Liter (L)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KiloLiter</a:t>
            </a:r>
            <a:r>
              <a:rPr lang="en-US" dirty="0">
                <a:latin typeface="Calibri"/>
                <a:cs typeface="Calibri"/>
              </a:rPr>
              <a:t>= 1,000 Liters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HectoLiter</a:t>
            </a:r>
            <a:r>
              <a:rPr lang="en-US" dirty="0">
                <a:latin typeface="Calibri"/>
                <a:cs typeface="Calibri"/>
              </a:rPr>
              <a:t>= 100 Liters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DecaLiter</a:t>
            </a:r>
            <a:r>
              <a:rPr lang="en-US" dirty="0">
                <a:latin typeface="Calibri"/>
                <a:cs typeface="Calibri"/>
              </a:rPr>
              <a:t>= 10 Liters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Liter= 1 Liter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deciLiter</a:t>
            </a:r>
            <a:r>
              <a:rPr lang="en-US" dirty="0">
                <a:latin typeface="Calibri"/>
                <a:cs typeface="Calibri"/>
              </a:rPr>
              <a:t>= .1 Liter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centiLiter</a:t>
            </a:r>
            <a:r>
              <a:rPr lang="en-US" dirty="0">
                <a:latin typeface="Calibri"/>
                <a:cs typeface="Calibri"/>
              </a:rPr>
              <a:t>= .01 Liter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</a:t>
            </a:r>
            <a:r>
              <a:rPr lang="en-US" err="1">
                <a:latin typeface="Calibri"/>
                <a:cs typeface="Calibri"/>
              </a:rPr>
              <a:t>milliLiter</a:t>
            </a:r>
            <a:r>
              <a:rPr lang="en-US" dirty="0">
                <a:latin typeface="Calibri"/>
                <a:cs typeface="Calibri"/>
              </a:rPr>
              <a:t>= .001 Liter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Liter= 33.81 Fl. Oz.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Imperial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Base unit of Fluid Ounces (Fl. Oz.)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Gallon= 128 Fl. Oz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Quart= 32 Fl. Oz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Pint= 16 Fl. Oz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Cup= 8 Fl. Oz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Tablespoon= .5 Fl. Oz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Teaspoon= .167 Fl. Oz</a:t>
            </a:r>
          </a:p>
          <a:p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1 Fl. Oz= .029L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19B4C35-C2F5-CE88-2213-589B4061B37E}"/>
              </a:ext>
            </a:extLst>
          </p:cNvPr>
          <p:cNvSpPr>
            <a:spLocks noGrp="1"/>
          </p:cNvSpPr>
          <p:nvPr/>
        </p:nvSpPr>
        <p:spPr>
          <a:xfrm>
            <a:off x="257629" y="48781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Volume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Metric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meter (m)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Kilometer= 1,000 meters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Hectometer= 100 meters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Decameter= 10 meters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meter= 1 m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decimeter= .1 meter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centimeter= .01 meter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millimeter= .001 meter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meter= 3.281 Ft.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Imperial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Feet (Ft.)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Mile= 5280 Ft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Yard= 3 Ft.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Inch= 1/12 Ft.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Conversion Factor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Ft.= .305m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178A72F-5319-893E-9E01-E0F27E7E246A}"/>
              </a:ext>
            </a:extLst>
          </p:cNvPr>
          <p:cNvSpPr>
            <a:spLocks noGrp="1"/>
          </p:cNvSpPr>
          <p:nvPr/>
        </p:nvSpPr>
        <p:spPr>
          <a:xfrm>
            <a:off x="457200" y="4515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Distance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057" y="1553937"/>
            <a:ext cx="4038600" cy="3394472"/>
          </a:xfrm>
        </p:spPr>
        <p:txBody>
          <a:bodyPr lIns="91440" tIns="45720" rIns="91440" bIns="45720" anchor="t">
            <a:normAutofit fontScale="85000" lnSpcReduction="1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Base unit of Seconds (s)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year =31557600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week =604800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day = 86400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hour= 3600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minute= 60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tenth of a second =.1 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 millisecond= .001 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No Conversion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Same unit for metric &amp; imperial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Makes dates easier to use universally</a:t>
            </a:r>
          </a:p>
        </p:txBody>
      </p:sp>
      <p:pic>
        <p:nvPicPr>
          <p:cNvPr id="3074" name="Picture 2" descr="C:\Users\Charles\AppData\Local\Microsoft\Windows\Temporary Internet Files\Content.IE5\J7I3PLXD\MC9000481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1264" y="1553030"/>
            <a:ext cx="1644253" cy="2994890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8D175C3-3F66-AB60-2B4B-C18C4725A402}"/>
              </a:ext>
            </a:extLst>
          </p:cNvPr>
          <p:cNvSpPr>
            <a:spLocks noGrp="1"/>
          </p:cNvSpPr>
          <p:nvPr/>
        </p:nvSpPr>
        <p:spPr>
          <a:xfrm>
            <a:off x="457200" y="519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61BC518-97C2-6271-3452-979A56EB0FC6}"/>
              </a:ext>
            </a:extLst>
          </p:cNvPr>
          <p:cNvSpPr>
            <a:spLocks noGrp="1"/>
          </p:cNvSpPr>
          <p:nvPr/>
        </p:nvSpPr>
        <p:spPr>
          <a:xfrm>
            <a:off x="457200" y="6102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Thinking Time!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747A3E-F09F-CD57-D82E-7DB18226CD66}"/>
              </a:ext>
            </a:extLst>
          </p:cNvPr>
          <p:cNvSpPr txBox="1"/>
          <p:nvPr/>
        </p:nvSpPr>
        <p:spPr>
          <a:xfrm>
            <a:off x="292963" y="1755004"/>
            <a:ext cx="8558073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/>
              <a:buChar char="Ø"/>
            </a:pPr>
            <a:r>
              <a:rPr lang="en-US" sz="2800" dirty="0">
                <a:latin typeface="Calibri"/>
                <a:cs typeface="Arial"/>
              </a:rPr>
              <a:t>Only Three Countries in the World use only the Imperial System of Measurement​</a:t>
            </a:r>
            <a:endParaRPr lang="en-US"/>
          </a:p>
          <a:p>
            <a:pPr lvl="2" indent="-457200">
              <a:buFont typeface="Wingdings"/>
              <a:buChar char="§"/>
            </a:pPr>
            <a:r>
              <a:rPr lang="en-US" sz="2800" dirty="0">
                <a:latin typeface="Calibri"/>
                <a:cs typeface="Arial"/>
              </a:rPr>
              <a:t>Libya, Myanmar, United States of America​</a:t>
            </a:r>
          </a:p>
          <a:p>
            <a:pPr marL="457200" indent="-457200">
              <a:buFont typeface="Wingdings"/>
              <a:buChar char="Ø"/>
            </a:pPr>
            <a:r>
              <a:rPr lang="en-US" sz="2800" dirty="0">
                <a:latin typeface="Calibri"/>
                <a:cs typeface="Arial"/>
              </a:rPr>
              <a:t>Why do all the others choose to use the Metric System?​</a:t>
            </a:r>
          </a:p>
          <a:p>
            <a:pPr marL="457200" indent="-457200">
              <a:buFont typeface="Wingdings"/>
              <a:buChar char="Ø"/>
            </a:pPr>
            <a:r>
              <a:rPr lang="en-US" sz="2800" dirty="0">
                <a:latin typeface="Calibri"/>
                <a:cs typeface="Arial"/>
              </a:rPr>
              <a:t>What are the negative effects of changing from the Imperial to Metric System?​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444ACEBD-417A-4020-8B6B-7ECC08A961E2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579</Words>
  <Application>Microsoft Office PowerPoint</Application>
  <PresentationFormat>On-screen Show (16:9)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Calibri</vt:lpstr>
      <vt:lpstr>Montserrat</vt:lpstr>
      <vt:lpstr>Wingdings</vt:lpstr>
      <vt:lpstr>Wingdings 2</vt:lpstr>
      <vt:lpstr>MS_Yellow</vt:lpstr>
      <vt:lpstr>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77</cp:revision>
  <dcterms:created xsi:type="dcterms:W3CDTF">2016-01-05T02:38:42Z</dcterms:created>
  <dcterms:modified xsi:type="dcterms:W3CDTF">2023-12-08T19:19:12Z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