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62" r:id="rId10"/>
    <p:sldId id="259" r:id="rId11"/>
    <p:sldId id="263" r:id="rId12"/>
    <p:sldId id="264" r:id="rId13"/>
  </p:sldIdLst>
  <p:sldSz cx="9144000" cy="5143500" type="screen16x9"/>
  <p:notesSz cx="6858000" cy="9144000"/>
  <p:custDataLst>
    <p:tags r:id="rId14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7293" autoAdjust="0"/>
  </p:normalViewPr>
  <p:slideViewPr>
    <p:cSldViewPr snapToGrid="0" showGuides="1">
      <p:cViewPr varScale="1">
        <p:scale>
          <a:sx n="142" d="100"/>
          <a:sy n="142" d="100"/>
        </p:scale>
        <p:origin x="658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Layout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Objective C: Identify and Utilize Common Measurement Instruments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Measurement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General Measurement Tools</a:t>
            </a:r>
          </a:p>
          <a:p>
            <a:pPr lvl="1"/>
            <a:r>
              <a:rPr lang="en-US" dirty="0"/>
              <a:t>Accuracy depends on operator</a:t>
            </a:r>
          </a:p>
          <a:p>
            <a:pPr lvl="1"/>
            <a:r>
              <a:rPr lang="en-US" dirty="0"/>
              <a:t>Usually able to get accurate within 1/8 of an inch</a:t>
            </a:r>
          </a:p>
          <a:p>
            <a:pPr lvl="1"/>
            <a:r>
              <a:rPr lang="en-US" dirty="0"/>
              <a:t>Good for Construction, Rough Layout and General Measurement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Precision Measurement Tools</a:t>
            </a:r>
          </a:p>
          <a:p>
            <a:pPr lvl="1"/>
            <a:r>
              <a:rPr lang="en-US" dirty="0"/>
              <a:t>Tools are built to reduce operators input</a:t>
            </a:r>
          </a:p>
          <a:p>
            <a:pPr lvl="1"/>
            <a:r>
              <a:rPr lang="en-US" dirty="0"/>
              <a:t>Can read to the ten-thousandths of an inch</a:t>
            </a:r>
          </a:p>
          <a:p>
            <a:pPr lvl="1"/>
            <a:r>
              <a:rPr lang="en-US" dirty="0"/>
              <a:t>Good for precision part measurement and machining</a:t>
            </a:r>
          </a:p>
          <a:p>
            <a:pPr lvl="2"/>
            <a:r>
              <a:rPr lang="en-US" dirty="0"/>
              <a:t>Engines, Rod &amp; Bearings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Measurement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Steel Rulers</a:t>
            </a:r>
          </a:p>
          <a:p>
            <a:pPr lvl="1"/>
            <a:r>
              <a:rPr lang="en-US" dirty="0"/>
              <a:t>Combination Square</a:t>
            </a:r>
          </a:p>
          <a:p>
            <a:pPr lvl="1"/>
            <a:r>
              <a:rPr lang="en-US" dirty="0"/>
              <a:t>Speed Square</a:t>
            </a:r>
          </a:p>
          <a:p>
            <a:pPr lvl="1"/>
            <a:r>
              <a:rPr lang="en-US" dirty="0"/>
              <a:t>Framing Square</a:t>
            </a:r>
          </a:p>
          <a:p>
            <a:pPr lvl="1"/>
            <a:r>
              <a:rPr lang="en-US" dirty="0"/>
              <a:t>12”, 18”, 24” or 36” Straight Edge</a:t>
            </a:r>
          </a:p>
          <a:p>
            <a:r>
              <a:rPr lang="en-US" dirty="0"/>
              <a:t>Tape Rulers</a:t>
            </a:r>
          </a:p>
          <a:p>
            <a:pPr lvl="1"/>
            <a:r>
              <a:rPr lang="en-US" dirty="0"/>
              <a:t>5’, 25’ or 30’ Wide Steel Tapes</a:t>
            </a:r>
          </a:p>
          <a:p>
            <a:pPr lvl="1"/>
            <a:r>
              <a:rPr lang="en-US" dirty="0"/>
              <a:t>100’ or 250’ Thin Tapes</a:t>
            </a:r>
          </a:p>
          <a:p>
            <a:r>
              <a:rPr lang="en-US" dirty="0"/>
              <a:t>Walking Wheel Rulers</a:t>
            </a:r>
          </a:p>
          <a:p>
            <a:r>
              <a:rPr lang="en-US" dirty="0"/>
              <a:t>Spirit Levels</a:t>
            </a:r>
          </a:p>
          <a:p>
            <a:pPr lvl="1"/>
            <a:r>
              <a:rPr lang="en-US" dirty="0"/>
              <a:t>Check level to earth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7" name="Picture 3" descr="C:\Users\Charles\AppData\Local\Microsoft\Windows\Temporary Internet Files\Content.IE5\EVK4BK0I\MC9000788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7782" y="1896666"/>
            <a:ext cx="2207419" cy="1971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Steel Rulers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Accurate General Measurement Tool</a:t>
            </a:r>
          </a:p>
          <a:p>
            <a:r>
              <a:rPr lang="en-US" dirty="0"/>
              <a:t>Strong, Straight edge makes for good measurements</a:t>
            </a:r>
          </a:p>
          <a:p>
            <a:r>
              <a:rPr lang="en-US" dirty="0"/>
              <a:t>Length is limited due to construction</a:t>
            </a:r>
          </a:p>
          <a:p>
            <a:r>
              <a:rPr lang="en-US" dirty="0"/>
              <a:t>Can incorporate 90, 60, 45 and/or 30 degree angles as well </a:t>
            </a:r>
          </a:p>
        </p:txBody>
      </p:sp>
      <p:pic>
        <p:nvPicPr>
          <p:cNvPr id="3074" name="Picture 2" descr="C:\Users\Charles\AppData\Local\Microsoft\Windows\Temporary Internet Files\Content.IE5\J7I3PLXD\MC90044128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4900" y="1771650"/>
            <a:ext cx="2603897" cy="26038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Tape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Allow for longer measurements than steel rules</a:t>
            </a:r>
          </a:p>
          <a:p>
            <a:r>
              <a:rPr lang="en-US" dirty="0"/>
              <a:t>Accuracy is limited due to movement of parts and tautness of tape</a:t>
            </a:r>
          </a:p>
          <a:p>
            <a:r>
              <a:rPr lang="en-US" dirty="0"/>
              <a:t>Should be used for parts when a steel rule is too short</a:t>
            </a:r>
          </a:p>
          <a:p>
            <a:r>
              <a:rPr lang="en-US" dirty="0"/>
              <a:t>Due to movement of parts, sometimes two tape rules may read different measurements</a:t>
            </a:r>
          </a:p>
        </p:txBody>
      </p:sp>
      <p:pic>
        <p:nvPicPr>
          <p:cNvPr id="4098" name="Picture 2" descr="C:\Users\Charles\AppData\Local\Microsoft\Windows\Temporary Internet Files\Content.IE5\C78BMWHN\MC90043384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657350"/>
            <a:ext cx="2661047" cy="2661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Spirit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Uses a clear cylinder filled with liquid and a small air pocket</a:t>
            </a:r>
          </a:p>
          <a:p>
            <a:r>
              <a:rPr lang="en-US" dirty="0"/>
              <a:t>Air pocket will move to high end of cylinder because air is lighter than fluid</a:t>
            </a:r>
          </a:p>
          <a:p>
            <a:r>
              <a:rPr lang="en-US" dirty="0"/>
              <a:t>When air rests in center of cylinder, the tool is reading a level measurement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 descr="C:\Users\Charles\AppData\Local\Microsoft\Windows\Temporary Internet Files\Content.IE5\J7I3PLXD\MC90029059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000250"/>
            <a:ext cx="2877594" cy="16894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Measurement Tools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Calipers</a:t>
            </a:r>
          </a:p>
          <a:p>
            <a:pPr lvl="1"/>
            <a:r>
              <a:rPr lang="en-US" dirty="0"/>
              <a:t>Use digital, dial or </a:t>
            </a:r>
            <a:r>
              <a:rPr lang="en-US" dirty="0" err="1"/>
              <a:t>Vernier</a:t>
            </a:r>
            <a:r>
              <a:rPr lang="en-US" dirty="0"/>
              <a:t> scale to read measurements</a:t>
            </a:r>
          </a:p>
          <a:p>
            <a:r>
              <a:rPr lang="en-US" dirty="0"/>
              <a:t>Micrometer</a:t>
            </a:r>
          </a:p>
          <a:p>
            <a:pPr lvl="1"/>
            <a:r>
              <a:rPr lang="en-US" dirty="0"/>
              <a:t>Uses dial or </a:t>
            </a:r>
            <a:r>
              <a:rPr lang="en-US" dirty="0" err="1"/>
              <a:t>Vernier</a:t>
            </a:r>
            <a:r>
              <a:rPr lang="en-US" dirty="0"/>
              <a:t> scale to read measurements</a:t>
            </a:r>
          </a:p>
        </p:txBody>
      </p:sp>
      <p:pic>
        <p:nvPicPr>
          <p:cNvPr id="2050" name="Picture 2" descr="C:\Users\Charles\AppData\Local\Microsoft\Windows\Temporary Internet Files\Content.IE5\Y9DJVHAS\MC9003522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028701"/>
            <a:ext cx="2072878" cy="2151425"/>
          </a:xfrm>
          <a:prstGeom prst="rect">
            <a:avLst/>
          </a:prstGeom>
          <a:noFill/>
        </p:spPr>
      </p:pic>
      <p:pic>
        <p:nvPicPr>
          <p:cNvPr id="2051" name="Picture 3" descr="C:\Users\Charles\AppData\Local\Microsoft\Windows\Temporary Internet Files\Content.IE5\J7I3PLXD\MC9000550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955024">
            <a:off x="2364700" y="2473665"/>
            <a:ext cx="1343234" cy="29212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Time!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Tool would be best used to measure the following?</a:t>
            </a:r>
          </a:p>
          <a:p>
            <a:pPr lvl="1"/>
            <a:r>
              <a:rPr lang="en-US" dirty="0"/>
              <a:t>Length of Classroom</a:t>
            </a:r>
          </a:p>
          <a:p>
            <a:pPr lvl="1"/>
            <a:r>
              <a:rPr lang="en-US" dirty="0"/>
              <a:t>Height of Classroom</a:t>
            </a:r>
          </a:p>
          <a:p>
            <a:pPr lvl="1"/>
            <a:r>
              <a:rPr lang="en-US" dirty="0"/>
              <a:t>Length of Pencil</a:t>
            </a:r>
          </a:p>
          <a:p>
            <a:pPr lvl="1"/>
            <a:r>
              <a:rPr lang="en-US" dirty="0"/>
              <a:t>Diameter of Pencil</a:t>
            </a:r>
          </a:p>
          <a:p>
            <a:pPr lvl="1"/>
            <a:r>
              <a:rPr lang="en-US" dirty="0"/>
              <a:t>Piston for Car Engine</a:t>
            </a:r>
          </a:p>
          <a:p>
            <a:pPr lvl="1"/>
            <a:r>
              <a:rPr lang="en-US" dirty="0"/>
              <a:t>Distance </a:t>
            </a:r>
            <a:r>
              <a:rPr lang="en-US"/>
              <a:t>from Madison, WI to Springfield, IL?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Activity Time!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tools available in the lab:</a:t>
            </a:r>
          </a:p>
          <a:p>
            <a:pPr lvl="1"/>
            <a:r>
              <a:rPr lang="en-US" dirty="0"/>
              <a:t>Measure the Length, Width and Height of a common table in the room.</a:t>
            </a:r>
          </a:p>
          <a:p>
            <a:pPr lvl="2"/>
            <a:r>
              <a:rPr lang="en-US" dirty="0"/>
              <a:t>What tool will be best used for this purpose?</a:t>
            </a:r>
          </a:p>
          <a:p>
            <a:pPr lvl="1"/>
            <a:r>
              <a:rPr lang="en-US" dirty="0"/>
              <a:t>Measure the Thickness of the Table Top</a:t>
            </a:r>
          </a:p>
          <a:p>
            <a:pPr lvl="2"/>
            <a:r>
              <a:rPr lang="en-US" dirty="0"/>
              <a:t>What tool will be best used for this purpose?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9A7F0519-60F5-45BF-A07C-F2BB22113538}"/>
</file>

<file path=customXml/itemProps2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363</Words>
  <Application>Microsoft Office PowerPoint</Application>
  <PresentationFormat>On-screen Show (16:9)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Narrow</vt:lpstr>
      <vt:lpstr>Montserrat</vt:lpstr>
      <vt:lpstr>Wingdings</vt:lpstr>
      <vt:lpstr>Wingdings 2</vt:lpstr>
      <vt:lpstr>MS_Yellow</vt:lpstr>
      <vt:lpstr>Layout</vt:lpstr>
      <vt:lpstr>Types of Measurement Tools</vt:lpstr>
      <vt:lpstr>General Measurement Tools</vt:lpstr>
      <vt:lpstr>Steel Rulers</vt:lpstr>
      <vt:lpstr>Tape Rules</vt:lpstr>
      <vt:lpstr>Spirit Levels</vt:lpstr>
      <vt:lpstr>Precision Measurement Tools</vt:lpstr>
      <vt:lpstr>Thinking Time!</vt:lpstr>
      <vt:lpstr>Activity Time!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12</cp:revision>
  <dcterms:created xsi:type="dcterms:W3CDTF">2016-01-05T02:38:42Z</dcterms:created>
  <dcterms:modified xsi:type="dcterms:W3CDTF">2023-12-08T19:19:58Z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