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68" r:id="rId5"/>
    <p:sldId id="257" r:id="rId6"/>
    <p:sldId id="258" r:id="rId7"/>
    <p:sldId id="259" r:id="rId8"/>
    <p:sldId id="261" r:id="rId9"/>
    <p:sldId id="260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5143500" type="screen16x9"/>
  <p:notesSz cx="6858000" cy="9144000"/>
  <p:custDataLst>
    <p:tags r:id="rId17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7293" autoAdjust="0"/>
  </p:normalViewPr>
  <p:slideViewPr>
    <p:cSldViewPr snapToGrid="0" showGuides="1">
      <p:cViewPr varScale="1">
        <p:scale>
          <a:sx n="159" d="100"/>
          <a:sy n="159" d="100"/>
        </p:scale>
        <p:origin x="475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pPr algn="ctr"/>
            <a:r>
              <a:rPr lang="en-US" dirty="0">
                <a:latin typeface="Calibri"/>
                <a:cs typeface="Calibri"/>
              </a:rPr>
              <a:t>Layout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1650" y="2914650"/>
            <a:ext cx="5886450" cy="131445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alibri"/>
                <a:cs typeface="Calibri"/>
              </a:rPr>
              <a:t>Objective D: Communicate Design Information through Technical Drawings</a:t>
            </a:r>
          </a:p>
          <a:p>
            <a:r>
              <a:rPr lang="en-US" dirty="0">
                <a:latin typeface="Calibri"/>
                <a:cs typeface="Calibri"/>
              </a:rPr>
              <a:t>Objective E: Interpret Machining Requirements from Technical Drawings</a:t>
            </a:r>
          </a:p>
        </p:txBody>
      </p:sp>
    </p:spTree>
    <p:extLst>
      <p:ext uri="{BB962C8B-B14F-4D97-AF65-F5344CB8AC3E}">
        <p14:creationId xmlns:p14="http://schemas.microsoft.com/office/powerpoint/2010/main" val="315236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3557" y="1631044"/>
            <a:ext cx="4038600" cy="2723187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Tells Fabricator how nice the finish of the part must be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Parts can be buffed, polished, sanded, ground, knurled and painted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Each finish requires a special operation to prepare the part for its particular finish</a:t>
            </a:r>
          </a:p>
        </p:txBody>
      </p:sp>
      <p:pic>
        <p:nvPicPr>
          <p:cNvPr id="5122" name="Picture 2" descr="C:\Users\Charles\AppData\Local\Microsoft\Windows\Temporary Internet Files\Content.IE5\J7I3PLXD\MC9000184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2000250"/>
            <a:ext cx="3023659" cy="1980009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4D510B2-0CE8-0261-7B82-929A01AC053F}"/>
              </a:ext>
            </a:extLst>
          </p:cNvPr>
          <p:cNvSpPr>
            <a:spLocks noGrp="1"/>
          </p:cNvSpPr>
          <p:nvPr/>
        </p:nvSpPr>
        <p:spPr>
          <a:xfrm>
            <a:off x="1890485" y="682852"/>
            <a:ext cx="51271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Material Finish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485" y="1572080"/>
            <a:ext cx="3639458" cy="3104187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Tolerances of Parts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When parts must fit inside or around other parts, a tolerance may be listed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Tolerance gives the maximum and minimum sizes a part can be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Overall Size of Part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If a part is not the correct size it must be scrapped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 Technical Drawing will show the acceptable size limits for a part</a:t>
            </a:r>
          </a:p>
        </p:txBody>
      </p:sp>
      <p:pic>
        <p:nvPicPr>
          <p:cNvPr id="6146" name="Picture 2" descr="C:\Users\Charles\AppData\Local\Microsoft\Windows\Temporary Internet Files\Content.IE5\EVK4BK0I\MC9000275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8793" y="2156279"/>
            <a:ext cx="2397227" cy="2339578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0CF61E8-A6CA-0837-1830-F567F9F364A3}"/>
              </a:ext>
            </a:extLst>
          </p:cNvPr>
          <p:cNvSpPr>
            <a:spLocks noGrp="1"/>
          </p:cNvSpPr>
          <p:nvPr/>
        </p:nvSpPr>
        <p:spPr>
          <a:xfrm>
            <a:off x="2012949" y="746352"/>
            <a:ext cx="5118101" cy="925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Accuracy of Part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17437"/>
            <a:ext cx="4038600" cy="3394472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sz="1800" dirty="0">
                <a:latin typeface="Calibri"/>
                <a:cs typeface="Calibri"/>
              </a:rPr>
              <a:t>What does this Technical Drawing tell us?</a:t>
            </a:r>
          </a:p>
          <a:p>
            <a:pPr>
              <a:buChar char="Ø"/>
            </a:pPr>
            <a:r>
              <a:rPr lang="en-US" sz="1800" dirty="0">
                <a:latin typeface="Calibri"/>
                <a:cs typeface="Calibri"/>
              </a:rPr>
              <a:t>What does it not tell us?</a:t>
            </a:r>
          </a:p>
          <a:p>
            <a:pPr>
              <a:buChar char="Ø"/>
            </a:pPr>
            <a:r>
              <a:rPr lang="en-US" sz="1800" dirty="0">
                <a:latin typeface="Calibri"/>
                <a:cs typeface="Calibri"/>
              </a:rPr>
              <a:t>What is this Technical Drawing asking us to do?</a:t>
            </a:r>
          </a:p>
          <a:p>
            <a:pPr>
              <a:buChar char="Ø"/>
            </a:pPr>
            <a:r>
              <a:rPr lang="en-US" sz="1800" dirty="0">
                <a:latin typeface="Calibri"/>
                <a:cs typeface="Calibri"/>
              </a:rPr>
              <a:t>What would a cut list for this part look like?</a:t>
            </a:r>
          </a:p>
          <a:p>
            <a:pPr>
              <a:buChar char="Ø"/>
            </a:pPr>
            <a:r>
              <a:rPr lang="en-US" sz="1800" dirty="0">
                <a:latin typeface="Calibri"/>
                <a:cs typeface="Calibri"/>
              </a:rPr>
              <a:t>What would a Plan of Procedure look like?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3E64AD-0B2D-4137-6961-E1105503C98D}"/>
              </a:ext>
            </a:extLst>
          </p:cNvPr>
          <p:cNvSpPr>
            <a:spLocks noGrp="1"/>
          </p:cNvSpPr>
          <p:nvPr/>
        </p:nvSpPr>
        <p:spPr>
          <a:xfrm>
            <a:off x="2062843" y="573995"/>
            <a:ext cx="51362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Thinking Time!</a:t>
            </a:r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59F0A715-E14F-B550-B7A5-C849C84126AD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38700" y="1717083"/>
            <a:ext cx="4038600" cy="27137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C33198E-ABC4-DBB0-7CB2-4E56C1B6EA48}"/>
              </a:ext>
            </a:extLst>
          </p:cNvPr>
          <p:cNvSpPr>
            <a:spLocks noGrp="1"/>
          </p:cNvSpPr>
          <p:nvPr/>
        </p:nvSpPr>
        <p:spPr>
          <a:xfrm>
            <a:off x="475343" y="5649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Technical Drawings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0D84A8C-6E1F-73C9-F20E-A619709C6969}"/>
              </a:ext>
            </a:extLst>
          </p:cNvPr>
          <p:cNvSpPr>
            <a:spLocks noGrp="1"/>
          </p:cNvSpPr>
          <p:nvPr/>
        </p:nvSpPr>
        <p:spPr>
          <a:xfrm>
            <a:off x="770164" y="1908629"/>
            <a:ext cx="7603671" cy="291124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The way the Design Engineer and the Fabrication Technologist will communicate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Many times the designer and the fabricator are miles apart and cannot talk about the product</a:t>
            </a:r>
          </a:p>
          <a:p>
            <a:r>
              <a:rPr lang="en-US" dirty="0">
                <a:latin typeface="Calibri"/>
                <a:cs typeface="Calibri"/>
              </a:rPr>
              <a:t>The Designer needs to include all the information that the Fabricator will need to make the part</a:t>
            </a:r>
          </a:p>
          <a:p>
            <a:r>
              <a:rPr lang="en-US" dirty="0">
                <a:latin typeface="Calibri"/>
                <a:cs typeface="Calibri"/>
              </a:rPr>
              <a:t>The Designer will need to use standardized communication to make sure that the Fabricator can understand </a:t>
            </a:r>
          </a:p>
          <a:p>
            <a:r>
              <a:rPr lang="en-US" dirty="0">
                <a:latin typeface="Calibri"/>
                <a:cs typeface="Calibri"/>
              </a:rPr>
              <a:t>The Fabricator needs to be able to read the drawings and understand the symbols and abbreviations used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81151"/>
            <a:ext cx="4038600" cy="3394472"/>
          </a:xfrm>
        </p:spPr>
        <p:txBody>
          <a:bodyPr lIns="91440" tIns="45720" rIns="91440" bIns="45720" anchor="t">
            <a:normAutofit fontScale="925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Pictorial View of Object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Either in Isometric View or Orthographic Projection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Dimensions of Parts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Using dimension lines or leaders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Notes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Communicates details that may not be able to show with dimensions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00" y="1581151"/>
            <a:ext cx="4038600" cy="3394472"/>
          </a:xfrm>
        </p:spPr>
        <p:txBody>
          <a:bodyPr lIns="91440" tIns="45720" rIns="91440" bIns="45720" anchor="t">
            <a:normAutofit fontScale="925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Title Block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Communicates who drew the drawing, who checked it, what the part is, how it relates to other parts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Bill of Materials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Tells Fabricator what each component should be made of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Detail Views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Using a section or auxiliary view to show more detail to the fabricator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EEEF8A1-7218-61B6-377F-43DE1F9E69B4}"/>
              </a:ext>
            </a:extLst>
          </p:cNvPr>
          <p:cNvSpPr>
            <a:spLocks noGrp="1"/>
          </p:cNvSpPr>
          <p:nvPr/>
        </p:nvSpPr>
        <p:spPr>
          <a:xfrm>
            <a:off x="457200" y="5921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Parts of a Technical Drawing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awing.jpg">
            <a:extLst>
              <a:ext uri="{FF2B5EF4-FFF2-40B4-BE49-F238E27FC236}">
                <a16:creationId xmlns:a16="http://schemas.microsoft.com/office/drawing/2014/main" id="{9BF82C33-8B04-1E9E-69B9-1754198214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5222" y="1122312"/>
            <a:ext cx="4539342" cy="3406878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6172200" y="1314450"/>
            <a:ext cx="742950" cy="28575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828800" y="4057650"/>
            <a:ext cx="628650" cy="400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000250" y="1943100"/>
            <a:ext cx="628650" cy="400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115050" y="2686050"/>
            <a:ext cx="742950" cy="28575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3086100" y="4229100"/>
            <a:ext cx="40005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4057650" y="3200400"/>
            <a:ext cx="1428750" cy="857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14450" y="217170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/>
                <a:cs typeface="Calibri"/>
              </a:rPr>
              <a:t>Auxiliary View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57300" y="4457701"/>
            <a:ext cx="13716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latin typeface="Calibri"/>
                <a:cs typeface="Calibri"/>
              </a:rPr>
              <a:t>Orthographic Projection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57550" y="4523921"/>
            <a:ext cx="1228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/>
                <a:cs typeface="Calibri"/>
              </a:rPr>
              <a:t>Dimensions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14900" y="4343400"/>
            <a:ext cx="120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/>
                <a:cs typeface="Calibri"/>
              </a:rPr>
              <a:t>Section View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15150" y="914401"/>
            <a:ext cx="914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latin typeface="Calibri"/>
                <a:cs typeface="Calibri"/>
              </a:rPr>
              <a:t>Bill of Materials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58000" y="2514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/>
                <a:cs typeface="Calibri"/>
              </a:rPr>
              <a:t>Notes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90C320A-251C-7812-B1A3-BF8C91EBDF70}"/>
              </a:ext>
            </a:extLst>
          </p:cNvPr>
          <p:cNvSpPr>
            <a:spLocks noGrp="1"/>
          </p:cNvSpPr>
          <p:nvPr/>
        </p:nvSpPr>
        <p:spPr>
          <a:xfrm>
            <a:off x="-91622" y="714602"/>
            <a:ext cx="6333672" cy="50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Technical Drawing Example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789794"/>
            <a:ext cx="4038600" cy="3394472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Shows how components of a product will fit together 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Useful for fabricator to know how parts will be mated together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Useful for final assembly of product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Usually shows parts and the order in which they are assembled together</a:t>
            </a:r>
            <a:endParaRPr lang="en-US">
              <a:latin typeface="Calibri"/>
              <a:cs typeface="Calibri"/>
            </a:endParaRPr>
          </a:p>
        </p:txBody>
      </p:sp>
      <p:pic>
        <p:nvPicPr>
          <p:cNvPr id="1026" name="Picture 2" descr="C:\Users\Charles\AppData\Local\Microsoft\Windows\Temporary Internet Files\Content.IE5\EVK4BK0I\MC9001499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5471" y="1908629"/>
            <a:ext cx="2685811" cy="2703909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9529249-4897-4159-64E0-058DE2B95D22}"/>
              </a:ext>
            </a:extLst>
          </p:cNvPr>
          <p:cNvSpPr>
            <a:spLocks noGrp="1"/>
          </p:cNvSpPr>
          <p:nvPr/>
        </p:nvSpPr>
        <p:spPr>
          <a:xfrm>
            <a:off x="484414" y="68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Assembly Drawing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BCECBBD-B90B-3010-AC90-5A42BF63D89C}"/>
              </a:ext>
            </a:extLst>
          </p:cNvPr>
          <p:cNvSpPr>
            <a:spLocks noGrp="1"/>
          </p:cNvSpPr>
          <p:nvPr/>
        </p:nvSpPr>
        <p:spPr>
          <a:xfrm>
            <a:off x="457200" y="4832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Assembly Drawing</a:t>
            </a:r>
          </a:p>
        </p:txBody>
      </p:sp>
      <p:pic>
        <p:nvPicPr>
          <p:cNvPr id="9" name="Picture 8" descr="expl.assem.jpg">
            <a:extLst>
              <a:ext uri="{FF2B5EF4-FFF2-40B4-BE49-F238E27FC236}">
                <a16:creationId xmlns:a16="http://schemas.microsoft.com/office/drawing/2014/main" id="{A2BA2583-BAC0-E34B-00C0-ADF200FA9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651" y="1539598"/>
            <a:ext cx="4330699" cy="33479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1758"/>
            <a:ext cx="3702958" cy="3158615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You can use a technical drawing to determine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Cut List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Size of materials that need to be used to create part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Type of material each part needs to be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Plan of Procedure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Steps that will be taken to produce part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Part Finish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How the part should be finished when it is made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Accuracy of Part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Check tolerances of parts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Will the part be acceptable?</a:t>
            </a:r>
          </a:p>
        </p:txBody>
      </p:sp>
      <p:pic>
        <p:nvPicPr>
          <p:cNvPr id="2050" name="Picture 2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9157" y="2044701"/>
            <a:ext cx="2368154" cy="2507456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7E84C79-AE6B-1455-185E-CF4D86D219BD}"/>
              </a:ext>
            </a:extLst>
          </p:cNvPr>
          <p:cNvSpPr>
            <a:spLocks noGrp="1"/>
          </p:cNvSpPr>
          <p:nvPr/>
        </p:nvSpPr>
        <p:spPr>
          <a:xfrm>
            <a:off x="-907" y="614817"/>
            <a:ext cx="91458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alibri"/>
                <a:cs typeface="Calibri"/>
              </a:rPr>
              <a:t>What Information can we get off a Technical Drawing?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71" y="1508580"/>
            <a:ext cx="4038600" cy="3394472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sz="2000" dirty="0">
                <a:latin typeface="Calibri"/>
                <a:cs typeface="Calibri"/>
              </a:rPr>
              <a:t>List the amount of pieces needed</a:t>
            </a:r>
          </a:p>
          <a:p>
            <a:pPr>
              <a:buChar char="Ø"/>
            </a:pPr>
            <a:r>
              <a:rPr lang="en-US" sz="2000" dirty="0">
                <a:latin typeface="Calibri"/>
                <a:cs typeface="Calibri"/>
              </a:rPr>
              <a:t>Figure the materials to be used to create each part</a:t>
            </a:r>
          </a:p>
          <a:p>
            <a:pPr>
              <a:buChar char="Ø"/>
            </a:pPr>
            <a:r>
              <a:rPr lang="en-US" sz="2000" dirty="0">
                <a:latin typeface="Calibri"/>
                <a:cs typeface="Calibri"/>
              </a:rPr>
              <a:t>Figure the length, depth, thickness, width, area, etc. of each part</a:t>
            </a:r>
          </a:p>
          <a:p>
            <a:pPr>
              <a:buChar char="Ø"/>
            </a:pPr>
            <a:r>
              <a:rPr lang="en-US" sz="2000" dirty="0">
                <a:latin typeface="Calibri"/>
                <a:cs typeface="Calibri"/>
              </a:rPr>
              <a:t>Allows Fabricator to determine how much material will be necessary to complete parts</a:t>
            </a:r>
          </a:p>
        </p:txBody>
      </p:sp>
      <p:pic>
        <p:nvPicPr>
          <p:cNvPr id="3074" name="Picture 2" descr="C:\Users\Charles\AppData\Local\Microsoft\Windows\Temporary Internet Files\Content.IE5\Y9DJVHAS\MC90043982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8807" y="1625600"/>
            <a:ext cx="2971801" cy="2971800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29C3885-2614-2F40-6FD8-BA672A60DDDF}"/>
              </a:ext>
            </a:extLst>
          </p:cNvPr>
          <p:cNvSpPr>
            <a:spLocks noGrp="1"/>
          </p:cNvSpPr>
          <p:nvPr/>
        </p:nvSpPr>
        <p:spPr>
          <a:xfrm>
            <a:off x="457200" y="5830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Cut List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6343" y="1417865"/>
            <a:ext cx="4038600" cy="3394472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Allows the Fabricator to lay out the steps for creating a part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Not all people will use the same steps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Allows the Fabricator to create the part as efficiently as possible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Material Availability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Machine Availability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Operator Skill &amp; Knowledge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Which parts are the most critical to the process?</a:t>
            </a:r>
          </a:p>
        </p:txBody>
      </p:sp>
      <p:pic>
        <p:nvPicPr>
          <p:cNvPr id="4098" name="Picture 2" descr="C:\Users\Charles\AppData\Local\Microsoft\Windows\Temporary Internet Files\Content.IE5\EVK4BK0I\MC9001407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7837" y="1833392"/>
            <a:ext cx="2534841" cy="2281238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B9A3273-F516-9477-DA2F-8528D5E06060}"/>
              </a:ext>
            </a:extLst>
          </p:cNvPr>
          <p:cNvSpPr>
            <a:spLocks noGrp="1"/>
          </p:cNvSpPr>
          <p:nvPr/>
        </p:nvSpPr>
        <p:spPr>
          <a:xfrm>
            <a:off x="1985735" y="564924"/>
            <a:ext cx="51725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Plan of Procedure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customXml/itemProps2.xml><?xml version="1.0" encoding="utf-8"?>
<ds:datastoreItem xmlns:ds="http://schemas.openxmlformats.org/officeDocument/2006/customXml" ds:itemID="{D1F7BFAD-903E-49F4-84F5-9E9FF68FBFED}"/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564</Words>
  <Application>Microsoft Office PowerPoint</Application>
  <PresentationFormat>On-screen Show (16:9)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Montserrat</vt:lpstr>
      <vt:lpstr>Wingdings</vt:lpstr>
      <vt:lpstr>Wingdings 2</vt:lpstr>
      <vt:lpstr>MS_Yellow</vt:lpstr>
      <vt:lpstr>Layout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129</cp:revision>
  <dcterms:created xsi:type="dcterms:W3CDTF">2016-01-05T02:38:42Z</dcterms:created>
  <dcterms:modified xsi:type="dcterms:W3CDTF">2023-12-08T19:21:42Z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