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70" r:id="rId5"/>
    <p:sldId id="257" r:id="rId6"/>
    <p:sldId id="25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5143500" type="screen16x9"/>
  <p:notesSz cx="6858000" cy="9144000"/>
  <p:custDataLst>
    <p:tags r:id="rId19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128A1-9DE2-B97C-046A-1A4A4B9B377E}" v="164" dt="2023-12-04T19:17:23.944"/>
    <p1510:client id="{AC0EB59D-FE27-7A9D-CC4B-D76CEBFE69B7}" v="12" dt="2023-12-04T14:26:36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17" autoAdjust="0"/>
    <p:restoredTop sz="97293" autoAdjust="0"/>
  </p:normalViewPr>
  <p:slideViewPr>
    <p:cSldViewPr snapToGrid="0" showGuides="1">
      <p:cViewPr varScale="1">
        <p:scale>
          <a:sx n="148" d="100"/>
          <a:sy n="148" d="100"/>
        </p:scale>
        <p:origin x="4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66AF-51A6-42A0-8DB8-4580FE26924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F0D6-C3C7-465E-8A9F-B287F4001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3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pPr algn="ctr"/>
            <a:r>
              <a:rPr lang="en-US" dirty="0">
                <a:latin typeface="Calibri"/>
                <a:cs typeface="Calibri"/>
              </a:rPr>
              <a:t>Safety in the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Objective A: Identify Personal Protection Equipment… in Lab</a:t>
            </a:r>
          </a:p>
        </p:txBody>
      </p:sp>
    </p:spTree>
    <p:extLst>
      <p:ext uri="{BB962C8B-B14F-4D97-AF65-F5344CB8AC3E}">
        <p14:creationId xmlns:p14="http://schemas.microsoft.com/office/powerpoint/2010/main" val="41778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0557" y="1798865"/>
            <a:ext cx="3866243" cy="2795758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Weight of body when standing &amp; walking is supported through walking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Comfort is king!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Falling objects can crush or cut exposed toes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Gravity forces things down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Traction between footwear and floor surface can be decreased by oil, dust, weather, etc.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Footwear traction should be matched to the workplace conditions</a:t>
            </a:r>
          </a:p>
        </p:txBody>
      </p:sp>
      <p:pic>
        <p:nvPicPr>
          <p:cNvPr id="7170" name="Picture 2" descr="C:\Users\Charles\AppData\Local\Microsoft\Windows\Temporary Internet Files\Content.IE5\C78BMWHN\MC9003052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429" y="2325914"/>
            <a:ext cx="2759597" cy="2185988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E5740D7-135D-6AF3-7504-C24809AC81B8}"/>
              </a:ext>
            </a:extLst>
          </p:cNvPr>
          <p:cNvSpPr>
            <a:spLocks noGrp="1"/>
          </p:cNvSpPr>
          <p:nvPr/>
        </p:nvSpPr>
        <p:spPr>
          <a:xfrm>
            <a:off x="457200" y="655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Foot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128" y="1807937"/>
            <a:ext cx="3648529" cy="3095115"/>
          </a:xfrm>
        </p:spPr>
        <p:txBody>
          <a:bodyPr lIns="91440" tIns="45720" rIns="91440" bIns="45720" anchor="t">
            <a:normAutofit fontScale="6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Hair, Jewelry and clothing should be tight to skin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Loose hanging clothes can get caught in rotating tools, dragged through chemicals or caught in machinery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Jewelry should be removed, this includes chains and necklaces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Hair should be tied back 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Long sleeves should be buttoned tight or rolled up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Drawstrings should be tucked in to not hang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Safety Glasses should ALWAYS be worn in lab setting!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699" y="1803400"/>
            <a:ext cx="3594101" cy="2791223"/>
          </a:xfrm>
        </p:spPr>
        <p:txBody>
          <a:bodyPr lIns="91440" tIns="45720" rIns="91440" bIns="45720" anchor="t">
            <a:normAutofit fontScale="6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Special Circumstances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Welding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Leather or flame-resistant clothing should be worn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Leather gloves should be worn for handling hot material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Darkening lenses should be worn 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Chemical Exposure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Plastic clothing should be worn to protect skin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Respirator is necessary if vapors are harmful</a:t>
            </a:r>
          </a:p>
          <a:p>
            <a:pPr lvl="2">
              <a:buChar char="Ø"/>
            </a:pPr>
            <a:r>
              <a:rPr lang="en-US" err="1">
                <a:latin typeface="Calibri"/>
                <a:cs typeface="Calibri"/>
              </a:rPr>
              <a:t>Faceshield</a:t>
            </a:r>
            <a:r>
              <a:rPr lang="en-US" dirty="0">
                <a:latin typeface="Calibri"/>
                <a:cs typeface="Calibri"/>
              </a:rPr>
              <a:t> should be worn over safety glasses if chemicals will irritate skin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Material Handling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If material has sharp edges or abrasive surfaces, gloves should be worn while handling.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C6AB190-E7BB-A403-51BF-3B6A53D96931}"/>
              </a:ext>
            </a:extLst>
          </p:cNvPr>
          <p:cNvSpPr>
            <a:spLocks noGrp="1"/>
          </p:cNvSpPr>
          <p:nvPr/>
        </p:nvSpPr>
        <p:spPr>
          <a:xfrm>
            <a:off x="457200" y="7146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Other Clothing Issues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1056" y="1717222"/>
            <a:ext cx="3621315" cy="3031615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Eyewash or shower stations locations should be known when working with chemicals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Material Safety Data Sheets (MSDS) should be in the same room as the chemicals being used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Give important information for chemicals, such as: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Chemical make-up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Clean-Up procedures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Medical Aid procedures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Contact Information in case of Emergency</a:t>
            </a:r>
          </a:p>
        </p:txBody>
      </p:sp>
      <p:pic>
        <p:nvPicPr>
          <p:cNvPr id="8194" name="Picture 2" descr="C:\Users\Charles\AppData\Local\Microsoft\Windows\Temporary Internet Files\Content.IE5\C78BMWHN\MC9000242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5944" y="2089150"/>
            <a:ext cx="2850986" cy="2101453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421F142-F153-EE89-B2E7-D7EFA475D0A3}"/>
              </a:ext>
            </a:extLst>
          </p:cNvPr>
          <p:cNvSpPr>
            <a:spLocks noGrp="1"/>
          </p:cNvSpPr>
          <p:nvPr/>
        </p:nvSpPr>
        <p:spPr>
          <a:xfrm>
            <a:off x="457200" y="6465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Chemical Safety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2DC0FCC-F986-CA73-9C85-49F1D3CDC71B}"/>
              </a:ext>
            </a:extLst>
          </p:cNvPr>
          <p:cNvSpPr>
            <a:spLocks noGrp="1"/>
          </p:cNvSpPr>
          <p:nvPr/>
        </p:nvSpPr>
        <p:spPr>
          <a:xfrm>
            <a:off x="457200" y="5467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What would you do?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193D41C-6F44-B302-9C4F-13F63E2BF1AD}"/>
              </a:ext>
            </a:extLst>
          </p:cNvPr>
          <p:cNvSpPr>
            <a:spLocks noGrp="1"/>
          </p:cNvSpPr>
          <p:nvPr/>
        </p:nvSpPr>
        <p:spPr>
          <a:xfrm>
            <a:off x="493485" y="1600200"/>
            <a:ext cx="8193315" cy="31833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What would you do if you were wearing a loose fitting button-up shirt while trying to operate the drill press?</a:t>
            </a:r>
            <a:endParaRPr lang="en-US"/>
          </a:p>
          <a:p>
            <a:pPr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What would you wear if operating the soldering torch in the lab?</a:t>
            </a:r>
          </a:p>
          <a:p>
            <a:pPr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What should you wear while </a:t>
            </a:r>
            <a:r>
              <a:rPr lang="en-US">
                <a:latin typeface="Calibri"/>
                <a:cs typeface="Calibri"/>
              </a:rPr>
              <a:t>using chemicals in the lab?</a:t>
            </a:r>
            <a:endParaRPr lang="en-US" dirty="0">
              <a:latin typeface="Calibri"/>
              <a:cs typeface="Calibri"/>
            </a:endParaRPr>
          </a:p>
          <a:p>
            <a:pPr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What would you wear if you needed to be in the welding area while someone else was welding?</a:t>
            </a:r>
          </a:p>
          <a:p>
            <a:pPr>
              <a:buFont typeface="Wingdings" pitchFamily="34" charset="0"/>
              <a:buChar char="Ø"/>
            </a:pPr>
            <a:endParaRPr lang="en-US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5AA49A9-E5B4-25C5-C236-E8E54A9129C1}"/>
              </a:ext>
            </a:extLst>
          </p:cNvPr>
          <p:cNvSpPr>
            <a:spLocks noGrp="1"/>
          </p:cNvSpPr>
          <p:nvPr/>
        </p:nvSpPr>
        <p:spPr>
          <a:xfrm>
            <a:off x="457200" y="655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Activity Time!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D276905-1BEA-AF0E-1869-F2EBBEBBAB7A}"/>
              </a:ext>
            </a:extLst>
          </p:cNvPr>
          <p:cNvSpPr>
            <a:spLocks noGrp="1"/>
          </p:cNvSpPr>
          <p:nvPr/>
        </p:nvSpPr>
        <p:spPr>
          <a:xfrm>
            <a:off x="520700" y="2017486"/>
            <a:ext cx="8229600" cy="28931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As a class, create a map of the classroom and lab areas</a:t>
            </a:r>
            <a:endParaRPr lang="en-US"/>
          </a:p>
          <a:p>
            <a:pPr lvl="1"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Locate where would you find the safety glasses</a:t>
            </a:r>
          </a:p>
          <a:p>
            <a:pPr lvl="1"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Locate where would you find gloves and a darkening lens helmet for welding.</a:t>
            </a:r>
          </a:p>
          <a:p>
            <a:pPr lvl="1"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Locate where you would find gloves for staining or working with chemicals</a:t>
            </a:r>
          </a:p>
          <a:p>
            <a:pPr lvl="1"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Locate the wash sink, eyewash sink and chemical shower, if they are installed</a:t>
            </a:r>
          </a:p>
          <a:p>
            <a:pPr lvl="1"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Locate the first aid station, if equipped</a:t>
            </a:r>
          </a:p>
          <a:p>
            <a:pPr lvl="1"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Locate the storage area for flammable or chemical materials</a:t>
            </a:r>
          </a:p>
          <a:p>
            <a:pPr lvl="1"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Locate where the MSDS for chemicals is stored.</a:t>
            </a:r>
          </a:p>
          <a:p>
            <a:pPr lvl="1">
              <a:buFont typeface="Wingdings" pitchFamily="34" charset="0"/>
              <a:buChar char="Ø"/>
            </a:pPr>
            <a:r>
              <a:rPr lang="en-US" dirty="0">
                <a:latin typeface="Calibri"/>
                <a:cs typeface="Calibri"/>
              </a:rPr>
              <a:t>Locate where the phone is located.</a:t>
            </a:r>
          </a:p>
          <a:p>
            <a:pPr lvl="1">
              <a:buFont typeface="Wingdings" pitchFamily="34" charset="0"/>
              <a:buChar char="Ø"/>
            </a:pPr>
            <a:endParaRPr lang="en-US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47486" y="2125437"/>
            <a:ext cx="4038600" cy="2305901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Dressing for the job to proactively prevent accidents</a:t>
            </a:r>
            <a:endParaRPr lang="en-US"/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Can be done by wearing more clothing, or less in some cases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Referred to as PPE as an abbreviation</a:t>
            </a:r>
          </a:p>
        </p:txBody>
      </p:sp>
      <p:pic>
        <p:nvPicPr>
          <p:cNvPr id="1027" name="Picture 3" descr="C:\Users\Charles\AppData\Local\Microsoft\Windows\Temporary Internet Files\Content.IE5\EVK4BK0I\MC9000978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4571" y="2094125"/>
            <a:ext cx="2393238" cy="2365730"/>
          </a:xfrm>
          <a:prstGeom prst="rect">
            <a:avLst/>
          </a:prstGeom>
          <a:noFill/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006AC02E-F01D-384C-29AF-9F025C317148}"/>
              </a:ext>
            </a:extLst>
          </p:cNvPr>
          <p:cNvSpPr>
            <a:spLocks noGrp="1"/>
          </p:cNvSpPr>
          <p:nvPr/>
        </p:nvSpPr>
        <p:spPr>
          <a:xfrm>
            <a:off x="457200" y="7146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Personal Protective Equipment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1736" y="2007508"/>
            <a:ext cx="4038600" cy="3394472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Objects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Falling objects can smash toes or heads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Sharp objects can pierce the skin or our eyes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Hot objects can cause burns to skin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Noise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Loud noises can cause deafness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Light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cause blindness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UV light can cause burns to skin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526722"/>
            <a:ext cx="4038600" cy="3394472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Chemicals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burn or eat through materials, including skin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react with other materials to give off dangerous fumes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Dust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cause respiratory irritation if too much is breathed in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Vapors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burn persons insides if inhaled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burn exposed skin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Electricity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burn, shock or kill if contacted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travel through water, metal or other conductors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C4470A91-7D93-D2BD-2C28-751E12D276FD}"/>
              </a:ext>
            </a:extLst>
          </p:cNvPr>
          <p:cNvSpPr>
            <a:spLocks noGrp="1"/>
          </p:cNvSpPr>
          <p:nvPr/>
        </p:nvSpPr>
        <p:spPr>
          <a:xfrm>
            <a:off x="457200" y="5195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What things are harmful?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557" y="2007508"/>
            <a:ext cx="4038600" cy="3394472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Head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Falling Objects, Sharp Objects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Ears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Loud Noises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Nose &amp; Mouth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Dust, Chemicals &amp; Vapors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486" y="2007508"/>
            <a:ext cx="4038600" cy="3394472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Eyes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Objects, Dust, Light &amp; Chemicals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Skin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Sharp Objects, Heat, Light &amp; Chemicals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Feet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Falling Objects, Slippery Surfaces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5409D52-97B2-FEA7-B177-D768E7D69BF4}"/>
              </a:ext>
            </a:extLst>
          </p:cNvPr>
          <p:cNvSpPr>
            <a:spLocks noGrp="1"/>
          </p:cNvSpPr>
          <p:nvPr/>
        </p:nvSpPr>
        <p:spPr>
          <a:xfrm>
            <a:off x="457200" y="8642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What do we want to protect?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3128" y="1803400"/>
            <a:ext cx="3412672" cy="2768544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Needed when others are working overhead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Disperse the force of a falling object making contact with head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Hard Hats should be inspected and have a sticker on them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Helmet should have a suspension system that fits on head. 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The outer shell should never make contact with the head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 cracked or cut helmet should be replaced</a:t>
            </a:r>
          </a:p>
        </p:txBody>
      </p:sp>
      <p:pic>
        <p:nvPicPr>
          <p:cNvPr id="2050" name="Picture 2" descr="C:\Users\Charles\AppData\Local\Microsoft\Windows\Temporary Internet Files\Content.IE5\EVK4BK0I\MC9003562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1921" y="2185308"/>
            <a:ext cx="2707087" cy="2002631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E1870B4-BF0A-5348-505A-2BB8D86EF8C0}"/>
              </a:ext>
            </a:extLst>
          </p:cNvPr>
          <p:cNvSpPr>
            <a:spLocks noGrp="1"/>
          </p:cNvSpPr>
          <p:nvPr/>
        </p:nvSpPr>
        <p:spPr>
          <a:xfrm>
            <a:off x="457200" y="7554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Head Protection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8271" y="1667330"/>
            <a:ext cx="3476172" cy="2872865"/>
          </a:xfrm>
        </p:spPr>
        <p:txBody>
          <a:bodyPr lIns="91440" tIns="45720" rIns="91440" bIns="45720" anchor="t">
            <a:normAutofit fontScale="6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Loud noises can cause deafness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Loud Noises cause damage to the eardrum due to the violent vibration of the air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90decibels can cause damage over an 8 hour workday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Even medium noise can cause damage to hearing over time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127 decibels can cause damage in 1 second!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Earmuffs or earplugs should be worn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Earmuffs should make a complete seal around the ear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Earplugs should be inserted properly into the ear canal so as not to cause damage to ear drum</a:t>
            </a:r>
            <a:endParaRPr lang="en-US">
              <a:latin typeface="Calibri"/>
              <a:cs typeface="Calibri"/>
            </a:endParaRPr>
          </a:p>
        </p:txBody>
      </p:sp>
      <p:pic>
        <p:nvPicPr>
          <p:cNvPr id="3074" name="Picture 2" descr="C:\Users\Charles\AppData\Local\Microsoft\Windows\Temporary Internet Files\Content.IE5\C78BMWHN\MC9000184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7293" y="1633764"/>
            <a:ext cx="1937147" cy="2864244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654654E-8CD0-09E5-62BD-409A8F8492D9}"/>
              </a:ext>
            </a:extLst>
          </p:cNvPr>
          <p:cNvSpPr>
            <a:spLocks noGrp="1"/>
          </p:cNvSpPr>
          <p:nvPr/>
        </p:nvSpPr>
        <p:spPr>
          <a:xfrm>
            <a:off x="457200" y="6284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Hearing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0271" y="1848757"/>
            <a:ext cx="3458029" cy="2741330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Breathing in harmful objects or vapors can cause great internal damage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Dusts can irritate respiratory system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Vapors can damage internal systems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Dust masks or respirators must make a complete seal in order to work properly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Masks or cartridges should be replaced </a:t>
            </a:r>
            <a:r>
              <a:rPr lang="en-US" err="1">
                <a:latin typeface="Calibri"/>
                <a:cs typeface="Calibri"/>
              </a:rPr>
              <a:t>regularily</a:t>
            </a:r>
            <a:endParaRPr lang="en-US">
              <a:latin typeface="Calibri"/>
              <a:cs typeface="Calibri"/>
            </a:endParaRPr>
          </a:p>
        </p:txBody>
      </p:sp>
      <p:pic>
        <p:nvPicPr>
          <p:cNvPr id="4098" name="Picture 2" descr="C:\Users\Charles\AppData\Local\Microsoft\Windows\Temporary Internet Files\Content.IE5\J7I3PLXD\MC90009782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6221" y="1935843"/>
            <a:ext cx="2093047" cy="2566988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E515FFB-143F-0A17-6D14-700D40D64D2E}"/>
              </a:ext>
            </a:extLst>
          </p:cNvPr>
          <p:cNvSpPr>
            <a:spLocks noGrp="1"/>
          </p:cNvSpPr>
          <p:nvPr/>
        </p:nvSpPr>
        <p:spPr>
          <a:xfrm>
            <a:off x="416379" y="7917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Nose &amp; Mouth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057" y="1853294"/>
            <a:ext cx="4038600" cy="3394472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Objects &amp; Dust can irritate or puncture eyes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Chemicals can severely burn your eyes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Eyes have no protective “skin”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Light can cause burns to eyes and blindness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Safety glasses should always be worn in lab setting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Face shield should be worn when excessive debris will be flung towards the operator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Darkening Lenses should be used when the operator will be exposed to bright lights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Especially important when welding</a:t>
            </a:r>
          </a:p>
          <a:p>
            <a:pPr>
              <a:buChar char="Ø"/>
            </a:pPr>
            <a:endParaRPr lang="en-US" dirty="0">
              <a:latin typeface="Calibri"/>
              <a:cs typeface="Calibri"/>
            </a:endParaRPr>
          </a:p>
        </p:txBody>
      </p:sp>
      <p:pic>
        <p:nvPicPr>
          <p:cNvPr id="5122" name="Picture 2" descr="C:\Users\Charles\AppData\Local\Microsoft\Windows\Temporary Internet Files\Content.IE5\EVK4BK0I\MC9000184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58" y="1896779"/>
            <a:ext cx="2087245" cy="2377678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04A5083-24B6-55BE-877C-D3C696D07062}"/>
              </a:ext>
            </a:extLst>
          </p:cNvPr>
          <p:cNvSpPr>
            <a:spLocks noGrp="1"/>
          </p:cNvSpPr>
          <p:nvPr/>
        </p:nvSpPr>
        <p:spPr>
          <a:xfrm>
            <a:off x="457200" y="8370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Eyes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8407" y="1658258"/>
            <a:ext cx="5759450" cy="3067901"/>
          </a:xfrm>
        </p:spPr>
        <p:txBody>
          <a:bodyPr lIns="91440" tIns="45720" rIns="91440" bIns="45720" anchor="t">
            <a:noAutofit/>
          </a:bodyPr>
          <a:lstStyle/>
          <a:p>
            <a:pPr>
              <a:buChar char="Ø"/>
            </a:pPr>
            <a:r>
              <a:rPr lang="en-US" sz="1350" dirty="0">
                <a:latin typeface="Calibri"/>
                <a:cs typeface="Calibri"/>
              </a:rPr>
              <a:t>Objects or Chemicals that make contact with skin can cause cuts, burns or other irritations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sz="1350" dirty="0">
                <a:latin typeface="Calibri"/>
                <a:cs typeface="Calibri"/>
              </a:rPr>
              <a:t>Long sleeves and long pants reduce the amount of skin exposed</a:t>
            </a:r>
          </a:p>
          <a:p>
            <a:pPr>
              <a:buChar char="Ø"/>
            </a:pPr>
            <a:r>
              <a:rPr lang="en-US" sz="1350" dirty="0">
                <a:latin typeface="Calibri"/>
                <a:cs typeface="Calibri"/>
              </a:rPr>
              <a:t>Gloves should be worn when objects will be hot or sharp or chemically reactive</a:t>
            </a:r>
          </a:p>
          <a:p>
            <a:pPr>
              <a:buChar char="Ø"/>
            </a:pPr>
            <a:r>
              <a:rPr lang="en-US" sz="1350" dirty="0">
                <a:latin typeface="Calibri"/>
                <a:cs typeface="Calibri"/>
              </a:rPr>
              <a:t>Collared shirts help prevent neck exposure</a:t>
            </a:r>
          </a:p>
          <a:p>
            <a:pPr>
              <a:buChar char="Ø"/>
            </a:pPr>
            <a:r>
              <a:rPr lang="en-US" sz="1350" dirty="0">
                <a:latin typeface="Calibri"/>
                <a:cs typeface="Calibri"/>
              </a:rPr>
              <a:t>Thicker materials, such as leather, provide better protection from heat and penetration</a:t>
            </a:r>
          </a:p>
          <a:p>
            <a:pPr>
              <a:buChar char="Ø"/>
            </a:pPr>
            <a:r>
              <a:rPr lang="en-US" sz="1350" dirty="0">
                <a:latin typeface="Calibri"/>
                <a:cs typeface="Calibri"/>
              </a:rPr>
              <a:t>Thinner materials, such as cotton, provide protection from scrapes while allowing more heat to escape </a:t>
            </a:r>
          </a:p>
          <a:p>
            <a:pPr>
              <a:buChar char="Ø"/>
            </a:pPr>
            <a:r>
              <a:rPr lang="en-US" sz="1350" dirty="0">
                <a:latin typeface="Calibri"/>
                <a:cs typeface="Calibri"/>
              </a:rPr>
              <a:t>Plastic materials will prevent chemicals from soaking in and making contact with skin</a:t>
            </a:r>
          </a:p>
        </p:txBody>
      </p:sp>
      <p:pic>
        <p:nvPicPr>
          <p:cNvPr id="6147" name="Picture 3" descr="C:\Users\Charles\AppData\Local\Microsoft\Windows\Temporary Internet Files\Content.IE5\Y9DJVHAS\MC9000184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360748">
            <a:off x="5899945" y="2377122"/>
            <a:ext cx="2339501" cy="1578769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D226FEB-5AB7-E3BE-E57F-141E399BF604}"/>
              </a:ext>
            </a:extLst>
          </p:cNvPr>
          <p:cNvSpPr>
            <a:spLocks noGrp="1"/>
          </p:cNvSpPr>
          <p:nvPr/>
        </p:nvSpPr>
        <p:spPr>
          <a:xfrm>
            <a:off x="457200" y="6374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Skin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customXml/itemProps2.xml><?xml version="1.0" encoding="utf-8"?>
<ds:datastoreItem xmlns:ds="http://schemas.openxmlformats.org/officeDocument/2006/customXml" ds:itemID="{2FE1492B-F8EF-459C-A0C0-9BE5012B74E2}"/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On-screen Show (16:9)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MS_Yellow</vt:lpstr>
      <vt:lpstr>Safety in the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113</cp:revision>
  <dcterms:created xsi:type="dcterms:W3CDTF">2016-01-05T02:38:42Z</dcterms:created>
  <dcterms:modified xsi:type="dcterms:W3CDTF">2023-12-04T19:17:25Z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