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67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5143500" type="screen16x9"/>
  <p:notesSz cx="6858000" cy="9144000"/>
  <p:custDataLst>
    <p:tags r:id="rId16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0079"/>
    <a:srgbClr val="673276"/>
    <a:srgbClr val="7452CA"/>
    <a:srgbClr val="0C1930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0EB59D-FE27-7A9D-CC4B-D76CEBFE69B7}" v="12" dt="2023-12-04T14:26:36.139"/>
    <p1510:client id="{B87C996F-5DF5-5F50-7A83-9169C77100D8}" v="150" dt="2023-12-04T20:01:47.5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017" autoAdjust="0"/>
    <p:restoredTop sz="97293" autoAdjust="0"/>
  </p:normalViewPr>
  <p:slideViewPr>
    <p:cSldViewPr snapToGrid="0" showGuides="1">
      <p:cViewPr varScale="1">
        <p:scale>
          <a:sx n="148" d="100"/>
          <a:sy n="148" d="100"/>
        </p:scale>
        <p:origin x="490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9A8D5-D419-4DE5-86C8-3A8FAFEDE4D3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BF53-32F9-448E-9F41-E184B12E3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78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t"/>
          <a:lstStyle/>
          <a:p>
            <a:pPr algn="ctr"/>
            <a:r>
              <a:rPr lang="en-US" dirty="0">
                <a:latin typeface="Calibri"/>
                <a:cs typeface="Calibri"/>
              </a:rPr>
              <a:t>Safety in the Lab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Objective A: Identify … Clean-Up Apparatus in Lab</a:t>
            </a:r>
          </a:p>
        </p:txBody>
      </p:sp>
    </p:spTree>
    <p:extLst>
      <p:ext uri="{BB962C8B-B14F-4D97-AF65-F5344CB8AC3E}">
        <p14:creationId xmlns:p14="http://schemas.microsoft.com/office/powerpoint/2010/main" val="357481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07" y="1853294"/>
            <a:ext cx="4038600" cy="2940901"/>
          </a:xfrm>
        </p:spPr>
        <p:txBody>
          <a:bodyPr lIns="91440" tIns="45720" rIns="91440" bIns="45720" anchor="t">
            <a:normAutofit fontScale="700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Identify areas of the lab that need to be cleaned</a:t>
            </a:r>
            <a:endParaRPr lang="en-US">
              <a:latin typeface="Calibri"/>
              <a:cs typeface="Calibri"/>
            </a:endParaRP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Identify clean-up processes necessary for each area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Break tasks equally among the class members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Some tasks may require more than one person. 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Some tasks can be combined with another task to be performed by one person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Create a schedule and post it where everyone can see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What happens if someone is absent?</a:t>
            </a:r>
          </a:p>
        </p:txBody>
      </p:sp>
      <p:pic>
        <p:nvPicPr>
          <p:cNvPr id="5123" name="Picture 3" descr="C:\Users\Charles\AppData\Local\Microsoft\Windows\Temporary Internet Files\Content.IE5\EVK4BK0I\MC90021205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71" y="2178957"/>
            <a:ext cx="2711024" cy="2289572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E3EB8658-BFDA-7DF0-1DCD-7B12B6494F5A}"/>
              </a:ext>
            </a:extLst>
          </p:cNvPr>
          <p:cNvSpPr>
            <a:spLocks noGrp="1"/>
          </p:cNvSpPr>
          <p:nvPr/>
        </p:nvSpPr>
        <p:spPr>
          <a:xfrm>
            <a:off x="457200" y="67378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Creating a Clean-Up Schedule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9296198"/>
              </p:ext>
            </p:extLst>
          </p:nvPr>
        </p:nvGraphicFramePr>
        <p:xfrm>
          <a:off x="1540329" y="1798864"/>
          <a:ext cx="6172200" cy="254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/>
                        </a:rPr>
                        <a:t>Area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/>
                        </a:rPr>
                        <a:t>Job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/>
                        </a:rPr>
                        <a:t>Student Responsible</a:t>
                      </a:r>
                    </a:p>
                    <a:p>
                      <a:pPr algn="ctr"/>
                      <a:endParaRPr lang="en-US" sz="1400" dirty="0">
                        <a:latin typeface="Calibri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/>
                        </a:rPr>
                        <a:t>Welding Station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/>
                        </a:rPr>
                        <a:t>Return &amp; Organize Tools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/>
                        </a:rPr>
                        <a:t>Joey R.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/>
                        </a:rPr>
                        <a:t>Welding Station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/>
                        </a:rPr>
                        <a:t>Clean</a:t>
                      </a:r>
                      <a:r>
                        <a:rPr lang="en-US" sz="1400" baseline="0" dirty="0">
                          <a:latin typeface="Calibri"/>
                        </a:rPr>
                        <a:t> Off Tables &amp; Sweep Up area</a:t>
                      </a:r>
                      <a:endParaRPr lang="en-US" sz="1400">
                        <a:latin typeface="Calibri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/>
                        </a:rPr>
                        <a:t>Michelle</a:t>
                      </a:r>
                      <a:r>
                        <a:rPr lang="en-US" sz="1400" baseline="0" dirty="0">
                          <a:latin typeface="Calibri"/>
                        </a:rPr>
                        <a:t> B.</a:t>
                      </a:r>
                      <a:endParaRPr lang="en-US" sz="1400">
                        <a:latin typeface="Calibri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/>
                        </a:rPr>
                        <a:t>Whole Lab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/>
                        </a:rPr>
                        <a:t>Sweep Up Floor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/>
                        </a:rPr>
                        <a:t>Jeff A.</a:t>
                      </a:r>
                      <a:r>
                        <a:rPr lang="en-US" sz="1400" baseline="0" dirty="0">
                          <a:latin typeface="Calibri"/>
                        </a:rPr>
                        <a:t> &amp; Tracy B.</a:t>
                      </a:r>
                      <a:endParaRPr lang="en-US" sz="1400">
                        <a:latin typeface="Calibri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/>
                        </a:rPr>
                        <a:t>Whole</a:t>
                      </a:r>
                      <a:r>
                        <a:rPr lang="en-US" sz="1400" baseline="0" dirty="0">
                          <a:latin typeface="Calibri"/>
                        </a:rPr>
                        <a:t> Lab</a:t>
                      </a:r>
                      <a:endParaRPr lang="en-US" sz="1400">
                        <a:latin typeface="Calibri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/>
                        </a:rPr>
                        <a:t>Organize Safety</a:t>
                      </a:r>
                      <a:r>
                        <a:rPr lang="en-US" sz="1400" baseline="0" dirty="0">
                          <a:latin typeface="Calibri"/>
                        </a:rPr>
                        <a:t> Glasses Cabinet</a:t>
                      </a:r>
                      <a:endParaRPr lang="en-US" sz="1400">
                        <a:latin typeface="Calibri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/>
                        </a:rPr>
                        <a:t>Corey A.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/>
                        </a:rPr>
                        <a:t>Whole Lab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/>
                        </a:rPr>
                        <a:t>Make Sure Stools are on top of table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/>
                        </a:rPr>
                        <a:t>Corey A.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525E9679-A943-9824-E00A-1ABE7435FBDA}"/>
              </a:ext>
            </a:extLst>
          </p:cNvPr>
          <p:cNvSpPr>
            <a:spLocks noGrp="1"/>
          </p:cNvSpPr>
          <p:nvPr/>
        </p:nvSpPr>
        <p:spPr>
          <a:xfrm>
            <a:off x="457200" y="782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Sample Clean-Up Chart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50900" y="2356759"/>
            <a:ext cx="4026807" cy="1384866"/>
          </a:xfrm>
        </p:spPr>
        <p:txBody>
          <a:bodyPr lIns="91440" tIns="45720" rIns="91440" bIns="45720" anchor="t"/>
          <a:lstStyle/>
          <a:p>
            <a:pPr>
              <a:buChar char="Ø"/>
            </a:pPr>
            <a:r>
              <a:rPr lang="en-US" sz="3200" dirty="0">
                <a:latin typeface="Calibri"/>
                <a:cs typeface="Calibri"/>
              </a:rPr>
              <a:t>Why must the lab be cleaned up?</a:t>
            </a:r>
          </a:p>
        </p:txBody>
      </p:sp>
      <p:pic>
        <p:nvPicPr>
          <p:cNvPr id="1027" name="Picture 3" descr="C:\Users\Charles\AppData\Local\Microsoft\Windows\Temporary Internet Files\Content.IE5\C78BMWHN\MC90043440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72364" y="1712687"/>
            <a:ext cx="1946672" cy="2727155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319C2400-E73D-54DD-BEDA-03613C83E5CB}"/>
              </a:ext>
            </a:extLst>
          </p:cNvPr>
          <p:cNvSpPr>
            <a:spLocks noGrp="1"/>
          </p:cNvSpPr>
          <p:nvPr/>
        </p:nvSpPr>
        <p:spPr>
          <a:xfrm>
            <a:off x="457200" y="71460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Question Time?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1736" y="1971222"/>
            <a:ext cx="4038600" cy="3394472"/>
          </a:xfrm>
        </p:spPr>
        <p:txBody>
          <a:bodyPr lIns="91440" tIns="45720" rIns="91440" bIns="45720" anchor="t">
            <a:normAutofit fontScale="925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Dirty tools= Poor Performance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Blades and motors will wear-out faster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Heat can build up due to clogging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Safety devices might not work properly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Clean Environment= Clean Students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Dust  and oil on equipment and floor can get on clothes, bags, electronics, etc.</a:t>
            </a:r>
          </a:p>
          <a:p>
            <a:pPr lvl="1">
              <a:buFont typeface="Wingdings"/>
              <a:buChar char="Ø"/>
            </a:pPr>
            <a:endParaRPr lang="en-US" dirty="0">
              <a:latin typeface="Calibri"/>
              <a:cs typeface="Calibri"/>
            </a:endParaRPr>
          </a:p>
          <a:p>
            <a:pPr lvl="1">
              <a:buFont typeface="Wingdings"/>
              <a:buChar char="Ø"/>
            </a:pPr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414" y="1971222"/>
            <a:ext cx="4038600" cy="3394472"/>
          </a:xfrm>
        </p:spPr>
        <p:txBody>
          <a:bodyPr lIns="91440" tIns="45720" rIns="91440" bIns="45720" anchor="t">
            <a:normAutofit fontScale="925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Dirty Lab= Unsafe Environment</a:t>
            </a:r>
            <a:endParaRPr lang="en-US">
              <a:latin typeface="Calibri"/>
              <a:cs typeface="Calibri"/>
            </a:endParaRP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Floors with oil or dust can be slippery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Dust can make safety signs unreadable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Vapors or Dust can be harmful to your respiratory system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Unorganized Lab= Chaos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Tools not returned to proper locations may not be found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Projects or materials misplaced may be lost or stolen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AEE04F8-66D9-928C-9991-9557B21E6216}"/>
              </a:ext>
            </a:extLst>
          </p:cNvPr>
          <p:cNvSpPr>
            <a:spLocks noGrp="1"/>
          </p:cNvSpPr>
          <p:nvPr/>
        </p:nvSpPr>
        <p:spPr>
          <a:xfrm>
            <a:off x="461736" y="6193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Why must the Lab be cleaned?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3057" y="1590222"/>
            <a:ext cx="3476172" cy="3058830"/>
          </a:xfrm>
        </p:spPr>
        <p:txBody>
          <a:bodyPr lIns="91440" tIns="45720" rIns="91440" bIns="45720" anchor="t">
            <a:normAutofit fontScale="775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Table Broom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Used to sweep of tables &amp; machinery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Push Brooms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Used to sweep solid objects off of floor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Dust Mop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Used to pick up small, dry objects off the floor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Wet Mop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Used with chemicals to clean up wet materials from floor, or to clean 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9914" y="1590222"/>
            <a:ext cx="3485243" cy="3058830"/>
          </a:xfrm>
        </p:spPr>
        <p:txBody>
          <a:bodyPr lIns="91440" tIns="45720" rIns="91440" bIns="45720" anchor="t">
            <a:normAutofit fontScale="775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Dust Collector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Used to move dust particulates 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Fume Exhaust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Used to move vapors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Dust Pan/ Scoop Shovel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Used to move waste to garbage can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Squeegee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Used to move liquids, leaving a dry surface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Shop Vacuum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Used to suck up solids or liquids, portable.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A5E18CF-AA2F-DA63-F43C-89C7CE030FE8}"/>
              </a:ext>
            </a:extLst>
          </p:cNvPr>
          <p:cNvSpPr>
            <a:spLocks noGrp="1"/>
          </p:cNvSpPr>
          <p:nvPr/>
        </p:nvSpPr>
        <p:spPr>
          <a:xfrm>
            <a:off x="457200" y="53770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Tools for Cleaning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343" y="1758044"/>
            <a:ext cx="4038600" cy="3394472"/>
          </a:xfrm>
        </p:spPr>
        <p:txBody>
          <a:bodyPr lIns="91440" tIns="45720" rIns="91440" bIns="45720" anchor="t">
            <a:normAutofit fontScale="92500" lnSpcReduction="1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Waste Storage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Garbage Can/ Dumpster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Holds waste to be disposed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Scrap Bin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Holds waste that can be reused or disposed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Chemical/ Oil Cans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Holds chemical or flammable waste to be disposed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0771" y="1758044"/>
            <a:ext cx="3966029" cy="3317365"/>
          </a:xfrm>
        </p:spPr>
        <p:txBody>
          <a:bodyPr lIns="91440" tIns="45720" rIns="91440" bIns="45720" anchor="t">
            <a:normAutofit fontScale="92500" lnSpcReduction="1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Material Storage</a:t>
            </a:r>
            <a:endParaRPr lang="en-US">
              <a:latin typeface="Calibri"/>
              <a:cs typeface="Calibri"/>
            </a:endParaRP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Tool Box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Used to organize &amp; store small tools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Tool Cabinet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Used to organize &amp; store bigger tools or supplies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Material Carts/ Racks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Used to store raw or finished materials or supplies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Lockers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Used to store personal items or project components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24DC41B-49B8-27E8-973C-02414F058F54}"/>
              </a:ext>
            </a:extLst>
          </p:cNvPr>
          <p:cNvSpPr>
            <a:spLocks noGrp="1"/>
          </p:cNvSpPr>
          <p:nvPr/>
        </p:nvSpPr>
        <p:spPr>
          <a:xfrm>
            <a:off x="457200" y="66470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Tools for Storage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093" y="1826080"/>
            <a:ext cx="4038600" cy="2813901"/>
          </a:xfrm>
        </p:spPr>
        <p:txBody>
          <a:bodyPr lIns="91440" tIns="45720" rIns="91440" bIns="45720" anchor="t">
            <a:normAutofit fontScale="700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Use a table broom to move dust off of table or equipment</a:t>
            </a:r>
            <a:endParaRPr lang="en-US"/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Move all furniture off of floor if possible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Use push brooms, dry mops or shop vacuum to move materials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Use dustpan or shovel to move dust into waste bin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Use dust collection system if possible to minimize dust in air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NEVER use compressed air to move dust, it just puts it into the air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If you must, wear a dust mask </a:t>
            </a:r>
          </a:p>
        </p:txBody>
      </p:sp>
      <p:pic>
        <p:nvPicPr>
          <p:cNvPr id="2050" name="Picture 2" descr="C:\Users\Charles\AppData\Local\Microsoft\Windows\Temporary Internet Files\Content.IE5\Y9DJVHAS\MC90001675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7772" y="2481036"/>
            <a:ext cx="2649386" cy="1852613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B061CC5-9BE4-2E03-B39E-2B14500519FB}"/>
              </a:ext>
            </a:extLst>
          </p:cNvPr>
          <p:cNvSpPr>
            <a:spLocks noGrp="1"/>
          </p:cNvSpPr>
          <p:nvPr/>
        </p:nvSpPr>
        <p:spPr>
          <a:xfrm>
            <a:off x="457200" y="68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To Clean Dust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842" y="1989365"/>
            <a:ext cx="4537528" cy="2677830"/>
          </a:xfrm>
        </p:spPr>
        <p:txBody>
          <a:bodyPr lIns="91440" tIns="45720" rIns="91440" bIns="45720" anchor="t">
            <a:normAutofit fontScale="850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Use a squeegee to move fluids to drain if appropriate or to pool fluids together</a:t>
            </a:r>
            <a:endParaRPr lang="en-US"/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Use absorbent material such as Oil-Dry or sawdust to absorb liquid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Dispose of materials properly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Wet mop floor with cleaner to remove liquid residue from floor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Wash tables or equipment with cleaner and towels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Wear all appropriate PPE</a:t>
            </a:r>
          </a:p>
        </p:txBody>
      </p:sp>
      <p:pic>
        <p:nvPicPr>
          <p:cNvPr id="3074" name="Picture 2" descr="C:\Users\Charles\AppData\Local\Microsoft\Windows\Temporary Internet Files\Content.IE5\C78BMWHN\MC90031270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96858" y="1729922"/>
            <a:ext cx="2049335" cy="2334815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0AF823EE-6617-DE83-5B77-8775DF91CD44}"/>
              </a:ext>
            </a:extLst>
          </p:cNvPr>
          <p:cNvSpPr>
            <a:spLocks noGrp="1"/>
          </p:cNvSpPr>
          <p:nvPr/>
        </p:nvSpPr>
        <p:spPr>
          <a:xfrm>
            <a:off x="457200" y="71460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To Clean Oils or Fluids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1987" y="1835151"/>
            <a:ext cx="4991099" cy="2650615"/>
          </a:xfrm>
        </p:spPr>
        <p:txBody>
          <a:bodyPr lIns="91440" tIns="45720" rIns="91440" bIns="45720" anchor="t">
            <a:normAutofit fontScale="92500" lnSpcReduction="1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DO NOT TOUCH Chemicals, Blood or other Biohazards if not properly trained</a:t>
            </a:r>
            <a:endParaRPr lang="en-US">
              <a:latin typeface="Calibri"/>
              <a:cs typeface="Calibri"/>
            </a:endParaRP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Notify your teacher, principal or custodial staff to spills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If the odor is overwhelming, open a door or exterior window to ventilate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Leave the area and mark it if necessary or possible</a:t>
            </a:r>
          </a:p>
        </p:txBody>
      </p:sp>
      <p:pic>
        <p:nvPicPr>
          <p:cNvPr id="4098" name="Picture 2" descr="C:\Users\Charles\AppData\Local\Microsoft\Windows\Temporary Internet Files\Content.IE5\J7I3PLXD\MC9000184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286" y="1755321"/>
            <a:ext cx="2586454" cy="2282428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DD8E8235-3192-5B0F-2407-AA2D9627AEF7}"/>
              </a:ext>
            </a:extLst>
          </p:cNvPr>
          <p:cNvSpPr>
            <a:spLocks noGrp="1"/>
          </p:cNvSpPr>
          <p:nvPr/>
        </p:nvSpPr>
        <p:spPr>
          <a:xfrm>
            <a:off x="457200" y="61028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Chemical, Blood or Biohazards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557" y="2152651"/>
            <a:ext cx="4038600" cy="2550830"/>
          </a:xfrm>
        </p:spPr>
        <p:txBody>
          <a:bodyPr lIns="91440" tIns="45720" rIns="91440" bIns="45720" anchor="t">
            <a:normAutofit fontScale="700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Clean-up time is Clean-up time</a:t>
            </a:r>
            <a:endParaRPr lang="en-US">
              <a:latin typeface="Calibri"/>
              <a:cs typeface="Calibri"/>
            </a:endParaRP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It is not time to make one last cut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Put projects away and perform your job quickly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Do it Best First, then you won’t have to do it again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Don’t try to do a rush job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Less Time Spent Cleaning= More time working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If clean-up can’t be accomplished in 5 minutes, more time will be needed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0557" y="2152651"/>
            <a:ext cx="4038600" cy="2387544"/>
          </a:xfrm>
        </p:spPr>
        <p:txBody>
          <a:bodyPr lIns="91440" tIns="45720" rIns="91440" bIns="45720" anchor="t">
            <a:normAutofit fontScale="700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Set at least 5 minutes for clean up, then adjust to class needs</a:t>
            </a:r>
            <a:endParaRPr lang="en-US">
              <a:latin typeface="Calibri"/>
              <a:cs typeface="Calibri"/>
            </a:endParaRP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Come up with a clean-up schedule that works for your class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Clean off tables and equipment first, then clean floor areas.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Don’t leave behind a mess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Use as little cleaning solution or water as needed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Excess creates waste and longer drying times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776083E-94C1-E4ED-26F4-7BA81899916F}"/>
              </a:ext>
            </a:extLst>
          </p:cNvPr>
          <p:cNvSpPr>
            <a:spLocks noGrp="1"/>
          </p:cNvSpPr>
          <p:nvPr/>
        </p:nvSpPr>
        <p:spPr>
          <a:xfrm>
            <a:off x="457200" y="71460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Tips for Efficient Clean-Up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B71798-9631-4BC5-88CB-F146A5EDF41F}"/>
</file>

<file path=customXml/itemProps2.xml><?xml version="1.0" encoding="utf-8"?>
<ds:datastoreItem xmlns:ds="http://schemas.openxmlformats.org/officeDocument/2006/customXml" ds:itemID="{E6D37B0F-942B-4CBA-BBDF-991B64D97777}">
  <ds:schemaRefs>
    <ds:schemaRef ds:uri="http://schemas.microsoft.com/office/2006/metadata/properties"/>
    <ds:schemaRef ds:uri="http://schemas.microsoft.com/office/infopath/2007/PartnerControls"/>
    <ds:schemaRef ds:uri="30ff7222-84b3-4161-a18c-503cb15f7ed6"/>
    <ds:schemaRef ds:uri="e48d4773-ac0e-4673-a179-ff50079e4121"/>
  </ds:schemaRefs>
</ds:datastoreItem>
</file>

<file path=customXml/itemProps3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On-screen Show (16:9)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MS_Yellow</vt:lpstr>
      <vt:lpstr>Safety in the Lab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/>
  <cp:revision>98</cp:revision>
  <dcterms:created xsi:type="dcterms:W3CDTF">2016-01-05T02:38:42Z</dcterms:created>
  <dcterms:modified xsi:type="dcterms:W3CDTF">2023-12-04T20:01:55Z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