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64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5143500" type="screen16x9"/>
  <p:notesSz cx="6858000" cy="9144000"/>
  <p:custDataLst>
    <p:tags r:id="rId13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0079"/>
    <a:srgbClr val="673276"/>
    <a:srgbClr val="7452CA"/>
    <a:srgbClr val="0C1930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2D6258-383B-44FA-F0C4-BB6C78420FC7}" v="108" dt="2023-12-05T14:10:58.378"/>
    <p1510:client id="{AC0EB59D-FE27-7A9D-CC4B-D76CEBFE69B7}" v="12" dt="2023-12-04T14:26:36.1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017" autoAdjust="0"/>
    <p:restoredTop sz="97293" autoAdjust="0"/>
  </p:normalViewPr>
  <p:slideViewPr>
    <p:cSldViewPr snapToGrid="0" showGuides="1">
      <p:cViewPr varScale="1">
        <p:scale>
          <a:sx n="148" d="100"/>
          <a:sy n="148" d="100"/>
        </p:scale>
        <p:origin x="490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gs" Target="tags/tag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87E0-D514-42E1-89BA-03265B7E38CC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27989-E931-4DE2-9F2C-56911F1CC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64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87E0-D514-42E1-89BA-03265B7E38CC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27989-E931-4DE2-9F2C-56911F1CC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352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lIns="91440" tIns="45720" rIns="91440" bIns="45720" anchor="t"/>
          <a:lstStyle/>
          <a:p>
            <a:pPr algn="ctr"/>
            <a:r>
              <a:rPr lang="en-US" dirty="0">
                <a:latin typeface="Calibri"/>
                <a:cs typeface="Calibri"/>
              </a:rPr>
              <a:t>Safety in the Lab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Objective B: Safety Rules for Lab</a:t>
            </a:r>
          </a:p>
        </p:txBody>
      </p:sp>
    </p:spTree>
    <p:extLst>
      <p:ext uri="{BB962C8B-B14F-4D97-AF65-F5344CB8AC3E}">
        <p14:creationId xmlns:p14="http://schemas.microsoft.com/office/powerpoint/2010/main" val="1786724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2664" y="2071008"/>
            <a:ext cx="4120242" cy="2523615"/>
          </a:xfrm>
        </p:spPr>
        <p:txBody>
          <a:bodyPr lIns="91440" tIns="45720" rIns="91440" bIns="45720" anchor="t">
            <a:normAutofit fontScale="700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ANY accident in the lab puts EVERYONE at risk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The operator is not the only one at risk when an accident occurs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Flying Debris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Dangerous Materials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Break Equipment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Waste Materials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You are the best protector of your own safety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Act according to the safety rules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Call out those who aren’t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7986" y="2071008"/>
            <a:ext cx="4038600" cy="2251472"/>
          </a:xfrm>
        </p:spPr>
        <p:txBody>
          <a:bodyPr lIns="91440" tIns="45720" rIns="91440" bIns="45720" anchor="t">
            <a:normAutofit fontScale="700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If the instructor is to trust you to operate equipment, that trust must be earned</a:t>
            </a:r>
            <a:endParaRPr lang="en-US">
              <a:latin typeface="Calibri"/>
              <a:cs typeface="Calibri"/>
            </a:endParaRP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EVERYONE in the lab has the right to feel safe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The most important thing in the lab are the humans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Because no one WANTS to get hurt or to hurt anyone else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0387CB6-1E15-9F1C-9D3A-83A4BB3B28FB}"/>
              </a:ext>
            </a:extLst>
          </p:cNvPr>
          <p:cNvSpPr>
            <a:spLocks noGrp="1"/>
          </p:cNvSpPr>
          <p:nvPr/>
        </p:nvSpPr>
        <p:spPr>
          <a:xfrm>
            <a:off x="457200" y="82799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Why is Safety Important?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343" y="1644651"/>
            <a:ext cx="4038600" cy="2723187"/>
          </a:xfrm>
        </p:spPr>
        <p:txBody>
          <a:bodyPr lIns="91440" tIns="45720" rIns="91440" bIns="45720" anchor="t">
            <a:normAutofit fontScale="850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Safety Rules are a list of rules that ARE NOT NEGOTIABLE</a:t>
            </a:r>
            <a:endParaRPr lang="en-US">
              <a:latin typeface="Calibri"/>
              <a:cs typeface="Calibri"/>
            </a:endParaRP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In the Lab area ALL Safety Rules must be followed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Safety Rules regulate how we act in the lab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Safety Rules define the operation of the equipment in the lab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Set of Rules to keep everyone in the lab Safe</a:t>
            </a:r>
          </a:p>
          <a:p>
            <a:pPr>
              <a:buChar char="Ø"/>
            </a:pPr>
            <a:endParaRPr lang="en-US" dirty="0">
              <a:latin typeface="Calibri"/>
              <a:cs typeface="Calibri"/>
            </a:endParaRPr>
          </a:p>
        </p:txBody>
      </p:sp>
      <p:pic>
        <p:nvPicPr>
          <p:cNvPr id="1026" name="Picture 2" descr="C:\Users\Charles\AppData\Local\Microsoft\Windows\Temporary Internet Files\Content.IE5\J7I3PLXD\MC90036172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10679" y="1797050"/>
            <a:ext cx="2493145" cy="2413397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B8EC5251-D24F-75E9-829B-430E7828AC10}"/>
              </a:ext>
            </a:extLst>
          </p:cNvPr>
          <p:cNvSpPr>
            <a:spLocks noGrp="1"/>
          </p:cNvSpPr>
          <p:nvPr/>
        </p:nvSpPr>
        <p:spPr>
          <a:xfrm>
            <a:off x="457200" y="58306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What are Safety Rules?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56079" y="1750050"/>
            <a:ext cx="3468915" cy="479822"/>
          </a:xfrm>
        </p:spPr>
        <p:txBody>
          <a:bodyPr lIns="91440" tIns="45720" rIns="91440" bIns="45720" anchor="b"/>
          <a:lstStyle/>
          <a:p>
            <a:r>
              <a:rPr lang="en-US" dirty="0">
                <a:latin typeface="Calibri"/>
                <a:ea typeface="Calibri"/>
                <a:cs typeface="Calibri"/>
              </a:rPr>
              <a:t>Safety Glasses Must be worn at all times in the lab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56986" y="2193585"/>
            <a:ext cx="4040188" cy="2310324"/>
          </a:xfrm>
        </p:spPr>
        <p:txBody>
          <a:bodyPr lIns="91440" tIns="45720" rIns="91440" bIns="45720" anchor="t">
            <a:normAutofit fontScale="92500" lnSpcReduction="10000"/>
          </a:bodyPr>
          <a:lstStyle/>
          <a:p>
            <a:pPr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When operating equipment, the safety glasses prevent foreign materials from penetrating your eyes</a:t>
            </a:r>
            <a:endParaRPr lang="en-US"/>
          </a:p>
          <a:p>
            <a:pPr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When in the lab, others operating equipment may cause flying debris. Everyone must wear safety glasses</a:t>
            </a:r>
          </a:p>
          <a:p>
            <a:pPr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If glasses are dirty clean them, or bring them to the instructor’s attention</a:t>
            </a:r>
          </a:p>
        </p:txBody>
      </p:sp>
      <p:pic>
        <p:nvPicPr>
          <p:cNvPr id="2050" name="Picture 2" descr="C:\Users\Charles\AppData\Local\Microsoft\Windows\Temporary Internet Files\Content.IE5\EVK4BK0I\MC90035334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0" y="2057401"/>
            <a:ext cx="2587390" cy="2230040"/>
          </a:xfrm>
          <a:prstGeom prst="rect">
            <a:avLst/>
          </a:prstGeom>
          <a:noFill/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15C8E410-C37E-F56B-343B-C459C937D332}"/>
              </a:ext>
            </a:extLst>
          </p:cNvPr>
          <p:cNvSpPr>
            <a:spLocks noGrp="1"/>
          </p:cNvSpPr>
          <p:nvPr/>
        </p:nvSpPr>
        <p:spPr>
          <a:xfrm>
            <a:off x="457200" y="64656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ea typeface="Calibri"/>
                <a:cs typeface="Calibri"/>
              </a:rPr>
              <a:t>Safety Rule #1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579" y="1858906"/>
            <a:ext cx="3051629" cy="479822"/>
          </a:xfrm>
        </p:spPr>
        <p:txBody>
          <a:bodyPr/>
          <a:lstStyle/>
          <a:p>
            <a:r>
              <a:rPr lang="en-US" dirty="0">
                <a:latin typeface="Calibri"/>
                <a:ea typeface="Calibri"/>
                <a:cs typeface="Calibri"/>
              </a:rPr>
              <a:t>Proper PPE Must be Worn when in the Lab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4486" y="2338727"/>
            <a:ext cx="4040188" cy="2373824"/>
          </a:xfrm>
        </p:spPr>
        <p:txBody>
          <a:bodyPr lIns="91440" tIns="45720" rIns="91440" bIns="45720" anchor="t">
            <a:normAutofit fontScale="850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The correct clothing is required for operating equipment in the lab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Closed Toe Shoes</a:t>
            </a:r>
          </a:p>
          <a:p>
            <a:pPr lvl="1">
              <a:buFont typeface="Wingdings"/>
              <a:buChar char="Ø"/>
            </a:pPr>
            <a:r>
              <a:rPr lang="en-US" err="1">
                <a:latin typeface="Calibri"/>
                <a:ea typeface="Calibri"/>
                <a:cs typeface="Calibri"/>
              </a:rPr>
              <a:t>Faceshield</a:t>
            </a:r>
            <a:endParaRPr lang="en-US">
              <a:latin typeface="Calibri"/>
              <a:ea typeface="Calibri"/>
              <a:cs typeface="Calibri"/>
            </a:endParaRP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Long Sleeves and Pants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Darkened Lenses</a:t>
            </a:r>
          </a:p>
          <a:p>
            <a:pPr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No dangling Jewelry, Hair or Clothing in the Lab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Creates a hazard when using rotational tools, chemicals or pinching in slots and gaps</a:t>
            </a:r>
          </a:p>
        </p:txBody>
      </p:sp>
      <p:pic>
        <p:nvPicPr>
          <p:cNvPr id="3074" name="Picture 2" descr="C:\Users\Charles\AppData\Local\Microsoft\Windows\Temporary Internet Files\Content.IE5\Y9DJVHAS\MC90009783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6350" y="2057401"/>
            <a:ext cx="2204863" cy="2087165"/>
          </a:xfrm>
          <a:prstGeom prst="rect">
            <a:avLst/>
          </a:prstGeom>
          <a:noFill/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15C8E410-C37E-F56B-343B-C459C937D332}"/>
              </a:ext>
            </a:extLst>
          </p:cNvPr>
          <p:cNvSpPr>
            <a:spLocks noGrp="1"/>
          </p:cNvSpPr>
          <p:nvPr/>
        </p:nvSpPr>
        <p:spPr>
          <a:xfrm>
            <a:off x="457200" y="7463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ea typeface="Calibri"/>
                <a:cs typeface="Calibri"/>
              </a:rPr>
              <a:t>Safety Rule #2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96899" y="1845299"/>
            <a:ext cx="3355522" cy="724750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Calibri"/>
                <a:ea typeface="Calibri"/>
                <a:cs typeface="Calibri"/>
              </a:rPr>
              <a:t>Do NOT Operate Machinery unless you have Permission to do so.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02557" y="2656227"/>
            <a:ext cx="4035653" cy="2010967"/>
          </a:xfrm>
        </p:spPr>
        <p:txBody>
          <a:bodyPr lIns="91440" tIns="45720" rIns="91440" bIns="45720" anchor="t">
            <a:normAutofit fontScale="925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Before you may operate a tool you MUST have been approved to use the tool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Safety Test or Operation Check-Off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Instructor’s Direct Supervision</a:t>
            </a:r>
          </a:p>
          <a:p>
            <a:pPr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Instructor Must be in the Lab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Do not operate tools if the instructor in not in direct supervision</a:t>
            </a:r>
          </a:p>
        </p:txBody>
      </p:sp>
      <p:pic>
        <p:nvPicPr>
          <p:cNvPr id="4098" name="Picture 2" descr="C:\Users\Charles\AppData\Local\Microsoft\Windows\Temporary Internet Files\Content.IE5\J7I3PLXD\MC90025019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29150" y="2000250"/>
            <a:ext cx="3060677" cy="2057400"/>
          </a:xfrm>
          <a:prstGeom prst="rect">
            <a:avLst/>
          </a:prstGeom>
          <a:noFill/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15C8E410-C37E-F56B-343B-C459C937D332}"/>
              </a:ext>
            </a:extLst>
          </p:cNvPr>
          <p:cNvSpPr>
            <a:spLocks noGrp="1"/>
          </p:cNvSpPr>
          <p:nvPr/>
        </p:nvSpPr>
        <p:spPr>
          <a:xfrm>
            <a:off x="457200" y="80078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ea typeface="Calibri"/>
                <a:cs typeface="Calibri"/>
              </a:rPr>
              <a:t>Safety Rule #3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364" y="1577692"/>
            <a:ext cx="3155951" cy="479822"/>
          </a:xfrm>
        </p:spPr>
        <p:txBody>
          <a:bodyPr/>
          <a:lstStyle/>
          <a:p>
            <a:r>
              <a:rPr lang="en-US" dirty="0"/>
              <a:t>Be Aware of Others in the Lab Area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71" y="2139156"/>
            <a:ext cx="4049259" cy="2600609"/>
          </a:xfrm>
        </p:spPr>
        <p:txBody>
          <a:bodyPr lIns="91440" tIns="45720" rIns="91440" bIns="45720" anchor="t">
            <a:normAutofit fontScale="775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Do not operate a machine if someone else is in the machine safety zone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Scrap or waste may be obstructed by them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Debris could fly off and hurt others</a:t>
            </a:r>
          </a:p>
          <a:p>
            <a:pPr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Stay out of the way of other machine operators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Be aware of how you might affect others operating machinery</a:t>
            </a:r>
          </a:p>
          <a:p>
            <a:pPr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Do not hog a machine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Everyone needs to share the limited machines we have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Hogging machine time leads others to rush</a:t>
            </a:r>
          </a:p>
        </p:txBody>
      </p:sp>
      <p:sp>
        <p:nvSpPr>
          <p:cNvPr id="8" name="Rectangle 7"/>
          <p:cNvSpPr/>
          <p:nvPr/>
        </p:nvSpPr>
        <p:spPr>
          <a:xfrm>
            <a:off x="1485900" y="1631156"/>
            <a:ext cx="3030141" cy="2963466"/>
          </a:xfrm>
          <a:prstGeom prst="rect">
            <a:avLst/>
          </a:prstGeom>
        </p:spPr>
        <p:txBody>
          <a:bodyPr/>
          <a:lstStyle/>
          <a:p>
            <a:endParaRPr lang="en-US" sz="1350" dirty="0"/>
          </a:p>
        </p:txBody>
      </p:sp>
      <p:pic>
        <p:nvPicPr>
          <p:cNvPr id="5124" name="Picture 4" descr="C:\Users\Charles\AppData\Local\Microsoft\Windows\Temporary Internet Files\Content.IE5\EVK4BK0I\MP90040329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29151" y="2057400"/>
            <a:ext cx="2926556" cy="1950244"/>
          </a:xfrm>
          <a:prstGeom prst="rect">
            <a:avLst/>
          </a:prstGeom>
          <a:noFill/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15C8E410-C37E-F56B-343B-C459C937D332}"/>
              </a:ext>
            </a:extLst>
          </p:cNvPr>
          <p:cNvSpPr>
            <a:spLocks noGrp="1"/>
          </p:cNvSpPr>
          <p:nvPr/>
        </p:nvSpPr>
        <p:spPr>
          <a:xfrm>
            <a:off x="457200" y="53770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ea typeface="Calibri"/>
                <a:cs typeface="Calibri"/>
              </a:rPr>
              <a:t>Safety Rule #4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575129" y="2043794"/>
            <a:ext cx="4038600" cy="2414758"/>
          </a:xfrm>
        </p:spPr>
        <p:txBody>
          <a:bodyPr lIns="91440" tIns="45720" rIns="91440" bIns="45720" anchor="t">
            <a:normAutofit fontScale="775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What other Safety Rules would you add to the previous 4?</a:t>
            </a:r>
            <a:endParaRPr lang="en-US">
              <a:latin typeface="Calibri"/>
              <a:ea typeface="Calibri"/>
              <a:cs typeface="Calibri"/>
            </a:endParaRPr>
          </a:p>
          <a:p>
            <a:pPr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Safety Rules should apply to the whole lab</a:t>
            </a:r>
          </a:p>
          <a:p>
            <a:pPr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Aim to have 10 Safety Rules that are simple to follow</a:t>
            </a:r>
          </a:p>
          <a:p>
            <a:pPr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Discuss as a class what the consequences for not following the safety plan will be</a:t>
            </a:r>
          </a:p>
          <a:p>
            <a:pPr>
              <a:buChar char="Ø"/>
            </a:pPr>
            <a:r>
              <a:rPr lang="en-US" dirty="0">
                <a:latin typeface="Calibri"/>
                <a:ea typeface="Calibri"/>
                <a:cs typeface="Calibri"/>
              </a:rPr>
              <a:t>Print the Safety Rules out and post them at various places in the lab area.</a:t>
            </a:r>
          </a:p>
        </p:txBody>
      </p:sp>
      <p:pic>
        <p:nvPicPr>
          <p:cNvPr id="6146" name="Picture 2" descr="C:\Users\Charles\AppData\Local\Microsoft\Windows\Temporary Internet Files\Content.IE5\C78BMWHN\MC9003710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0" y="1543050"/>
            <a:ext cx="2114550" cy="2812797"/>
          </a:xfrm>
          <a:prstGeom prst="rect">
            <a:avLst/>
          </a:prstGeom>
          <a:noFill/>
        </p:spPr>
      </p:pic>
      <p:sp>
        <p:nvSpPr>
          <p:cNvPr id="4" name="Title 7">
            <a:extLst>
              <a:ext uri="{FF2B5EF4-FFF2-40B4-BE49-F238E27FC236}">
                <a16:creationId xmlns:a16="http://schemas.microsoft.com/office/drawing/2014/main" id="{6463B6E8-387A-83DA-CE68-256DEB785286}"/>
              </a:ext>
            </a:extLst>
          </p:cNvPr>
          <p:cNvSpPr>
            <a:spLocks noGrp="1"/>
          </p:cNvSpPr>
          <p:nvPr/>
        </p:nvSpPr>
        <p:spPr>
          <a:xfrm>
            <a:off x="457200" y="57399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ea typeface="Calibri"/>
                <a:cs typeface="Calibri"/>
              </a:rPr>
              <a:t>Create your Own Safety Rules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9" ma:contentTypeDescription="Create a new document." ma:contentTypeScope="" ma:versionID="1dcc0da45af1e6733cd93be76481f6e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8061108c9017e2d5c6aa652c79b4115d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5CB7CE6-140D-4895-BDC8-6F3A26BD28A3}"/>
</file>

<file path=customXml/itemProps2.xml><?xml version="1.0" encoding="utf-8"?>
<ds:datastoreItem xmlns:ds="http://schemas.openxmlformats.org/officeDocument/2006/customXml" ds:itemID="{E6D37B0F-942B-4CBA-BBDF-991B64D97777}">
  <ds:schemaRefs>
    <ds:schemaRef ds:uri="http://schemas.microsoft.com/office/2006/metadata/properties"/>
    <ds:schemaRef ds:uri="http://schemas.microsoft.com/office/infopath/2007/PartnerControls"/>
    <ds:schemaRef ds:uri="30ff7222-84b3-4161-a18c-503cb15f7ed6"/>
    <ds:schemaRef ds:uri="e48d4773-ac0e-4673-a179-ff50079e4121"/>
  </ds:schemaRefs>
</ds:datastoreItem>
</file>

<file path=customXml/itemProps3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On-screen Show (16:9)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MS_Yellow</vt:lpstr>
      <vt:lpstr>Safety in the Lab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/>
  <cp:revision>75</cp:revision>
  <dcterms:created xsi:type="dcterms:W3CDTF">2016-01-05T02:38:42Z</dcterms:created>
  <dcterms:modified xsi:type="dcterms:W3CDTF">2023-12-05T14:11:03Z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