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262" r:id="rId5"/>
    <p:sldId id="257" r:id="rId6"/>
    <p:sldId id="258" r:id="rId7"/>
    <p:sldId id="259" r:id="rId8"/>
    <p:sldId id="260" r:id="rId9"/>
    <p:sldId id="261" r:id="rId10"/>
  </p:sldIdLst>
  <p:sldSz cx="9144000" cy="5143500" type="screen16x9"/>
  <p:notesSz cx="6858000" cy="9144000"/>
  <p:custDataLst>
    <p:tags r:id="rId11"/>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00079"/>
    <a:srgbClr val="673276"/>
    <a:srgbClr val="7452CA"/>
    <a:srgbClr val="0C1930"/>
    <a:srgbClr val="CA6727"/>
    <a:srgbClr val="F4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0EB59D-FE27-7A9D-CC4B-D76CEBFE69B7}" v="12" dt="2023-12-04T14:26:36.139"/>
    <p1510:client id="{B09F45AA-1054-833C-800F-45F14B47383D}" v="75" dt="2023-12-05T15:37:57.5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7017" autoAdjust="0"/>
    <p:restoredTop sz="97293" autoAdjust="0"/>
  </p:normalViewPr>
  <p:slideViewPr>
    <p:cSldViewPr snapToGrid="0" showGuides="1">
      <p:cViewPr varScale="1">
        <p:scale>
          <a:sx n="148" d="100"/>
          <a:sy n="148" d="100"/>
        </p:scale>
        <p:origin x="490" y="12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Title 11"/>
          <p:cNvSpPr>
            <a:spLocks noGrp="1"/>
          </p:cNvSpPr>
          <p:nvPr>
            <p:ph type="title"/>
          </p:nvPr>
        </p:nvSpPr>
        <p:spPr>
          <a:xfrm>
            <a:off x="1331370" y="1764044"/>
            <a:ext cx="6477000" cy="1356604"/>
          </a:xfrm>
          <a:prstGeom prst="rect">
            <a:avLst/>
          </a:prstGeom>
        </p:spPr>
        <p:txBody>
          <a:bodyPr rtlCol="0" anchor="b"/>
          <a:lstStyle>
            <a:lvl1pPr>
              <a:defRPr cap="all" baseline="0"/>
            </a:lvl1pPr>
            <a:extLst/>
          </a:lstStyle>
          <a:p>
            <a:r>
              <a:rPr lang="en-US" dirty="0"/>
              <a:t>Click to edit Master title style</a:t>
            </a:r>
          </a:p>
        </p:txBody>
      </p:sp>
      <p:sp>
        <p:nvSpPr>
          <p:cNvPr id="16"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3"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2" name="Picture 1" descr="A white text on a black background&#10;&#10;Description automatically generated">
            <a:extLst>
              <a:ext uri="{FF2B5EF4-FFF2-40B4-BE49-F238E27FC236}">
                <a16:creationId xmlns:a16="http://schemas.microsoft.com/office/drawing/2014/main" id="{C3CC4929-9716-859C-1A3F-D9076F9435A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26264" y="105811"/>
            <a:ext cx="2164213" cy="46972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1"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4" name="Picture 3" descr="A white text on a black background&#10;&#10;Description automatically generated">
            <a:extLst>
              <a:ext uri="{FF2B5EF4-FFF2-40B4-BE49-F238E27FC236}">
                <a16:creationId xmlns:a16="http://schemas.microsoft.com/office/drawing/2014/main" id="{1E5588A3-BA1B-8673-E4FE-1832806FA4B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26264" y="105811"/>
            <a:ext cx="2164213" cy="46972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0789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49011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D7761F5-D8D8-40C6-8D23-53FB4F657941}"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2D5C0-7033-4DB5-8DD1-2301A54E55CE}" type="slidenum">
              <a:rPr lang="en-US" smtClean="0"/>
              <a:t>‹#›</a:t>
            </a:fld>
            <a:endParaRPr lang="en-US"/>
          </a:p>
        </p:txBody>
      </p:sp>
    </p:spTree>
    <p:extLst>
      <p:ext uri="{BB962C8B-B14F-4D97-AF65-F5344CB8AC3E}">
        <p14:creationId xmlns:p14="http://schemas.microsoft.com/office/powerpoint/2010/main" val="1336928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425391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985860-9DEA-4BB0-8950-C8D0FFED0C0A}"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7A56E6-C7DD-4C00-9EAC-8CEDF8EF7969}" type="slidenum">
              <a:rPr lang="en-US" smtClean="0"/>
              <a:t>‹#›</a:t>
            </a:fld>
            <a:endParaRPr lang="en-US"/>
          </a:p>
        </p:txBody>
      </p:sp>
    </p:spTree>
    <p:extLst>
      <p:ext uri="{BB962C8B-B14F-4D97-AF65-F5344CB8AC3E}">
        <p14:creationId xmlns:p14="http://schemas.microsoft.com/office/powerpoint/2010/main" val="3306915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985860-9DEA-4BB0-8950-C8D0FFED0C0A}"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7A56E6-C7DD-4C00-9EAC-8CEDF8EF7969}" type="slidenum">
              <a:rPr lang="en-US" smtClean="0"/>
              <a:t>‹#›</a:t>
            </a:fld>
            <a:endParaRPr lang="en-US"/>
          </a:p>
        </p:txBody>
      </p:sp>
    </p:spTree>
    <p:extLst>
      <p:ext uri="{BB962C8B-B14F-4D97-AF65-F5344CB8AC3E}">
        <p14:creationId xmlns:p14="http://schemas.microsoft.com/office/powerpoint/2010/main" val="105309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Parallelogram 1"/>
          <p:cNvSpPr/>
          <p:nvPr/>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arallelogram 1"/>
          <p:cNvSpPr/>
          <p:nvPr/>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
          <p:cNvSpPr/>
          <p:nvPr/>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3"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4" name="Picture 3" descr="A white text on a black background&#10;&#10;Description automatically generated">
            <a:extLst>
              <a:ext uri="{FF2B5EF4-FFF2-40B4-BE49-F238E27FC236}">
                <a16:creationId xmlns:a16="http://schemas.microsoft.com/office/drawing/2014/main" id="{1903D122-F9DC-ABBC-C7D0-B5047620F145}"/>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6726264" y="105811"/>
            <a:ext cx="2164213" cy="46972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 id="2147483657" r:id="rId4"/>
    <p:sldLayoutId id="2147483658" r:id="rId5"/>
    <p:sldLayoutId id="2147483659" r:id="rId6"/>
    <p:sldLayoutId id="2147483660" r:id="rId7"/>
    <p:sldLayoutId id="2147483661" r:id="rId8"/>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extLst>
    <p:ext uri="{27BBF7A9-308A-43DC-89C8-2F10F3537804}">
      <p15:sldGuideLst xmlns:p15="http://schemas.microsoft.com/office/powerpoint/2012/main">
        <p15:guide id="1" orient="horz" pos="3108">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lIns="91440" tIns="45720" rIns="91440" bIns="45720" anchor="t"/>
          <a:lstStyle/>
          <a:p>
            <a:pPr algn="ctr"/>
            <a:r>
              <a:rPr lang="en-US" dirty="0">
                <a:latin typeface="Calibri"/>
                <a:cs typeface="Calibri"/>
              </a:rPr>
              <a:t>Safety in the Lab</a:t>
            </a:r>
          </a:p>
        </p:txBody>
      </p:sp>
      <p:sp>
        <p:nvSpPr>
          <p:cNvPr id="3" name="Subtitle 2"/>
          <p:cNvSpPr>
            <a:spLocks noGrp="1"/>
          </p:cNvSpPr>
          <p:nvPr>
            <p:ph type="subTitle" idx="1"/>
          </p:nvPr>
        </p:nvSpPr>
        <p:spPr/>
        <p:txBody>
          <a:bodyPr/>
          <a:lstStyle/>
          <a:p>
            <a:r>
              <a:rPr lang="en-US" dirty="0">
                <a:latin typeface="Calibri"/>
                <a:cs typeface="Calibri"/>
              </a:rPr>
              <a:t>Objective D: Give examples of safe and un-safe practices in the lab setting</a:t>
            </a:r>
          </a:p>
        </p:txBody>
      </p:sp>
    </p:spTree>
    <p:extLst>
      <p:ext uri="{BB962C8B-B14F-4D97-AF65-F5344CB8AC3E}">
        <p14:creationId xmlns:p14="http://schemas.microsoft.com/office/powerpoint/2010/main" val="2321817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457200" y="2022192"/>
            <a:ext cx="4040188" cy="479822"/>
          </a:xfrm>
        </p:spPr>
        <p:txBody>
          <a:bodyPr lIns="91440" tIns="45720" rIns="91440" bIns="45720" anchor="b"/>
          <a:lstStyle/>
          <a:p>
            <a:r>
              <a:rPr lang="en-US" dirty="0">
                <a:latin typeface="Calibri"/>
                <a:cs typeface="Calibri"/>
              </a:rPr>
              <a:t>Safe	</a:t>
            </a:r>
          </a:p>
        </p:txBody>
      </p:sp>
      <p:sp>
        <p:nvSpPr>
          <p:cNvPr id="8" name="Content Placeholder 7"/>
          <p:cNvSpPr>
            <a:spLocks noGrp="1"/>
          </p:cNvSpPr>
          <p:nvPr>
            <p:ph sz="half" idx="2"/>
          </p:nvPr>
        </p:nvSpPr>
        <p:spPr>
          <a:xfrm>
            <a:off x="457200" y="2615406"/>
            <a:ext cx="4040188" cy="2137967"/>
          </a:xfrm>
        </p:spPr>
        <p:txBody>
          <a:bodyPr lIns="91440" tIns="45720" rIns="91440" bIns="45720" anchor="t">
            <a:normAutofit fontScale="70000" lnSpcReduction="20000"/>
          </a:bodyPr>
          <a:lstStyle/>
          <a:p>
            <a:pPr>
              <a:buChar char="Ø"/>
            </a:pPr>
            <a:r>
              <a:rPr lang="en-US" dirty="0">
                <a:latin typeface="Calibri"/>
                <a:cs typeface="Calibri"/>
              </a:rPr>
              <a:t>Following posted safety rules</a:t>
            </a:r>
            <a:endParaRPr lang="en-US">
              <a:latin typeface="Calibri"/>
              <a:cs typeface="Calibri"/>
            </a:endParaRPr>
          </a:p>
          <a:p>
            <a:pPr>
              <a:buChar char="Ø"/>
            </a:pPr>
            <a:endParaRPr lang="en-US" dirty="0">
              <a:latin typeface="Calibri"/>
              <a:cs typeface="Calibri"/>
            </a:endParaRPr>
          </a:p>
          <a:p>
            <a:pPr>
              <a:buChar char="Ø"/>
            </a:pPr>
            <a:r>
              <a:rPr lang="en-US" dirty="0">
                <a:latin typeface="Calibri"/>
                <a:cs typeface="Calibri"/>
              </a:rPr>
              <a:t>Wearing proper PPE in the appropriate manner</a:t>
            </a:r>
          </a:p>
          <a:p>
            <a:pPr>
              <a:buChar char="Ø"/>
            </a:pPr>
            <a:endParaRPr lang="en-US" dirty="0">
              <a:latin typeface="Calibri"/>
              <a:cs typeface="Calibri"/>
            </a:endParaRPr>
          </a:p>
          <a:p>
            <a:pPr>
              <a:buChar char="Ø"/>
            </a:pPr>
            <a:r>
              <a:rPr lang="en-US" dirty="0">
                <a:latin typeface="Calibri"/>
                <a:cs typeface="Calibri"/>
              </a:rPr>
              <a:t>Devoting complete attention to operation of machinery</a:t>
            </a:r>
          </a:p>
          <a:p>
            <a:pPr>
              <a:buChar char="Ø"/>
            </a:pPr>
            <a:endParaRPr lang="en-US" dirty="0">
              <a:latin typeface="Calibri"/>
              <a:cs typeface="Calibri"/>
            </a:endParaRPr>
          </a:p>
          <a:p>
            <a:pPr>
              <a:buChar char="Ø"/>
            </a:pPr>
            <a:r>
              <a:rPr lang="en-US" dirty="0">
                <a:latin typeface="Calibri"/>
                <a:cs typeface="Calibri"/>
              </a:rPr>
              <a:t>Using helpers to assist with large pieces or difficult operations</a:t>
            </a:r>
          </a:p>
        </p:txBody>
      </p:sp>
      <p:sp>
        <p:nvSpPr>
          <p:cNvPr id="9" name="Text Placeholder 8"/>
          <p:cNvSpPr>
            <a:spLocks noGrp="1"/>
          </p:cNvSpPr>
          <p:nvPr>
            <p:ph type="body" sz="quarter" idx="3"/>
          </p:nvPr>
        </p:nvSpPr>
        <p:spPr>
          <a:xfrm>
            <a:off x="4645026" y="2135585"/>
            <a:ext cx="4041775" cy="479822"/>
          </a:xfrm>
        </p:spPr>
        <p:txBody>
          <a:bodyPr/>
          <a:lstStyle/>
          <a:p>
            <a:r>
              <a:rPr lang="en-US" dirty="0">
                <a:latin typeface="Calibri"/>
                <a:cs typeface="Calibri"/>
              </a:rPr>
              <a:t>Un-Safe</a:t>
            </a:r>
          </a:p>
        </p:txBody>
      </p:sp>
      <p:sp>
        <p:nvSpPr>
          <p:cNvPr id="10" name="Content Placeholder 9"/>
          <p:cNvSpPr>
            <a:spLocks noGrp="1"/>
          </p:cNvSpPr>
          <p:nvPr>
            <p:ph sz="quarter" idx="4"/>
          </p:nvPr>
        </p:nvSpPr>
        <p:spPr>
          <a:xfrm>
            <a:off x="4708526" y="2570049"/>
            <a:ext cx="4041775" cy="2228681"/>
          </a:xfrm>
        </p:spPr>
        <p:txBody>
          <a:bodyPr lIns="91440" tIns="45720" rIns="91440" bIns="45720" anchor="t">
            <a:normAutofit fontScale="70000" lnSpcReduction="20000"/>
          </a:bodyPr>
          <a:lstStyle/>
          <a:p>
            <a:pPr>
              <a:buChar char="Ø"/>
            </a:pPr>
            <a:r>
              <a:rPr lang="en-US" dirty="0">
                <a:latin typeface="Calibri"/>
                <a:cs typeface="Calibri"/>
              </a:rPr>
              <a:t>Taking shortcuts that may not align with the safety rules</a:t>
            </a:r>
            <a:endParaRPr lang="en-US">
              <a:latin typeface="Calibri"/>
              <a:cs typeface="Calibri"/>
            </a:endParaRPr>
          </a:p>
          <a:p>
            <a:pPr>
              <a:buChar char="Ø"/>
            </a:pPr>
            <a:endParaRPr lang="en-US" dirty="0">
              <a:latin typeface="Calibri"/>
              <a:cs typeface="Calibri"/>
            </a:endParaRPr>
          </a:p>
          <a:p>
            <a:pPr>
              <a:buChar char="Ø"/>
            </a:pPr>
            <a:r>
              <a:rPr lang="en-US" dirty="0">
                <a:latin typeface="Calibri"/>
                <a:cs typeface="Calibri"/>
              </a:rPr>
              <a:t>Not Wearing PPE</a:t>
            </a:r>
          </a:p>
          <a:p>
            <a:pPr>
              <a:buChar char="Ø"/>
            </a:pPr>
            <a:r>
              <a:rPr lang="en-US" dirty="0">
                <a:latin typeface="Calibri"/>
                <a:cs typeface="Calibri"/>
              </a:rPr>
              <a:t>Wearing clothes that are loose or hanging</a:t>
            </a:r>
          </a:p>
          <a:p>
            <a:pPr>
              <a:buChar char="Ø"/>
            </a:pPr>
            <a:endParaRPr lang="en-US" dirty="0">
              <a:latin typeface="Calibri"/>
              <a:cs typeface="Calibri"/>
            </a:endParaRPr>
          </a:p>
          <a:p>
            <a:pPr>
              <a:buChar char="Ø"/>
            </a:pPr>
            <a:r>
              <a:rPr lang="en-US" dirty="0">
                <a:latin typeface="Calibri"/>
                <a:cs typeface="Calibri"/>
              </a:rPr>
              <a:t>Talking with friends, listening to MP3 player or checking text messages while operating a machine</a:t>
            </a:r>
          </a:p>
          <a:p>
            <a:pPr>
              <a:buChar char="Ø"/>
            </a:pPr>
            <a:r>
              <a:rPr lang="en-US" dirty="0">
                <a:latin typeface="Calibri"/>
                <a:cs typeface="Calibri"/>
              </a:rPr>
              <a:t>Trying to force a large piece through a machine without help</a:t>
            </a:r>
          </a:p>
        </p:txBody>
      </p:sp>
      <p:sp>
        <p:nvSpPr>
          <p:cNvPr id="5" name="Title 3">
            <a:extLst>
              <a:ext uri="{FF2B5EF4-FFF2-40B4-BE49-F238E27FC236}">
                <a16:creationId xmlns:a16="http://schemas.microsoft.com/office/drawing/2014/main" id="{074A9FF4-2480-378E-005A-21989EF152F1}"/>
              </a:ext>
            </a:extLst>
          </p:cNvPr>
          <p:cNvSpPr>
            <a:spLocks noGrp="1"/>
          </p:cNvSpPr>
          <p:nvPr/>
        </p:nvSpPr>
        <p:spPr>
          <a:xfrm>
            <a:off x="457200" y="87788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latin typeface="Calibri"/>
                <a:cs typeface="Calibri"/>
              </a:rPr>
              <a:t>What is Safe or Un-Safe?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843" y="2216151"/>
            <a:ext cx="4038600" cy="2369401"/>
          </a:xfrm>
        </p:spPr>
        <p:txBody>
          <a:bodyPr lIns="91440" tIns="45720" rIns="91440" bIns="45720" anchor="t">
            <a:normAutofit fontScale="92500" lnSpcReduction="20000"/>
          </a:bodyPr>
          <a:lstStyle/>
          <a:p>
            <a:pPr>
              <a:buChar char="Ø"/>
            </a:pPr>
            <a:r>
              <a:rPr lang="en-US" dirty="0">
                <a:latin typeface="Calibri"/>
                <a:cs typeface="Calibri"/>
              </a:rPr>
              <a:t>Melissa is operating the drill press. She is wearing safety glasses and gloves. She is using a clamp to hold the material to the table. She has the correct speed selected for the drill press. She lowers the bit through the wood, returns the bit back out of the wood then turns the machine off.</a:t>
            </a:r>
            <a:endParaRPr lang="en-US"/>
          </a:p>
        </p:txBody>
      </p:sp>
      <p:grpSp>
        <p:nvGrpSpPr>
          <p:cNvPr id="7" name="Group 6"/>
          <p:cNvGrpSpPr/>
          <p:nvPr/>
        </p:nvGrpSpPr>
        <p:grpSpPr>
          <a:xfrm>
            <a:off x="5303158" y="1500891"/>
            <a:ext cx="2902743" cy="3311141"/>
            <a:chOff x="4724401" y="1662520"/>
            <a:chExt cx="3870324" cy="4414855"/>
          </a:xfrm>
        </p:grpSpPr>
        <p:pic>
          <p:nvPicPr>
            <p:cNvPr id="1026" name="Picture 2" descr="C:\Users\Charles\AppData\Local\Microsoft\Windows\Temporary Internet Files\Content.IE5\EVK4BK0I\MC900311558[1].wmf"/>
            <p:cNvPicPr>
              <a:picLocks noChangeAspect="1" noChangeArrowheads="1"/>
            </p:cNvPicPr>
            <p:nvPr/>
          </p:nvPicPr>
          <p:blipFill>
            <a:blip r:embed="rId2" cstate="print"/>
            <a:srcRect/>
            <a:stretch>
              <a:fillRect/>
            </a:stretch>
          </p:blipFill>
          <p:spPr bwMode="auto">
            <a:xfrm>
              <a:off x="6705600" y="4038600"/>
              <a:ext cx="1889125" cy="2038775"/>
            </a:xfrm>
            <a:prstGeom prst="rect">
              <a:avLst/>
            </a:prstGeom>
            <a:noFill/>
          </p:spPr>
        </p:pic>
        <p:pic>
          <p:nvPicPr>
            <p:cNvPr id="1027" name="Picture 3" descr="C:\Users\Charles\AppData\Local\Microsoft\Windows\Temporary Internet Files\Content.IE5\Y9DJVHAS\MC900311556[1].wmf"/>
            <p:cNvPicPr>
              <a:picLocks noChangeAspect="1" noChangeArrowheads="1"/>
            </p:cNvPicPr>
            <p:nvPr/>
          </p:nvPicPr>
          <p:blipFill>
            <a:blip r:embed="rId3" cstate="print"/>
            <a:srcRect/>
            <a:stretch>
              <a:fillRect/>
            </a:stretch>
          </p:blipFill>
          <p:spPr bwMode="auto">
            <a:xfrm>
              <a:off x="4724401" y="1662520"/>
              <a:ext cx="1963738" cy="2099856"/>
            </a:xfrm>
            <a:prstGeom prst="rect">
              <a:avLst/>
            </a:prstGeom>
            <a:noFill/>
          </p:spPr>
        </p:pic>
      </p:grpSp>
      <p:sp>
        <p:nvSpPr>
          <p:cNvPr id="6" name="Title 1">
            <a:extLst>
              <a:ext uri="{FF2B5EF4-FFF2-40B4-BE49-F238E27FC236}">
                <a16:creationId xmlns:a16="http://schemas.microsoft.com/office/drawing/2014/main" id="{55B9DC46-1B50-2E5E-2C04-586FBCAE7A8C}"/>
              </a:ext>
            </a:extLst>
          </p:cNvPr>
          <p:cNvSpPr>
            <a:spLocks noGrp="1"/>
          </p:cNvSpPr>
          <p:nvPr/>
        </p:nvSpPr>
        <p:spPr>
          <a:xfrm>
            <a:off x="-613229" y="809852"/>
            <a:ext cx="608874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latin typeface="Calibri"/>
                <a:cs typeface="Calibri"/>
              </a:rPr>
              <a:t>Safe or Un-Safe?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1093" y="2179865"/>
            <a:ext cx="4038600" cy="2423830"/>
          </a:xfrm>
        </p:spPr>
        <p:txBody>
          <a:bodyPr lIns="91440" tIns="45720" rIns="91440" bIns="45720" anchor="t">
            <a:normAutofit fontScale="92500" lnSpcReduction="20000"/>
          </a:bodyPr>
          <a:lstStyle/>
          <a:p>
            <a:pPr>
              <a:buChar char="Ø"/>
            </a:pPr>
            <a:r>
              <a:rPr lang="en-US" dirty="0">
                <a:latin typeface="Calibri"/>
                <a:cs typeface="Calibri"/>
              </a:rPr>
              <a:t>Michael is welding his square box in the welding area. He is wearing a long sleeve jacket, leather gloves, safety glasses and a darkening lens helmet. Billy wants to observe Michael to learn what he should do. Billy is wearing a t-shirt, shorts and safety glasses. Michael begins to weld.</a:t>
            </a:r>
            <a:endParaRPr lang="en-US"/>
          </a:p>
        </p:txBody>
      </p:sp>
      <p:grpSp>
        <p:nvGrpSpPr>
          <p:cNvPr id="5" name="Content Placeholder 4"/>
          <p:cNvGrpSpPr>
            <a:grpSpLocks noGrp="1"/>
          </p:cNvGrpSpPr>
          <p:nvPr/>
        </p:nvGrpSpPr>
        <p:grpSpPr>
          <a:xfrm>
            <a:off x="714829" y="1286330"/>
            <a:ext cx="3028950" cy="3394472"/>
            <a:chOff x="4724401" y="1662520"/>
            <a:chExt cx="3870324" cy="4414855"/>
          </a:xfrm>
        </p:grpSpPr>
        <p:pic>
          <p:nvPicPr>
            <p:cNvPr id="6" name="Picture 2" descr="C:\Users\Charles\AppData\Local\Microsoft\Windows\Temporary Internet Files\Content.IE5\EVK4BK0I\MC900311558[1].wmf"/>
            <p:cNvPicPr>
              <a:picLocks noChangeAspect="1" noChangeArrowheads="1"/>
            </p:cNvPicPr>
            <p:nvPr/>
          </p:nvPicPr>
          <p:blipFill>
            <a:blip r:embed="rId2" cstate="print"/>
            <a:srcRect/>
            <a:stretch>
              <a:fillRect/>
            </a:stretch>
          </p:blipFill>
          <p:spPr bwMode="auto">
            <a:xfrm>
              <a:off x="6705600" y="4038600"/>
              <a:ext cx="1889125" cy="2038775"/>
            </a:xfrm>
            <a:prstGeom prst="rect">
              <a:avLst/>
            </a:prstGeom>
            <a:noFill/>
          </p:spPr>
        </p:pic>
        <p:pic>
          <p:nvPicPr>
            <p:cNvPr id="7" name="Picture 3" descr="C:\Users\Charles\AppData\Local\Microsoft\Windows\Temporary Internet Files\Content.IE5\Y9DJVHAS\MC900311556[1].wmf"/>
            <p:cNvPicPr>
              <a:picLocks noChangeAspect="1" noChangeArrowheads="1"/>
            </p:cNvPicPr>
            <p:nvPr/>
          </p:nvPicPr>
          <p:blipFill>
            <a:blip r:embed="rId3" cstate="print"/>
            <a:srcRect/>
            <a:stretch>
              <a:fillRect/>
            </a:stretch>
          </p:blipFill>
          <p:spPr bwMode="auto">
            <a:xfrm>
              <a:off x="4724401" y="1662520"/>
              <a:ext cx="1963738" cy="2099856"/>
            </a:xfrm>
            <a:prstGeom prst="rect">
              <a:avLst/>
            </a:prstGeom>
            <a:noFill/>
          </p:spPr>
        </p:pic>
      </p:grpSp>
      <p:sp>
        <p:nvSpPr>
          <p:cNvPr id="10" name="Title 1">
            <a:extLst>
              <a:ext uri="{FF2B5EF4-FFF2-40B4-BE49-F238E27FC236}">
                <a16:creationId xmlns:a16="http://schemas.microsoft.com/office/drawing/2014/main" id="{35F3C537-8703-7B49-4521-09CFFC3560AD}"/>
              </a:ext>
            </a:extLst>
          </p:cNvPr>
          <p:cNvSpPr>
            <a:spLocks noGrp="1"/>
          </p:cNvSpPr>
          <p:nvPr/>
        </p:nvSpPr>
        <p:spPr>
          <a:xfrm>
            <a:off x="3546021" y="837066"/>
            <a:ext cx="608874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latin typeface="Calibri"/>
                <a:cs typeface="Calibri"/>
              </a:rPr>
              <a:t>Safe or Un-Safe?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9057" y="2315937"/>
            <a:ext cx="4038600" cy="2088187"/>
          </a:xfrm>
        </p:spPr>
        <p:txBody>
          <a:bodyPr lIns="91440" tIns="45720" rIns="91440" bIns="45720" anchor="t">
            <a:normAutofit fontScale="70000" lnSpcReduction="20000"/>
          </a:bodyPr>
          <a:lstStyle/>
          <a:p>
            <a:pPr>
              <a:buChar char="Ø"/>
            </a:pPr>
            <a:r>
              <a:rPr lang="en-US" dirty="0">
                <a:latin typeface="Calibri"/>
                <a:cs typeface="Calibri"/>
              </a:rPr>
              <a:t>Charlie is using the router table. He has tucked the drawstrings on his sweatshirt  inside the collar. He is wearing safety glasses. He sets the fence to the correct position. He places his work piece on the router table and turns the router on. He uses both hands to pass the piece through the router bit. When he is done, he turns the router off. When the router is done spinning, he brushes the sawdust off of the machine.</a:t>
            </a:r>
            <a:endParaRPr lang="en-US"/>
          </a:p>
        </p:txBody>
      </p:sp>
      <p:grpSp>
        <p:nvGrpSpPr>
          <p:cNvPr id="5" name="Content Placeholder 4"/>
          <p:cNvGrpSpPr>
            <a:grpSpLocks noGrp="1"/>
          </p:cNvGrpSpPr>
          <p:nvPr/>
        </p:nvGrpSpPr>
        <p:grpSpPr>
          <a:xfrm>
            <a:off x="5345793" y="1345294"/>
            <a:ext cx="3028950" cy="3394472"/>
            <a:chOff x="4724401" y="1662520"/>
            <a:chExt cx="3870324" cy="4414855"/>
          </a:xfrm>
        </p:grpSpPr>
        <p:pic>
          <p:nvPicPr>
            <p:cNvPr id="6" name="Picture 2" descr="C:\Users\Charles\AppData\Local\Microsoft\Windows\Temporary Internet Files\Content.IE5\EVK4BK0I\MC900311558[1].wmf"/>
            <p:cNvPicPr>
              <a:picLocks noChangeAspect="1" noChangeArrowheads="1"/>
            </p:cNvPicPr>
            <p:nvPr/>
          </p:nvPicPr>
          <p:blipFill>
            <a:blip r:embed="rId2" cstate="print"/>
            <a:srcRect/>
            <a:stretch>
              <a:fillRect/>
            </a:stretch>
          </p:blipFill>
          <p:spPr bwMode="auto">
            <a:xfrm>
              <a:off x="6705600" y="4038600"/>
              <a:ext cx="1889125" cy="2038775"/>
            </a:xfrm>
            <a:prstGeom prst="rect">
              <a:avLst/>
            </a:prstGeom>
            <a:noFill/>
          </p:spPr>
        </p:pic>
        <p:pic>
          <p:nvPicPr>
            <p:cNvPr id="7" name="Picture 3" descr="C:\Users\Charles\AppData\Local\Microsoft\Windows\Temporary Internet Files\Content.IE5\Y9DJVHAS\MC900311556[1].wmf"/>
            <p:cNvPicPr>
              <a:picLocks noChangeAspect="1" noChangeArrowheads="1"/>
            </p:cNvPicPr>
            <p:nvPr/>
          </p:nvPicPr>
          <p:blipFill>
            <a:blip r:embed="rId3" cstate="print"/>
            <a:srcRect/>
            <a:stretch>
              <a:fillRect/>
            </a:stretch>
          </p:blipFill>
          <p:spPr bwMode="auto">
            <a:xfrm>
              <a:off x="4724401" y="1662520"/>
              <a:ext cx="1963738" cy="2099856"/>
            </a:xfrm>
            <a:prstGeom prst="rect">
              <a:avLst/>
            </a:prstGeom>
            <a:noFill/>
          </p:spPr>
        </p:pic>
      </p:grpSp>
      <p:sp>
        <p:nvSpPr>
          <p:cNvPr id="10" name="Title 1">
            <a:extLst>
              <a:ext uri="{FF2B5EF4-FFF2-40B4-BE49-F238E27FC236}">
                <a16:creationId xmlns:a16="http://schemas.microsoft.com/office/drawing/2014/main" id="{F2C71B75-761C-20BB-6E43-6176C482B771}"/>
              </a:ext>
            </a:extLst>
          </p:cNvPr>
          <p:cNvSpPr>
            <a:spLocks noGrp="1"/>
          </p:cNvSpPr>
          <p:nvPr/>
        </p:nvSpPr>
        <p:spPr>
          <a:xfrm>
            <a:off x="-586015" y="1136423"/>
            <a:ext cx="608874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latin typeface="Calibri"/>
                <a:cs typeface="Calibri"/>
              </a:rPr>
              <a:t>Safe or Un-Safe?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EA282E6-A578-4660-CC89-7658C168AED0}"/>
              </a:ext>
            </a:extLst>
          </p:cNvPr>
          <p:cNvSpPr>
            <a:spLocks noGrp="1"/>
          </p:cNvSpPr>
          <p:nvPr/>
        </p:nvSpPr>
        <p:spPr>
          <a:xfrm>
            <a:off x="600075" y="644299"/>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latin typeface="Calibri"/>
                <a:cs typeface="Calibri"/>
              </a:rPr>
              <a:t>Activity Time!</a:t>
            </a:r>
          </a:p>
        </p:txBody>
      </p:sp>
      <p:sp>
        <p:nvSpPr>
          <p:cNvPr id="9" name="Content Placeholder 2">
            <a:extLst>
              <a:ext uri="{FF2B5EF4-FFF2-40B4-BE49-F238E27FC236}">
                <a16:creationId xmlns:a16="http://schemas.microsoft.com/office/drawing/2014/main" id="{ACB6E6CB-BB9E-903D-F186-F9F4F5E6568E}"/>
              </a:ext>
            </a:extLst>
          </p:cNvPr>
          <p:cNvSpPr>
            <a:spLocks noGrp="1"/>
          </p:cNvSpPr>
          <p:nvPr/>
        </p:nvSpPr>
        <p:spPr>
          <a:xfrm>
            <a:off x="799647" y="1870075"/>
            <a:ext cx="7667172" cy="292939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latin typeface="Calibri"/>
                <a:cs typeface="Calibri"/>
              </a:rPr>
              <a:t>Break into groups of three students </a:t>
            </a:r>
          </a:p>
          <a:p>
            <a:r>
              <a:rPr lang="en-US" dirty="0">
                <a:latin typeface="Calibri"/>
                <a:cs typeface="Calibri"/>
              </a:rPr>
              <a:t>Go to a machine in the lab and mock-up an unsafe action</a:t>
            </a:r>
          </a:p>
          <a:p>
            <a:r>
              <a:rPr lang="en-US" dirty="0">
                <a:latin typeface="Calibri"/>
                <a:cs typeface="Calibri"/>
              </a:rPr>
              <a:t>Demonstrate for all the other students in the class.</a:t>
            </a:r>
          </a:p>
          <a:p>
            <a:r>
              <a:rPr lang="en-US" dirty="0">
                <a:latin typeface="Calibri"/>
                <a:cs typeface="Calibri"/>
              </a:rPr>
              <a:t>When you are done, explain the un-safe actions</a:t>
            </a:r>
          </a:p>
          <a:p>
            <a:r>
              <a:rPr lang="en-US" dirty="0">
                <a:latin typeface="Calibri"/>
                <a:cs typeface="Calibri"/>
              </a:rPr>
              <a:t>Demonstrate again, this time use the corrections to demonstrate the safe way to do the operation</a:t>
            </a:r>
          </a:p>
          <a:p>
            <a:r>
              <a:rPr lang="en-US" dirty="0">
                <a:latin typeface="Calibri"/>
                <a:cs typeface="Calibri"/>
              </a:rPr>
              <a:t>Can other classmates identify un-safe things you might have missed?</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087a1c246d9f2852b676c4c6ca2076edffea7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S_Yel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TEM">
      <a:majorFont>
        <a:latin typeface="Montserrat"/>
        <a:ea typeface=""/>
        <a:cs typeface=""/>
      </a:majorFont>
      <a:minorFont>
        <a:latin typeface="Montserrat"/>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extLst>
    <a:ext uri="{05A4C25C-085E-4340-85A3-A5531E510DB2}">
      <thm15:themeFamily xmlns:thm15="http://schemas.microsoft.com/office/thememl/2012/main" name="MS_Yellow" id="{D98D778E-803A-4925-962B-C919C08277D0}" vid="{D2E614B3-B53F-4F1F-84A7-4A6B5F10BE6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796801b-3a89-4506-aaa3-b2b080dc6fff">
      <Terms xmlns="http://schemas.microsoft.com/office/infopath/2007/PartnerControls"/>
    </lcf76f155ced4ddcb4097134ff3c332f>
    <TaxCatchAll xmlns="352a001b-fdfe-49a0-8a03-de813b89e960" xsi:nil="true"/>
    <Dateuploadedtocourse xmlns="5796801b-3a89-4506-aaa3-b2b080dc6ff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F527443B7F650468EB70DBA5F662911" ma:contentTypeVersion="19" ma:contentTypeDescription="Create a new document." ma:contentTypeScope="" ma:versionID="1dcc0da45af1e6733cd93be76481f6e9">
  <xsd:schema xmlns:xsd="http://www.w3.org/2001/XMLSchema" xmlns:xs="http://www.w3.org/2001/XMLSchema" xmlns:p="http://schemas.microsoft.com/office/2006/metadata/properties" xmlns:ns2="5796801b-3a89-4506-aaa3-b2b080dc6fff" xmlns:ns3="352a001b-fdfe-49a0-8a03-de813b89e960" targetNamespace="http://schemas.microsoft.com/office/2006/metadata/properties" ma:root="true" ma:fieldsID="8061108c9017e2d5c6aa652c79b4115d" ns2:_="" ns3:_="">
    <xsd:import namespace="5796801b-3a89-4506-aaa3-b2b080dc6fff"/>
    <xsd:import namespace="352a001b-fdfe-49a0-8a03-de813b89e9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Dateuploadedtocours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6801b-3a89-4506-aaa3-b2b080dc6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9b8d16d-ae89-43c7-a374-a853dcb022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Dateuploadedtocourse" ma:index="25" nillable="true" ma:displayName="Date uploaded to course" ma:format="Dropdown" ma:internalName="Dateuploadedtocourse">
      <xsd:simpleType>
        <xsd:restriction base="dms:Text">
          <xsd:maxLength value="255"/>
        </xsd:restriction>
      </xsd:simpleType>
    </xsd:element>
    <xsd:element name="MediaServiceLocation" ma:index="26"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2a001b-fdfe-49a0-8a03-de813b89e9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98a70c-eb8b-4cde-922a-1396e9e365c9}" ma:internalName="TaxCatchAll" ma:showField="CatchAllData" ma:web="352a001b-fdfe-49a0-8a03-de813b89e9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D37B0F-942B-4CBA-BBDF-991B64D97777}">
  <ds:schemaRefs>
    <ds:schemaRef ds:uri="http://schemas.microsoft.com/office/2006/metadata/properties"/>
    <ds:schemaRef ds:uri="http://schemas.microsoft.com/office/infopath/2007/PartnerControls"/>
    <ds:schemaRef ds:uri="30ff7222-84b3-4161-a18c-503cb15f7ed6"/>
    <ds:schemaRef ds:uri="e48d4773-ac0e-4673-a179-ff50079e4121"/>
  </ds:schemaRefs>
</ds:datastoreItem>
</file>

<file path=customXml/itemProps2.xml><?xml version="1.0" encoding="utf-8"?>
<ds:datastoreItem xmlns:ds="http://schemas.openxmlformats.org/officeDocument/2006/customXml" ds:itemID="{E2DF73DE-0797-45B2-B530-39E75ED155D1}"/>
</file>

<file path=customXml/itemProps3.xml><?xml version="1.0" encoding="utf-8"?>
<ds:datastoreItem xmlns:ds="http://schemas.openxmlformats.org/officeDocument/2006/customXml" ds:itemID="{C80682D0-2F0D-402C-A44F-13601A6AF6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0</Words>
  <Application>Microsoft Office PowerPoint</Application>
  <PresentationFormat>On-screen Show (16:9)</PresentationFormat>
  <Paragraphs>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MS_Yellow</vt:lpstr>
      <vt:lpstr>Safety in the Lab</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
  <cp:revision>59</cp:revision>
  <dcterms:created xsi:type="dcterms:W3CDTF">2016-01-05T02:38:42Z</dcterms:created>
  <dcterms:modified xsi:type="dcterms:W3CDTF">2023-12-05T15:37:58Z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0x0101006F527443B7F650468EB70DBA5F662911</vt:lpwstr>
  </property>
  <property fmtid="{D5CDD505-2E9C-101B-9397-08002B2CF9AE}" pid="3" name="xd_ProgID">
    <vt:lpwstr/>
  </property>
  <property fmtid="{D5CDD505-2E9C-101B-9397-08002B2CF9AE}" pid="4" name="ComplianceAssetId">
    <vt:lpwstr/>
  </property>
  <property fmtid="{D5CDD505-2E9C-101B-9397-08002B2CF9AE}" pid="5" name="TemplateUrl">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y fmtid="{D5CDD505-2E9C-101B-9397-08002B2CF9AE}" pid="9" name="MediaServiceImageTags">
    <vt:lpwstr/>
  </property>
</Properties>
</file>