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5"/>
  </p:notesMasterIdLst>
  <p:sldIdLst>
    <p:sldId id="256" r:id="rId5"/>
    <p:sldId id="257" r:id="rId6"/>
    <p:sldId id="258" r:id="rId7"/>
    <p:sldId id="259" r:id="rId8"/>
    <p:sldId id="299" r:id="rId9"/>
    <p:sldId id="261" r:id="rId10"/>
    <p:sldId id="265" r:id="rId11"/>
    <p:sldId id="267" r:id="rId12"/>
    <p:sldId id="297" r:id="rId13"/>
    <p:sldId id="270" r:id="rId14"/>
    <p:sldId id="294" r:id="rId15"/>
    <p:sldId id="295" r:id="rId16"/>
    <p:sldId id="305" r:id="rId17"/>
    <p:sldId id="303" r:id="rId18"/>
    <p:sldId id="311" r:id="rId19"/>
    <p:sldId id="314" r:id="rId20"/>
    <p:sldId id="315" r:id="rId21"/>
    <p:sldId id="302" r:id="rId22"/>
    <p:sldId id="298" r:id="rId23"/>
    <p:sldId id="296" r:id="rId24"/>
    <p:sldId id="293" r:id="rId25"/>
    <p:sldId id="263" r:id="rId26"/>
    <p:sldId id="266" r:id="rId27"/>
    <p:sldId id="306" r:id="rId28"/>
    <p:sldId id="309" r:id="rId29"/>
    <p:sldId id="312" r:id="rId30"/>
    <p:sldId id="310" r:id="rId31"/>
    <p:sldId id="308" r:id="rId32"/>
    <p:sldId id="313" r:id="rId33"/>
    <p:sldId id="301" r:id="rId34"/>
  </p:sldIdLst>
  <p:sldSz cx="9144000" cy="5143500" type="screen16x9"/>
  <p:notesSz cx="6858000" cy="9144000"/>
  <p:custDataLst>
    <p:tags r:id="rId36"/>
  </p:custDataLst>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0079"/>
    <a:srgbClr val="673276"/>
    <a:srgbClr val="7452CA"/>
    <a:srgbClr val="0C1930"/>
    <a:srgbClr val="CA6727"/>
    <a:srgbClr val="F47D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47DE4-DFA9-44D3-9E8D-37ADCF7CC677}" v="4" dt="2020-08-12T17:07:16.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7" autoAdjust="0"/>
    <p:restoredTop sz="89049" autoAdjust="0"/>
  </p:normalViewPr>
  <p:slideViewPr>
    <p:cSldViewPr snapToGrid="0" showGuides="1">
      <p:cViewPr varScale="1">
        <p:scale>
          <a:sx n="111" d="100"/>
          <a:sy n="111" d="100"/>
        </p:scale>
        <p:origin x="120" y="78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B4CB2B-3C43-42AA-8974-8CA29B93AB45}" type="datetimeFigureOut">
              <a:rPr lang="en-US" smtClean="0"/>
              <a:t>8/12/2020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E57EAB-534C-4F4C-9A3A-5A41A0C1A145}" type="slidenum">
              <a:rPr lang="en-US" smtClean="0"/>
              <a:t>‹#›</a:t>
            </a:fld>
            <a:endParaRPr lang="en-US"/>
          </a:p>
        </p:txBody>
      </p:sp>
    </p:spTree>
    <p:extLst>
      <p:ext uri="{BB962C8B-B14F-4D97-AF65-F5344CB8AC3E}">
        <p14:creationId xmlns:p14="http://schemas.microsoft.com/office/powerpoint/2010/main" val="368975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57EAB-534C-4F4C-9A3A-5A41A0C1A145}" type="slidenum">
              <a:rPr lang="en-US" smtClean="0"/>
              <a:t>1</a:t>
            </a:fld>
            <a:endParaRPr lang="en-US"/>
          </a:p>
        </p:txBody>
      </p:sp>
    </p:spTree>
    <p:extLst>
      <p:ext uri="{BB962C8B-B14F-4D97-AF65-F5344CB8AC3E}">
        <p14:creationId xmlns:p14="http://schemas.microsoft.com/office/powerpoint/2010/main" val="3751909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http://web.umr.edu/~rogersda/dams/</a:t>
            </a:r>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10</a:t>
            </a:fld>
            <a:endParaRPr lang="en-US"/>
          </a:p>
        </p:txBody>
      </p:sp>
    </p:spTree>
    <p:extLst>
      <p:ext uri="{BB962C8B-B14F-4D97-AF65-F5344CB8AC3E}">
        <p14:creationId xmlns:p14="http://schemas.microsoft.com/office/powerpoint/2010/main" val="2662535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11</a:t>
            </a:fld>
            <a:endParaRPr lang="en-US"/>
          </a:p>
        </p:txBody>
      </p:sp>
    </p:spTree>
    <p:extLst>
      <p:ext uri="{BB962C8B-B14F-4D97-AF65-F5344CB8AC3E}">
        <p14:creationId xmlns:p14="http://schemas.microsoft.com/office/powerpoint/2010/main" val="2751308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12</a:t>
            </a:fld>
            <a:endParaRPr lang="en-US"/>
          </a:p>
        </p:txBody>
      </p:sp>
    </p:spTree>
    <p:extLst>
      <p:ext uri="{BB962C8B-B14F-4D97-AF65-F5344CB8AC3E}">
        <p14:creationId xmlns:p14="http://schemas.microsoft.com/office/powerpoint/2010/main" val="3089158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13</a:t>
            </a:fld>
            <a:endParaRPr lang="en-US"/>
          </a:p>
        </p:txBody>
      </p:sp>
    </p:spTree>
    <p:extLst>
      <p:ext uri="{BB962C8B-B14F-4D97-AF65-F5344CB8AC3E}">
        <p14:creationId xmlns:p14="http://schemas.microsoft.com/office/powerpoint/2010/main" val="2120374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14</a:t>
            </a:fld>
            <a:endParaRPr lang="en-US"/>
          </a:p>
        </p:txBody>
      </p:sp>
    </p:spTree>
    <p:extLst>
      <p:ext uri="{BB962C8B-B14F-4D97-AF65-F5344CB8AC3E}">
        <p14:creationId xmlns:p14="http://schemas.microsoft.com/office/powerpoint/2010/main" val="1667468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15</a:t>
            </a:fld>
            <a:endParaRPr lang="en-US"/>
          </a:p>
        </p:txBody>
      </p:sp>
    </p:spTree>
    <p:extLst>
      <p:ext uri="{BB962C8B-B14F-4D97-AF65-F5344CB8AC3E}">
        <p14:creationId xmlns:p14="http://schemas.microsoft.com/office/powerpoint/2010/main" val="4161266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57EAB-534C-4F4C-9A3A-5A41A0C1A145}" type="slidenum">
              <a:rPr lang="en-US" smtClean="0"/>
              <a:t>16</a:t>
            </a:fld>
            <a:endParaRPr lang="en-US"/>
          </a:p>
        </p:txBody>
      </p:sp>
    </p:spTree>
    <p:extLst>
      <p:ext uri="{BB962C8B-B14F-4D97-AF65-F5344CB8AC3E}">
        <p14:creationId xmlns:p14="http://schemas.microsoft.com/office/powerpoint/2010/main" val="4196471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57EAB-534C-4F4C-9A3A-5A41A0C1A145}" type="slidenum">
              <a:rPr lang="en-US" smtClean="0"/>
              <a:t>17</a:t>
            </a:fld>
            <a:endParaRPr lang="en-US"/>
          </a:p>
        </p:txBody>
      </p:sp>
    </p:spTree>
    <p:extLst>
      <p:ext uri="{BB962C8B-B14F-4D97-AF65-F5344CB8AC3E}">
        <p14:creationId xmlns:p14="http://schemas.microsoft.com/office/powerpoint/2010/main" val="393379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57EAB-534C-4F4C-9A3A-5A41A0C1A145}" type="slidenum">
              <a:rPr lang="en-US" smtClean="0"/>
              <a:t>18</a:t>
            </a:fld>
            <a:endParaRPr lang="en-US"/>
          </a:p>
        </p:txBody>
      </p:sp>
    </p:spTree>
    <p:extLst>
      <p:ext uri="{BB962C8B-B14F-4D97-AF65-F5344CB8AC3E}">
        <p14:creationId xmlns:p14="http://schemas.microsoft.com/office/powerpoint/2010/main" val="623901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19</a:t>
            </a:fld>
            <a:endParaRPr lang="en-US"/>
          </a:p>
        </p:txBody>
      </p:sp>
    </p:spTree>
    <p:extLst>
      <p:ext uri="{BB962C8B-B14F-4D97-AF65-F5344CB8AC3E}">
        <p14:creationId xmlns:p14="http://schemas.microsoft.com/office/powerpoint/2010/main" val="607405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57EAB-534C-4F4C-9A3A-5A41A0C1A145}" type="slidenum">
              <a:rPr lang="en-US" smtClean="0"/>
              <a:t>2</a:t>
            </a:fld>
            <a:endParaRPr lang="en-US"/>
          </a:p>
        </p:txBody>
      </p:sp>
    </p:spTree>
    <p:extLst>
      <p:ext uri="{BB962C8B-B14F-4D97-AF65-F5344CB8AC3E}">
        <p14:creationId xmlns:p14="http://schemas.microsoft.com/office/powerpoint/2010/main" val="1533433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20</a:t>
            </a:fld>
            <a:endParaRPr lang="en-US"/>
          </a:p>
        </p:txBody>
      </p:sp>
    </p:spTree>
    <p:extLst>
      <p:ext uri="{BB962C8B-B14F-4D97-AF65-F5344CB8AC3E}">
        <p14:creationId xmlns:p14="http://schemas.microsoft.com/office/powerpoint/2010/main" val="308442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21</a:t>
            </a:fld>
            <a:endParaRPr lang="en-US"/>
          </a:p>
        </p:txBody>
      </p:sp>
    </p:spTree>
    <p:extLst>
      <p:ext uri="{BB962C8B-B14F-4D97-AF65-F5344CB8AC3E}">
        <p14:creationId xmlns:p14="http://schemas.microsoft.com/office/powerpoint/2010/main" val="2691568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http://www.walkingbritain.co.uk/walks/walks1/w001d.shtml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http://education.sdsc.edu/enrich/brid.html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dirty="0"/>
              <a:t>http://www.photo.net/photo/pcd3448/golden-gate-bridge-94</a:t>
            </a:r>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22</a:t>
            </a:fld>
            <a:endParaRPr lang="en-US"/>
          </a:p>
        </p:txBody>
      </p:sp>
    </p:spTree>
    <p:extLst>
      <p:ext uri="{BB962C8B-B14F-4D97-AF65-F5344CB8AC3E}">
        <p14:creationId xmlns:p14="http://schemas.microsoft.com/office/powerpoint/2010/main" val="4249943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23</a:t>
            </a:fld>
            <a:endParaRPr lang="en-US"/>
          </a:p>
        </p:txBody>
      </p:sp>
    </p:spTree>
    <p:extLst>
      <p:ext uri="{BB962C8B-B14F-4D97-AF65-F5344CB8AC3E}">
        <p14:creationId xmlns:p14="http://schemas.microsoft.com/office/powerpoint/2010/main" val="3769123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57EAB-534C-4F4C-9A3A-5A41A0C1A145}" type="slidenum">
              <a:rPr lang="en-US" smtClean="0"/>
              <a:t>24</a:t>
            </a:fld>
            <a:endParaRPr lang="en-US"/>
          </a:p>
        </p:txBody>
      </p:sp>
    </p:spTree>
    <p:extLst>
      <p:ext uri="{BB962C8B-B14F-4D97-AF65-F5344CB8AC3E}">
        <p14:creationId xmlns:p14="http://schemas.microsoft.com/office/powerpoint/2010/main" val="667799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25</a:t>
            </a:fld>
            <a:endParaRPr lang="en-US"/>
          </a:p>
        </p:txBody>
      </p:sp>
    </p:spTree>
    <p:extLst>
      <p:ext uri="{BB962C8B-B14F-4D97-AF65-F5344CB8AC3E}">
        <p14:creationId xmlns:p14="http://schemas.microsoft.com/office/powerpoint/2010/main" val="657994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26</a:t>
            </a:fld>
            <a:endParaRPr lang="en-US"/>
          </a:p>
        </p:txBody>
      </p:sp>
    </p:spTree>
    <p:extLst>
      <p:ext uri="{BB962C8B-B14F-4D97-AF65-F5344CB8AC3E}">
        <p14:creationId xmlns:p14="http://schemas.microsoft.com/office/powerpoint/2010/main" val="3040584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27</a:t>
            </a:fld>
            <a:endParaRPr lang="en-US"/>
          </a:p>
        </p:txBody>
      </p:sp>
    </p:spTree>
    <p:extLst>
      <p:ext uri="{BB962C8B-B14F-4D97-AF65-F5344CB8AC3E}">
        <p14:creationId xmlns:p14="http://schemas.microsoft.com/office/powerpoint/2010/main" val="1866080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28</a:t>
            </a:fld>
            <a:endParaRPr lang="en-US"/>
          </a:p>
        </p:txBody>
      </p:sp>
    </p:spTree>
    <p:extLst>
      <p:ext uri="{BB962C8B-B14F-4D97-AF65-F5344CB8AC3E}">
        <p14:creationId xmlns:p14="http://schemas.microsoft.com/office/powerpoint/2010/main" val="1682203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29</a:t>
            </a:fld>
            <a:endParaRPr lang="en-US"/>
          </a:p>
        </p:txBody>
      </p:sp>
    </p:spTree>
    <p:extLst>
      <p:ext uri="{BB962C8B-B14F-4D97-AF65-F5344CB8AC3E}">
        <p14:creationId xmlns:p14="http://schemas.microsoft.com/office/powerpoint/2010/main" val="235452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57EAB-534C-4F4C-9A3A-5A41A0C1A145}" type="slidenum">
              <a:rPr lang="en-US" smtClean="0"/>
              <a:t>3</a:t>
            </a:fld>
            <a:endParaRPr lang="en-US"/>
          </a:p>
        </p:txBody>
      </p:sp>
    </p:spTree>
    <p:extLst>
      <p:ext uri="{BB962C8B-B14F-4D97-AF65-F5344CB8AC3E}">
        <p14:creationId xmlns:p14="http://schemas.microsoft.com/office/powerpoint/2010/main" val="1135267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E57EAB-534C-4F4C-9A3A-5A41A0C1A145}" type="slidenum">
              <a:rPr lang="en-US" smtClean="0"/>
              <a:t>30</a:t>
            </a:fld>
            <a:endParaRPr lang="en-US"/>
          </a:p>
        </p:txBody>
      </p:sp>
    </p:spTree>
    <p:extLst>
      <p:ext uri="{BB962C8B-B14F-4D97-AF65-F5344CB8AC3E}">
        <p14:creationId xmlns:p14="http://schemas.microsoft.com/office/powerpoint/2010/main" val="273795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57EAB-534C-4F4C-9A3A-5A41A0C1A145}" type="slidenum">
              <a:rPr lang="en-US" smtClean="0"/>
              <a:t>4</a:t>
            </a:fld>
            <a:endParaRPr lang="en-US"/>
          </a:p>
        </p:txBody>
      </p:sp>
    </p:spTree>
    <p:extLst>
      <p:ext uri="{BB962C8B-B14F-4D97-AF65-F5344CB8AC3E}">
        <p14:creationId xmlns:p14="http://schemas.microsoft.com/office/powerpoint/2010/main" val="261479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57EAB-534C-4F4C-9A3A-5A41A0C1A145}" type="slidenum">
              <a:rPr lang="en-US" smtClean="0"/>
              <a:t>5</a:t>
            </a:fld>
            <a:endParaRPr lang="en-US"/>
          </a:p>
        </p:txBody>
      </p:sp>
    </p:spTree>
    <p:extLst>
      <p:ext uri="{BB962C8B-B14F-4D97-AF65-F5344CB8AC3E}">
        <p14:creationId xmlns:p14="http://schemas.microsoft.com/office/powerpoint/2010/main" val="1048010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www.loc.gov/rr/scitech/SciRefGuides/engineersociety.html</a:t>
            </a:r>
          </a:p>
        </p:txBody>
      </p:sp>
      <p:sp>
        <p:nvSpPr>
          <p:cNvPr id="4" name="Slide Number Placeholder 3"/>
          <p:cNvSpPr>
            <a:spLocks noGrp="1"/>
          </p:cNvSpPr>
          <p:nvPr>
            <p:ph type="sldNum" sz="quarter" idx="10"/>
          </p:nvPr>
        </p:nvSpPr>
        <p:spPr/>
        <p:txBody>
          <a:bodyPr/>
          <a:lstStyle/>
          <a:p>
            <a:fld id="{94E57EAB-534C-4F4C-9A3A-5A41A0C1A145}" type="slidenum">
              <a:rPr lang="en-US" smtClean="0"/>
              <a:t>6</a:t>
            </a:fld>
            <a:endParaRPr lang="en-US"/>
          </a:p>
        </p:txBody>
      </p:sp>
    </p:spTree>
    <p:extLst>
      <p:ext uri="{BB962C8B-B14F-4D97-AF65-F5344CB8AC3E}">
        <p14:creationId xmlns:p14="http://schemas.microsoft.com/office/powerpoint/2010/main" val="108922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http://www.asce-philly.org/achievements05.asp</a:t>
            </a:r>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7</a:t>
            </a:fld>
            <a:endParaRPr lang="en-US"/>
          </a:p>
        </p:txBody>
      </p:sp>
    </p:spTree>
    <p:extLst>
      <p:ext uri="{BB962C8B-B14F-4D97-AF65-F5344CB8AC3E}">
        <p14:creationId xmlns:p14="http://schemas.microsoft.com/office/powerpoint/2010/main" val="386157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http://www.greatbuildings.com/buildings/Iron_Bridge_at_Coalbrookdale.html</a:t>
            </a:r>
          </a:p>
        </p:txBody>
      </p:sp>
      <p:sp>
        <p:nvSpPr>
          <p:cNvPr id="4" name="Slide Number Placeholder 3"/>
          <p:cNvSpPr>
            <a:spLocks noGrp="1"/>
          </p:cNvSpPr>
          <p:nvPr>
            <p:ph type="sldNum" sz="quarter" idx="10"/>
          </p:nvPr>
        </p:nvSpPr>
        <p:spPr/>
        <p:txBody>
          <a:bodyPr/>
          <a:lstStyle/>
          <a:p>
            <a:fld id="{94E57EAB-534C-4F4C-9A3A-5A41A0C1A145}" type="slidenum">
              <a:rPr lang="en-US" smtClean="0"/>
              <a:t>8</a:t>
            </a:fld>
            <a:endParaRPr lang="en-US"/>
          </a:p>
        </p:txBody>
      </p:sp>
    </p:spTree>
    <p:extLst>
      <p:ext uri="{BB962C8B-B14F-4D97-AF65-F5344CB8AC3E}">
        <p14:creationId xmlns:p14="http://schemas.microsoft.com/office/powerpoint/2010/main" val="24582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200" dirty="0"/>
              <a:t>http://www.maine.gov/mdot-stage/</a:t>
            </a:r>
          </a:p>
          <a:p>
            <a:pPr algn="ctr"/>
            <a:r>
              <a:rPr lang="en-US" altLang="en-US" sz="1200" dirty="0"/>
              <a:t>covered-bridges/</a:t>
            </a:r>
            <a:r>
              <a:rPr lang="en-US" altLang="en-US" sz="1200" dirty="0" err="1"/>
              <a:t>sewalls.php</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4E57EAB-534C-4F4C-9A3A-5A41A0C1A145}" type="slidenum">
              <a:rPr lang="en-US" smtClean="0"/>
              <a:t>9</a:t>
            </a:fld>
            <a:endParaRPr lang="en-US"/>
          </a:p>
        </p:txBody>
      </p:sp>
    </p:spTree>
    <p:extLst>
      <p:ext uri="{BB962C8B-B14F-4D97-AF65-F5344CB8AC3E}">
        <p14:creationId xmlns:p14="http://schemas.microsoft.com/office/powerpoint/2010/main" val="2070246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2" name="Title 11"/>
          <p:cNvSpPr>
            <a:spLocks noGrp="1"/>
          </p:cNvSpPr>
          <p:nvPr>
            <p:ph type="title"/>
          </p:nvPr>
        </p:nvSpPr>
        <p:spPr>
          <a:xfrm>
            <a:off x="1333500" y="834146"/>
            <a:ext cx="6477000" cy="1356604"/>
          </a:xfrm>
          <a:prstGeom prst="rect">
            <a:avLst/>
          </a:prstGeom>
        </p:spPr>
        <p:txBody>
          <a:bodyPr rtlCol="0" anchor="b"/>
          <a:lstStyle>
            <a:lvl1pPr>
              <a:defRPr cap="all" baseline="0"/>
            </a:lvl1pPr>
            <a:extLst/>
          </a:lstStyle>
          <a:p>
            <a:r>
              <a:rPr lang="en-US"/>
              <a:t>Click to edit Master title style</a:t>
            </a:r>
            <a:endParaRPr lang="en-US" dirty="0"/>
          </a:p>
        </p:txBody>
      </p:sp>
      <p:sp>
        <p:nvSpPr>
          <p:cNvPr id="22" name="TextBox 21"/>
          <p:cNvSpPr txBox="1"/>
          <p:nvPr/>
        </p:nvSpPr>
        <p:spPr>
          <a:xfrm>
            <a:off x="152400" y="50453"/>
            <a:ext cx="4114800" cy="553998"/>
          </a:xfrm>
          <a:prstGeom prst="rect">
            <a:avLst/>
          </a:prstGeom>
          <a:noFill/>
          <a:ln>
            <a:noFill/>
          </a:ln>
        </p:spPr>
        <p:txBody>
          <a:bodyPr wrap="square" rtlCol="0">
            <a:spAutoFit/>
          </a:bodyPr>
          <a:lstStyle/>
          <a:p>
            <a:r>
              <a:rPr lang="en-US" sz="3000" b="0" kern="1300" spc="300" dirty="0">
                <a:solidFill>
                  <a:schemeClr val="bg1"/>
                </a:solidFill>
                <a:latin typeface="+mj-lt"/>
                <a:ea typeface="+mn-ea"/>
                <a:cs typeface="Arial" pitchFamily="34" charset="0"/>
              </a:rPr>
              <a:t>TE </a:t>
            </a:r>
            <a:r>
              <a:rPr lang="en-US" sz="3000" b="0" kern="1300" spc="300" baseline="0" dirty="0">
                <a:solidFill>
                  <a:schemeClr val="bg1"/>
                </a:solidFill>
                <a:latin typeface="+mj-lt"/>
                <a:ea typeface="+mn-ea"/>
                <a:cs typeface="Arial" pitchFamily="34" charset="0"/>
              </a:rPr>
              <a:t>STEM ACADEMY</a:t>
            </a:r>
            <a:endParaRPr lang="en-US" sz="3000" b="0" kern="1300" spc="300" baseline="30000" dirty="0">
              <a:solidFill>
                <a:schemeClr val="bg1"/>
              </a:solidFill>
              <a:latin typeface="+mj-lt"/>
              <a:ea typeface="+mn-ea"/>
              <a:cs typeface="Arial" pitchFamily="34" charset="0"/>
            </a:endParaRPr>
          </a:p>
        </p:txBody>
      </p:sp>
      <p:sp>
        <p:nvSpPr>
          <p:cNvPr id="16" name="Parallelogram 1"/>
          <p:cNvSpPr/>
          <p:nvPr userDrawn="1"/>
        </p:nvSpPr>
        <p:spPr>
          <a:xfrm>
            <a:off x="0" y="-16711"/>
            <a:ext cx="850259" cy="502507"/>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 name="connsiteX0" fmla="*/ 584217 w 2215272"/>
              <a:gd name="connsiteY0" fmla="*/ 553998 h 558708"/>
              <a:gd name="connsiteX1" fmla="*/ 0 w 2215272"/>
              <a:gd name="connsiteY1" fmla="*/ 0 h 558708"/>
              <a:gd name="connsiteX2" fmla="*/ 615475 w 2215272"/>
              <a:gd name="connsiteY2" fmla="*/ 118024 h 558708"/>
              <a:gd name="connsiteX3" fmla="*/ 2215272 w 2215272"/>
              <a:gd name="connsiteY3" fmla="*/ 558708 h 558708"/>
              <a:gd name="connsiteX4" fmla="*/ 584217 w 2215272"/>
              <a:gd name="connsiteY4" fmla="*/ 553998 h 558708"/>
              <a:gd name="connsiteX0" fmla="*/ 469783 w 2100838"/>
              <a:gd name="connsiteY0" fmla="*/ 436001 h 440711"/>
              <a:gd name="connsiteX1" fmla="*/ 0 w 2100838"/>
              <a:gd name="connsiteY1" fmla="*/ 0 h 440711"/>
              <a:gd name="connsiteX2" fmla="*/ 501041 w 2100838"/>
              <a:gd name="connsiteY2" fmla="*/ 27 h 440711"/>
              <a:gd name="connsiteX3" fmla="*/ 2100838 w 2100838"/>
              <a:gd name="connsiteY3" fmla="*/ 440711 h 440711"/>
              <a:gd name="connsiteX4" fmla="*/ 469783 w 2100838"/>
              <a:gd name="connsiteY4" fmla="*/ 436001 h 440711"/>
              <a:gd name="connsiteX0" fmla="*/ 469783 w 972856"/>
              <a:gd name="connsiteY0" fmla="*/ 436001 h 436001"/>
              <a:gd name="connsiteX1" fmla="*/ 0 w 972856"/>
              <a:gd name="connsiteY1" fmla="*/ 0 h 436001"/>
              <a:gd name="connsiteX2" fmla="*/ 501041 w 972856"/>
              <a:gd name="connsiteY2" fmla="*/ 27 h 436001"/>
              <a:gd name="connsiteX3" fmla="*/ 972856 w 972856"/>
              <a:gd name="connsiteY3" fmla="*/ 435895 h 436001"/>
              <a:gd name="connsiteX4" fmla="*/ 469783 w 972856"/>
              <a:gd name="connsiteY4" fmla="*/ 436001 h 43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856" h="436001">
                <a:moveTo>
                  <a:pt x="469783" y="436001"/>
                </a:moveTo>
                <a:lnTo>
                  <a:pt x="0" y="0"/>
                </a:lnTo>
                <a:lnTo>
                  <a:pt x="501041" y="27"/>
                </a:lnTo>
                <a:lnTo>
                  <a:pt x="972856" y="435895"/>
                </a:lnTo>
                <a:lnTo>
                  <a:pt x="469783" y="436001"/>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
          <p:cNvSpPr/>
          <p:nvPr userDrawn="1"/>
        </p:nvSpPr>
        <p:spPr>
          <a:xfrm>
            <a:off x="430853" y="-16737"/>
            <a:ext cx="1936109" cy="64393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272" h="558708">
                <a:moveTo>
                  <a:pt x="584217" y="553998"/>
                </a:moveTo>
                <a:lnTo>
                  <a:pt x="0" y="0"/>
                </a:lnTo>
                <a:lnTo>
                  <a:pt x="1642647" y="27"/>
                </a:lnTo>
                <a:lnTo>
                  <a:pt x="2215272" y="558708"/>
                </a:lnTo>
                <a:lnTo>
                  <a:pt x="584217" y="553998"/>
                </a:lnTo>
                <a:close/>
              </a:path>
            </a:pathLst>
          </a:cu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
          <p:cNvSpPr/>
          <p:nvPr userDrawn="1"/>
        </p:nvSpPr>
        <p:spPr>
          <a:xfrm>
            <a:off x="80646" y="4934143"/>
            <a:ext cx="205750" cy="210174"/>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88935 w 188935"/>
              <a:gd name="connsiteY0" fmla="*/ 186454 h 186454"/>
              <a:gd name="connsiteX1" fmla="*/ 126175 w 188935"/>
              <a:gd name="connsiteY1" fmla="*/ 185754 h 186454"/>
              <a:gd name="connsiteX2" fmla="*/ 22068 w 188935"/>
              <a:gd name="connsiteY2" fmla="*/ 86670 h 186454"/>
              <a:gd name="connsiteX3" fmla="*/ 0 w 188935"/>
              <a:gd name="connsiteY3" fmla="*/ 0 h 186454"/>
              <a:gd name="connsiteX4" fmla="*/ 188935 w 188935"/>
              <a:gd name="connsiteY4" fmla="*/ 186454 h 186454"/>
              <a:gd name="connsiteX0" fmla="*/ 233045 w 233045"/>
              <a:gd name="connsiteY0" fmla="*/ 186454 h 186454"/>
              <a:gd name="connsiteX1" fmla="*/ 170285 w 233045"/>
              <a:gd name="connsiteY1" fmla="*/ 185754 h 186454"/>
              <a:gd name="connsiteX2" fmla="*/ 0 w 233045"/>
              <a:gd name="connsiteY2" fmla="*/ 12345 h 186454"/>
              <a:gd name="connsiteX3" fmla="*/ 44110 w 233045"/>
              <a:gd name="connsiteY3" fmla="*/ 0 h 186454"/>
              <a:gd name="connsiteX4" fmla="*/ 233045 w 233045"/>
              <a:gd name="connsiteY4" fmla="*/ 186454 h 186454"/>
              <a:gd name="connsiteX0" fmla="*/ 249417 w 249417"/>
              <a:gd name="connsiteY0" fmla="*/ 188411 h 188411"/>
              <a:gd name="connsiteX1" fmla="*/ 186657 w 249417"/>
              <a:gd name="connsiteY1" fmla="*/ 187711 h 188411"/>
              <a:gd name="connsiteX2" fmla="*/ 0 w 249417"/>
              <a:gd name="connsiteY2" fmla="*/ 0 h 188411"/>
              <a:gd name="connsiteX3" fmla="*/ 60482 w 249417"/>
              <a:gd name="connsiteY3" fmla="*/ 1957 h 188411"/>
              <a:gd name="connsiteX4" fmla="*/ 249417 w 249417"/>
              <a:gd name="connsiteY4" fmla="*/ 188411 h 188411"/>
              <a:gd name="connsiteX0" fmla="*/ 249417 w 249417"/>
              <a:gd name="connsiteY0" fmla="*/ 188411 h 188411"/>
              <a:gd name="connsiteX1" fmla="*/ 186657 w 249417"/>
              <a:gd name="connsiteY1" fmla="*/ 187711 h 188411"/>
              <a:gd name="connsiteX2" fmla="*/ 0 w 249417"/>
              <a:gd name="connsiteY2" fmla="*/ 0 h 188411"/>
              <a:gd name="connsiteX3" fmla="*/ 71397 w 249417"/>
              <a:gd name="connsiteY3" fmla="*/ 8086 h 188411"/>
              <a:gd name="connsiteX4" fmla="*/ 249417 w 249417"/>
              <a:gd name="connsiteY4" fmla="*/ 188411 h 188411"/>
              <a:gd name="connsiteX0" fmla="*/ 235774 w 235774"/>
              <a:gd name="connsiteY0" fmla="*/ 180325 h 180325"/>
              <a:gd name="connsiteX1" fmla="*/ 173014 w 235774"/>
              <a:gd name="connsiteY1" fmla="*/ 179625 h 180325"/>
              <a:gd name="connsiteX2" fmla="*/ 0 w 235774"/>
              <a:gd name="connsiteY2" fmla="*/ 86 h 180325"/>
              <a:gd name="connsiteX3" fmla="*/ 57754 w 235774"/>
              <a:gd name="connsiteY3" fmla="*/ 0 h 180325"/>
              <a:gd name="connsiteX4" fmla="*/ 235774 w 235774"/>
              <a:gd name="connsiteY4" fmla="*/ 180325 h 18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74" h="180325">
                <a:moveTo>
                  <a:pt x="235774" y="180325"/>
                </a:moveTo>
                <a:lnTo>
                  <a:pt x="173014" y="179625"/>
                </a:lnTo>
                <a:lnTo>
                  <a:pt x="0" y="86"/>
                </a:lnTo>
                <a:lnTo>
                  <a:pt x="57754" y="0"/>
                </a:lnTo>
                <a:cubicBezTo>
                  <a:pt x="162423" y="100055"/>
                  <a:pt x="141677" y="83798"/>
                  <a:pt x="235774" y="180325"/>
                </a:cubicBezTo>
                <a:close/>
              </a:path>
            </a:pathLst>
          </a:custGeom>
          <a:solidFill>
            <a:srgbClr val="D9D9D9"/>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1"/>
          <p:cNvSpPr/>
          <p:nvPr userDrawn="1"/>
        </p:nvSpPr>
        <p:spPr>
          <a:xfrm>
            <a:off x="-3240" y="4608624"/>
            <a:ext cx="410796" cy="534875"/>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379708 w 379708"/>
              <a:gd name="connsiteY0" fmla="*/ 304091 h 304091"/>
              <a:gd name="connsiteX1" fmla="*/ 316948 w 379708"/>
              <a:gd name="connsiteY1" fmla="*/ 303391 h 304091"/>
              <a:gd name="connsiteX2" fmla="*/ 0 w 379708"/>
              <a:gd name="connsiteY2" fmla="*/ 0 h 304091"/>
              <a:gd name="connsiteX3" fmla="*/ 279012 w 379708"/>
              <a:gd name="connsiteY3" fmla="*/ 204350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2048 h 302048"/>
              <a:gd name="connsiteX1" fmla="*/ 316948 w 379708"/>
              <a:gd name="connsiteY1" fmla="*/ 301348 h 302048"/>
              <a:gd name="connsiteX2" fmla="*/ 0 w 379708"/>
              <a:gd name="connsiteY2" fmla="*/ 0 h 302048"/>
              <a:gd name="connsiteX3" fmla="*/ 68900 w 379708"/>
              <a:gd name="connsiteY3" fmla="*/ 43 h 302048"/>
              <a:gd name="connsiteX4" fmla="*/ 379708 w 379708"/>
              <a:gd name="connsiteY4" fmla="*/ 302048 h 302048"/>
              <a:gd name="connsiteX0" fmla="*/ 484491 w 484491"/>
              <a:gd name="connsiteY0" fmla="*/ 405276 h 405276"/>
              <a:gd name="connsiteX1" fmla="*/ 421731 w 484491"/>
              <a:gd name="connsiteY1" fmla="*/ 404576 h 405276"/>
              <a:gd name="connsiteX2" fmla="*/ 0 w 484491"/>
              <a:gd name="connsiteY2" fmla="*/ 0 h 405276"/>
              <a:gd name="connsiteX3" fmla="*/ 173683 w 484491"/>
              <a:gd name="connsiteY3" fmla="*/ 103271 h 405276"/>
              <a:gd name="connsiteX4" fmla="*/ 484491 w 484491"/>
              <a:gd name="connsiteY4" fmla="*/ 405276 h 405276"/>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70740 w 470740"/>
              <a:gd name="connsiteY0" fmla="*/ 458913 h 458913"/>
              <a:gd name="connsiteX1" fmla="*/ 407980 w 470740"/>
              <a:gd name="connsiteY1" fmla="*/ 458213 h 458913"/>
              <a:gd name="connsiteX2" fmla="*/ 2622 w 470740"/>
              <a:gd name="connsiteY2" fmla="*/ 69981 h 458913"/>
              <a:gd name="connsiteX3" fmla="*/ 0 w 470740"/>
              <a:gd name="connsiteY3" fmla="*/ 0 h 458913"/>
              <a:gd name="connsiteX4" fmla="*/ 470740 w 470740"/>
              <a:gd name="connsiteY4" fmla="*/ 458913 h 458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0" h="458913">
                <a:moveTo>
                  <a:pt x="470740" y="458913"/>
                </a:moveTo>
                <a:lnTo>
                  <a:pt x="407980" y="458213"/>
                </a:lnTo>
                <a:lnTo>
                  <a:pt x="2622" y="69981"/>
                </a:lnTo>
                <a:lnTo>
                  <a:pt x="0" y="0"/>
                </a:lnTo>
                <a:cubicBezTo>
                  <a:pt x="474166" y="459291"/>
                  <a:pt x="376643" y="362386"/>
                  <a:pt x="470740" y="458913"/>
                </a:cubicBezTo>
                <a:close/>
              </a:path>
            </a:pathLst>
          </a:cu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 name="Parallelogram 1"/>
          <p:cNvSpPr/>
          <p:nvPr userDrawn="1"/>
        </p:nvSpPr>
        <p:spPr>
          <a:xfrm>
            <a:off x="1702139" y="-8355"/>
            <a:ext cx="7479448" cy="753809"/>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662664 w 8439233"/>
              <a:gd name="connsiteY0" fmla="*/ 625319 h 646751"/>
              <a:gd name="connsiteX1" fmla="*/ 0 w 8439233"/>
              <a:gd name="connsiteY1" fmla="*/ 0 h 646751"/>
              <a:gd name="connsiteX2" fmla="*/ 8439233 w 8439233"/>
              <a:gd name="connsiteY2" fmla="*/ 65192 h 646751"/>
              <a:gd name="connsiteX3" fmla="*/ 8425152 w 8439233"/>
              <a:gd name="connsiteY3" fmla="*/ 646751 h 646751"/>
              <a:gd name="connsiteX4" fmla="*/ 662664 w 8439233"/>
              <a:gd name="connsiteY4" fmla="*/ 625319 h 646751"/>
              <a:gd name="connsiteX0" fmla="*/ 662664 w 8433629"/>
              <a:gd name="connsiteY0" fmla="*/ 627253 h 648685"/>
              <a:gd name="connsiteX1" fmla="*/ 0 w 8433629"/>
              <a:gd name="connsiteY1" fmla="*/ 1934 h 648685"/>
              <a:gd name="connsiteX2" fmla="*/ 8433629 w 8433629"/>
              <a:gd name="connsiteY2" fmla="*/ 0 h 648685"/>
              <a:gd name="connsiteX3" fmla="*/ 8425152 w 8433629"/>
              <a:gd name="connsiteY3" fmla="*/ 648685 h 648685"/>
              <a:gd name="connsiteX4" fmla="*/ 662664 w 8433629"/>
              <a:gd name="connsiteY4" fmla="*/ 627253 h 648685"/>
              <a:gd name="connsiteX0" fmla="*/ 662664 w 8570840"/>
              <a:gd name="connsiteY0" fmla="*/ 627253 h 648685"/>
              <a:gd name="connsiteX1" fmla="*/ 0 w 8570840"/>
              <a:gd name="connsiteY1" fmla="*/ 1934 h 648685"/>
              <a:gd name="connsiteX2" fmla="*/ 8433629 w 8570840"/>
              <a:gd name="connsiteY2" fmla="*/ 0 h 648685"/>
              <a:gd name="connsiteX3" fmla="*/ 8570840 w 8570840"/>
              <a:gd name="connsiteY3" fmla="*/ 648685 h 648685"/>
              <a:gd name="connsiteX4" fmla="*/ 662664 w 8570840"/>
              <a:gd name="connsiteY4" fmla="*/ 627253 h 648685"/>
              <a:gd name="connsiteX0" fmla="*/ 662664 w 8570840"/>
              <a:gd name="connsiteY0" fmla="*/ 625319 h 646751"/>
              <a:gd name="connsiteX1" fmla="*/ 0 w 8570840"/>
              <a:gd name="connsiteY1" fmla="*/ 0 h 646751"/>
              <a:gd name="connsiteX2" fmla="*/ 8545696 w 8570840"/>
              <a:gd name="connsiteY2" fmla="*/ 2262 h 646751"/>
              <a:gd name="connsiteX3" fmla="*/ 8570840 w 8570840"/>
              <a:gd name="connsiteY3" fmla="*/ 646751 h 646751"/>
              <a:gd name="connsiteX4" fmla="*/ 662664 w 8570840"/>
              <a:gd name="connsiteY4" fmla="*/ 625319 h 646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0840" h="646751">
                <a:moveTo>
                  <a:pt x="662664" y="625319"/>
                </a:moveTo>
                <a:lnTo>
                  <a:pt x="0" y="0"/>
                </a:lnTo>
                <a:lnTo>
                  <a:pt x="8545696" y="2262"/>
                </a:lnTo>
                <a:lnTo>
                  <a:pt x="8570840" y="646751"/>
                </a:lnTo>
                <a:lnTo>
                  <a:pt x="662664" y="625319"/>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
          <p:cNvSpPr/>
          <p:nvPr userDrawn="1"/>
        </p:nvSpPr>
        <p:spPr>
          <a:xfrm>
            <a:off x="304800" y="4954038"/>
            <a:ext cx="8902290" cy="20784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10080371"/>
              <a:gd name="connsiteY0" fmla="*/ 107998 h 109341"/>
              <a:gd name="connsiteX1" fmla="*/ 104107 w 10080371"/>
              <a:gd name="connsiteY1" fmla="*/ 109341 h 109341"/>
              <a:gd name="connsiteX2" fmla="*/ 0 w 10080371"/>
              <a:gd name="connsiteY2" fmla="*/ 10257 h 109341"/>
              <a:gd name="connsiteX3" fmla="*/ 10080369 w 10080371"/>
              <a:gd name="connsiteY3" fmla="*/ 0 h 109341"/>
              <a:gd name="connsiteX4" fmla="*/ 9834719 w 10080371"/>
              <a:gd name="connsiteY4" fmla="*/ 107998 h 109341"/>
              <a:gd name="connsiteX0" fmla="*/ 9834719 w 10096915"/>
              <a:gd name="connsiteY0" fmla="*/ 97741 h 99084"/>
              <a:gd name="connsiteX1" fmla="*/ 104107 w 10096915"/>
              <a:gd name="connsiteY1" fmla="*/ 99084 h 99084"/>
              <a:gd name="connsiteX2" fmla="*/ 0 w 10096915"/>
              <a:gd name="connsiteY2" fmla="*/ 0 h 99084"/>
              <a:gd name="connsiteX3" fmla="*/ 10096913 w 10096915"/>
              <a:gd name="connsiteY3" fmla="*/ 22776 h 99084"/>
              <a:gd name="connsiteX4" fmla="*/ 9834719 w 10096915"/>
              <a:gd name="connsiteY4" fmla="*/ 97741 h 99084"/>
              <a:gd name="connsiteX0" fmla="*/ 9834719 w 10118975"/>
              <a:gd name="connsiteY0" fmla="*/ 97741 h 99084"/>
              <a:gd name="connsiteX1" fmla="*/ 104107 w 10118975"/>
              <a:gd name="connsiteY1" fmla="*/ 99084 h 99084"/>
              <a:gd name="connsiteX2" fmla="*/ 0 w 10118975"/>
              <a:gd name="connsiteY2" fmla="*/ 0 h 99084"/>
              <a:gd name="connsiteX3" fmla="*/ 10118973 w 10118975"/>
              <a:gd name="connsiteY3" fmla="*/ 6260 h 99084"/>
              <a:gd name="connsiteX4" fmla="*/ 9834719 w 10118975"/>
              <a:gd name="connsiteY4" fmla="*/ 97741 h 99084"/>
              <a:gd name="connsiteX0" fmla="*/ 10110464 w 10119054"/>
              <a:gd name="connsiteY0" fmla="*/ 184453 h 184453"/>
              <a:gd name="connsiteX1" fmla="*/ 104107 w 10119054"/>
              <a:gd name="connsiteY1" fmla="*/ 99084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84453 h 184453"/>
              <a:gd name="connsiteX1" fmla="*/ 181315 w 10119054"/>
              <a:gd name="connsiteY1" fmla="*/ 181666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78324 h 178324"/>
              <a:gd name="connsiteX1" fmla="*/ 181315 w 10119054"/>
              <a:gd name="connsiteY1" fmla="*/ 175537 h 178324"/>
              <a:gd name="connsiteX2" fmla="*/ 0 w 10119054"/>
              <a:gd name="connsiteY2" fmla="*/ 0 h 178324"/>
              <a:gd name="connsiteX3" fmla="*/ 10118973 w 10119054"/>
              <a:gd name="connsiteY3" fmla="*/ 131 h 178324"/>
              <a:gd name="connsiteX4" fmla="*/ 10110464 w 10119054"/>
              <a:gd name="connsiteY4" fmla="*/ 178324 h 17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9054" h="178324">
                <a:moveTo>
                  <a:pt x="10110464" y="178324"/>
                </a:moveTo>
                <a:lnTo>
                  <a:pt x="181315" y="175537"/>
                </a:lnTo>
                <a:lnTo>
                  <a:pt x="0" y="0"/>
                </a:lnTo>
                <a:lnTo>
                  <a:pt x="10118973" y="131"/>
                </a:lnTo>
                <a:cubicBezTo>
                  <a:pt x="10119951" y="55239"/>
                  <a:pt x="10111873" y="81797"/>
                  <a:pt x="10110464" y="178324"/>
                </a:cubicBezTo>
                <a:close/>
              </a:path>
            </a:pathLst>
          </a:custGeom>
          <a:solidFill>
            <a:srgbClr val="0C193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userDrawn="1"/>
        </p:nvSpPr>
        <p:spPr>
          <a:xfrm>
            <a:off x="455870" y="4922777"/>
            <a:ext cx="8688129"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D9D9D9"/>
                </a:solidFill>
                <a:latin typeface="Arial Narrow"/>
                <a:cs typeface="Arial Narrow"/>
              </a:rPr>
              <a:t>STEM101.ORG</a:t>
            </a:r>
            <a:r>
              <a:rPr lang="en-US" sz="1000" i="0" baseline="0" dirty="0">
                <a:solidFill>
                  <a:srgbClr val="D9D9D9"/>
                </a:solidFill>
                <a:latin typeface="Arial Narrow"/>
                <a:cs typeface="Arial Narrow"/>
              </a:rPr>
              <a:t>                                                                                                                                                                                                                 </a:t>
            </a:r>
            <a:r>
              <a:rPr lang="en-US" sz="1000" i="0" dirty="0">
                <a:solidFill>
                  <a:srgbClr val="D9D9D9"/>
                </a:solidFill>
                <a:latin typeface="Arial Narrow"/>
                <a:cs typeface="Arial Narrow"/>
              </a:rPr>
              <a:t>A Non-Profit</a:t>
            </a:r>
            <a:r>
              <a:rPr lang="en-US" sz="1000" i="0" baseline="0" dirty="0">
                <a:solidFill>
                  <a:srgbClr val="D9D9D9"/>
                </a:solidFill>
                <a:latin typeface="Arial Narrow"/>
                <a:cs typeface="Arial Narrow"/>
              </a:rPr>
              <a:t> K-16 Education Program</a:t>
            </a:r>
            <a:endParaRPr lang="en-US" sz="1000" dirty="0">
              <a:solidFill>
                <a:srgbClr val="D9D9D9"/>
              </a:solidFill>
              <a:latin typeface="Arial Narrow"/>
              <a:cs typeface="Arial Narrow"/>
            </a:endParaRPr>
          </a:p>
        </p:txBody>
      </p:sp>
      <p:pic>
        <p:nvPicPr>
          <p:cNvPr id="18" name="Picture 17" descr="stem-branding blu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22313" b="22417"/>
          <a:stretch/>
        </p:blipFill>
        <p:spPr>
          <a:xfrm>
            <a:off x="6528765" y="35778"/>
            <a:ext cx="2523683" cy="65726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p:cNvSpPr txBox="1"/>
          <p:nvPr/>
        </p:nvSpPr>
        <p:spPr>
          <a:xfrm>
            <a:off x="152400" y="50453"/>
            <a:ext cx="4114800" cy="553998"/>
          </a:xfrm>
          <a:prstGeom prst="rect">
            <a:avLst/>
          </a:prstGeom>
          <a:noFill/>
          <a:ln>
            <a:noFill/>
          </a:ln>
        </p:spPr>
        <p:txBody>
          <a:bodyPr wrap="square" rtlCol="0">
            <a:spAutoFit/>
          </a:bodyPr>
          <a:lstStyle/>
          <a:p>
            <a:r>
              <a:rPr lang="en-US" sz="3000" b="0" kern="1300" spc="300" dirty="0">
                <a:solidFill>
                  <a:schemeClr val="bg1"/>
                </a:solidFill>
                <a:latin typeface="+mj-lt"/>
                <a:ea typeface="+mn-ea"/>
                <a:cs typeface="Arial" pitchFamily="34" charset="0"/>
              </a:rPr>
              <a:t>TE </a:t>
            </a:r>
            <a:r>
              <a:rPr lang="en-US" sz="3000" b="0" kern="1300" spc="300" baseline="0" dirty="0">
                <a:solidFill>
                  <a:schemeClr val="bg1"/>
                </a:solidFill>
                <a:latin typeface="+mj-lt"/>
                <a:ea typeface="+mn-ea"/>
                <a:cs typeface="Arial" pitchFamily="34" charset="0"/>
              </a:rPr>
              <a:t>STEM ACADEMY</a:t>
            </a:r>
            <a:endParaRPr lang="en-US" sz="3000" b="0" kern="1300" spc="300" baseline="30000" dirty="0">
              <a:solidFill>
                <a:schemeClr val="bg1"/>
              </a:solidFill>
              <a:latin typeface="+mj-lt"/>
              <a:ea typeface="+mn-ea"/>
              <a:cs typeface="Arial" pitchFamily="34" charset="0"/>
            </a:endParaRPr>
          </a:p>
        </p:txBody>
      </p:sp>
      <p:sp>
        <p:nvSpPr>
          <p:cNvPr id="12" name="Parallelogram 1"/>
          <p:cNvSpPr/>
          <p:nvPr userDrawn="1"/>
        </p:nvSpPr>
        <p:spPr>
          <a:xfrm>
            <a:off x="0" y="-16711"/>
            <a:ext cx="850259" cy="502507"/>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 name="connsiteX0" fmla="*/ 584217 w 2215272"/>
              <a:gd name="connsiteY0" fmla="*/ 553998 h 558708"/>
              <a:gd name="connsiteX1" fmla="*/ 0 w 2215272"/>
              <a:gd name="connsiteY1" fmla="*/ 0 h 558708"/>
              <a:gd name="connsiteX2" fmla="*/ 615475 w 2215272"/>
              <a:gd name="connsiteY2" fmla="*/ 118024 h 558708"/>
              <a:gd name="connsiteX3" fmla="*/ 2215272 w 2215272"/>
              <a:gd name="connsiteY3" fmla="*/ 558708 h 558708"/>
              <a:gd name="connsiteX4" fmla="*/ 584217 w 2215272"/>
              <a:gd name="connsiteY4" fmla="*/ 553998 h 558708"/>
              <a:gd name="connsiteX0" fmla="*/ 469783 w 2100838"/>
              <a:gd name="connsiteY0" fmla="*/ 436001 h 440711"/>
              <a:gd name="connsiteX1" fmla="*/ 0 w 2100838"/>
              <a:gd name="connsiteY1" fmla="*/ 0 h 440711"/>
              <a:gd name="connsiteX2" fmla="*/ 501041 w 2100838"/>
              <a:gd name="connsiteY2" fmla="*/ 27 h 440711"/>
              <a:gd name="connsiteX3" fmla="*/ 2100838 w 2100838"/>
              <a:gd name="connsiteY3" fmla="*/ 440711 h 440711"/>
              <a:gd name="connsiteX4" fmla="*/ 469783 w 2100838"/>
              <a:gd name="connsiteY4" fmla="*/ 436001 h 440711"/>
              <a:gd name="connsiteX0" fmla="*/ 469783 w 972856"/>
              <a:gd name="connsiteY0" fmla="*/ 436001 h 436001"/>
              <a:gd name="connsiteX1" fmla="*/ 0 w 972856"/>
              <a:gd name="connsiteY1" fmla="*/ 0 h 436001"/>
              <a:gd name="connsiteX2" fmla="*/ 501041 w 972856"/>
              <a:gd name="connsiteY2" fmla="*/ 27 h 436001"/>
              <a:gd name="connsiteX3" fmla="*/ 972856 w 972856"/>
              <a:gd name="connsiteY3" fmla="*/ 435895 h 436001"/>
              <a:gd name="connsiteX4" fmla="*/ 469783 w 972856"/>
              <a:gd name="connsiteY4" fmla="*/ 436001 h 43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856" h="436001">
                <a:moveTo>
                  <a:pt x="469783" y="436001"/>
                </a:moveTo>
                <a:lnTo>
                  <a:pt x="0" y="0"/>
                </a:lnTo>
                <a:lnTo>
                  <a:pt x="501041" y="27"/>
                </a:lnTo>
                <a:lnTo>
                  <a:pt x="972856" y="435895"/>
                </a:lnTo>
                <a:lnTo>
                  <a:pt x="469783" y="436001"/>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
          <p:cNvSpPr/>
          <p:nvPr userDrawn="1"/>
        </p:nvSpPr>
        <p:spPr>
          <a:xfrm>
            <a:off x="430853" y="-16737"/>
            <a:ext cx="1936109" cy="64393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272" h="558708">
                <a:moveTo>
                  <a:pt x="584217" y="553998"/>
                </a:moveTo>
                <a:lnTo>
                  <a:pt x="0" y="0"/>
                </a:lnTo>
                <a:lnTo>
                  <a:pt x="1642647" y="27"/>
                </a:lnTo>
                <a:lnTo>
                  <a:pt x="2215272" y="558708"/>
                </a:lnTo>
                <a:lnTo>
                  <a:pt x="584217" y="553998"/>
                </a:lnTo>
                <a:close/>
              </a:path>
            </a:pathLst>
          </a:cu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
          <p:cNvSpPr/>
          <p:nvPr userDrawn="1"/>
        </p:nvSpPr>
        <p:spPr>
          <a:xfrm>
            <a:off x="80646" y="4934143"/>
            <a:ext cx="205750" cy="210174"/>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88935 w 188935"/>
              <a:gd name="connsiteY0" fmla="*/ 186454 h 186454"/>
              <a:gd name="connsiteX1" fmla="*/ 126175 w 188935"/>
              <a:gd name="connsiteY1" fmla="*/ 185754 h 186454"/>
              <a:gd name="connsiteX2" fmla="*/ 22068 w 188935"/>
              <a:gd name="connsiteY2" fmla="*/ 86670 h 186454"/>
              <a:gd name="connsiteX3" fmla="*/ 0 w 188935"/>
              <a:gd name="connsiteY3" fmla="*/ 0 h 186454"/>
              <a:gd name="connsiteX4" fmla="*/ 188935 w 188935"/>
              <a:gd name="connsiteY4" fmla="*/ 186454 h 186454"/>
              <a:gd name="connsiteX0" fmla="*/ 233045 w 233045"/>
              <a:gd name="connsiteY0" fmla="*/ 186454 h 186454"/>
              <a:gd name="connsiteX1" fmla="*/ 170285 w 233045"/>
              <a:gd name="connsiteY1" fmla="*/ 185754 h 186454"/>
              <a:gd name="connsiteX2" fmla="*/ 0 w 233045"/>
              <a:gd name="connsiteY2" fmla="*/ 12345 h 186454"/>
              <a:gd name="connsiteX3" fmla="*/ 44110 w 233045"/>
              <a:gd name="connsiteY3" fmla="*/ 0 h 186454"/>
              <a:gd name="connsiteX4" fmla="*/ 233045 w 233045"/>
              <a:gd name="connsiteY4" fmla="*/ 186454 h 186454"/>
              <a:gd name="connsiteX0" fmla="*/ 249417 w 249417"/>
              <a:gd name="connsiteY0" fmla="*/ 188411 h 188411"/>
              <a:gd name="connsiteX1" fmla="*/ 186657 w 249417"/>
              <a:gd name="connsiteY1" fmla="*/ 187711 h 188411"/>
              <a:gd name="connsiteX2" fmla="*/ 0 w 249417"/>
              <a:gd name="connsiteY2" fmla="*/ 0 h 188411"/>
              <a:gd name="connsiteX3" fmla="*/ 60482 w 249417"/>
              <a:gd name="connsiteY3" fmla="*/ 1957 h 188411"/>
              <a:gd name="connsiteX4" fmla="*/ 249417 w 249417"/>
              <a:gd name="connsiteY4" fmla="*/ 188411 h 188411"/>
              <a:gd name="connsiteX0" fmla="*/ 249417 w 249417"/>
              <a:gd name="connsiteY0" fmla="*/ 188411 h 188411"/>
              <a:gd name="connsiteX1" fmla="*/ 186657 w 249417"/>
              <a:gd name="connsiteY1" fmla="*/ 187711 h 188411"/>
              <a:gd name="connsiteX2" fmla="*/ 0 w 249417"/>
              <a:gd name="connsiteY2" fmla="*/ 0 h 188411"/>
              <a:gd name="connsiteX3" fmla="*/ 71397 w 249417"/>
              <a:gd name="connsiteY3" fmla="*/ 8086 h 188411"/>
              <a:gd name="connsiteX4" fmla="*/ 249417 w 249417"/>
              <a:gd name="connsiteY4" fmla="*/ 188411 h 188411"/>
              <a:gd name="connsiteX0" fmla="*/ 235774 w 235774"/>
              <a:gd name="connsiteY0" fmla="*/ 180325 h 180325"/>
              <a:gd name="connsiteX1" fmla="*/ 173014 w 235774"/>
              <a:gd name="connsiteY1" fmla="*/ 179625 h 180325"/>
              <a:gd name="connsiteX2" fmla="*/ 0 w 235774"/>
              <a:gd name="connsiteY2" fmla="*/ 86 h 180325"/>
              <a:gd name="connsiteX3" fmla="*/ 57754 w 235774"/>
              <a:gd name="connsiteY3" fmla="*/ 0 h 180325"/>
              <a:gd name="connsiteX4" fmla="*/ 235774 w 235774"/>
              <a:gd name="connsiteY4" fmla="*/ 180325 h 18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74" h="180325">
                <a:moveTo>
                  <a:pt x="235774" y="180325"/>
                </a:moveTo>
                <a:lnTo>
                  <a:pt x="173014" y="179625"/>
                </a:lnTo>
                <a:lnTo>
                  <a:pt x="0" y="86"/>
                </a:lnTo>
                <a:lnTo>
                  <a:pt x="57754" y="0"/>
                </a:lnTo>
                <a:cubicBezTo>
                  <a:pt x="162423" y="100055"/>
                  <a:pt x="141677" y="83798"/>
                  <a:pt x="235774" y="180325"/>
                </a:cubicBezTo>
                <a:close/>
              </a:path>
            </a:pathLst>
          </a:custGeom>
          <a:solidFill>
            <a:srgbClr val="D9D9D9"/>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
          <p:cNvSpPr/>
          <p:nvPr userDrawn="1"/>
        </p:nvSpPr>
        <p:spPr>
          <a:xfrm>
            <a:off x="-3240" y="4608624"/>
            <a:ext cx="410796" cy="534875"/>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379708 w 379708"/>
              <a:gd name="connsiteY0" fmla="*/ 304091 h 304091"/>
              <a:gd name="connsiteX1" fmla="*/ 316948 w 379708"/>
              <a:gd name="connsiteY1" fmla="*/ 303391 h 304091"/>
              <a:gd name="connsiteX2" fmla="*/ 0 w 379708"/>
              <a:gd name="connsiteY2" fmla="*/ 0 h 304091"/>
              <a:gd name="connsiteX3" fmla="*/ 279012 w 379708"/>
              <a:gd name="connsiteY3" fmla="*/ 204350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2048 h 302048"/>
              <a:gd name="connsiteX1" fmla="*/ 316948 w 379708"/>
              <a:gd name="connsiteY1" fmla="*/ 301348 h 302048"/>
              <a:gd name="connsiteX2" fmla="*/ 0 w 379708"/>
              <a:gd name="connsiteY2" fmla="*/ 0 h 302048"/>
              <a:gd name="connsiteX3" fmla="*/ 68900 w 379708"/>
              <a:gd name="connsiteY3" fmla="*/ 43 h 302048"/>
              <a:gd name="connsiteX4" fmla="*/ 379708 w 379708"/>
              <a:gd name="connsiteY4" fmla="*/ 302048 h 302048"/>
              <a:gd name="connsiteX0" fmla="*/ 484491 w 484491"/>
              <a:gd name="connsiteY0" fmla="*/ 405276 h 405276"/>
              <a:gd name="connsiteX1" fmla="*/ 421731 w 484491"/>
              <a:gd name="connsiteY1" fmla="*/ 404576 h 405276"/>
              <a:gd name="connsiteX2" fmla="*/ 0 w 484491"/>
              <a:gd name="connsiteY2" fmla="*/ 0 h 405276"/>
              <a:gd name="connsiteX3" fmla="*/ 173683 w 484491"/>
              <a:gd name="connsiteY3" fmla="*/ 103271 h 405276"/>
              <a:gd name="connsiteX4" fmla="*/ 484491 w 484491"/>
              <a:gd name="connsiteY4" fmla="*/ 405276 h 405276"/>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70740 w 470740"/>
              <a:gd name="connsiteY0" fmla="*/ 458913 h 458913"/>
              <a:gd name="connsiteX1" fmla="*/ 407980 w 470740"/>
              <a:gd name="connsiteY1" fmla="*/ 458213 h 458913"/>
              <a:gd name="connsiteX2" fmla="*/ 2622 w 470740"/>
              <a:gd name="connsiteY2" fmla="*/ 69981 h 458913"/>
              <a:gd name="connsiteX3" fmla="*/ 0 w 470740"/>
              <a:gd name="connsiteY3" fmla="*/ 0 h 458913"/>
              <a:gd name="connsiteX4" fmla="*/ 470740 w 470740"/>
              <a:gd name="connsiteY4" fmla="*/ 458913 h 458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0" h="458913">
                <a:moveTo>
                  <a:pt x="470740" y="458913"/>
                </a:moveTo>
                <a:lnTo>
                  <a:pt x="407980" y="458213"/>
                </a:lnTo>
                <a:lnTo>
                  <a:pt x="2622" y="69981"/>
                </a:lnTo>
                <a:lnTo>
                  <a:pt x="0" y="0"/>
                </a:lnTo>
                <a:cubicBezTo>
                  <a:pt x="474166" y="459291"/>
                  <a:pt x="376643" y="362386"/>
                  <a:pt x="470740" y="458913"/>
                </a:cubicBezTo>
                <a:close/>
              </a:path>
            </a:pathLst>
          </a:cu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1" name="Parallelogram 1"/>
          <p:cNvSpPr/>
          <p:nvPr userDrawn="1"/>
        </p:nvSpPr>
        <p:spPr>
          <a:xfrm>
            <a:off x="1702139" y="-8355"/>
            <a:ext cx="7479448" cy="753809"/>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662664 w 8439233"/>
              <a:gd name="connsiteY0" fmla="*/ 625319 h 646751"/>
              <a:gd name="connsiteX1" fmla="*/ 0 w 8439233"/>
              <a:gd name="connsiteY1" fmla="*/ 0 h 646751"/>
              <a:gd name="connsiteX2" fmla="*/ 8439233 w 8439233"/>
              <a:gd name="connsiteY2" fmla="*/ 65192 h 646751"/>
              <a:gd name="connsiteX3" fmla="*/ 8425152 w 8439233"/>
              <a:gd name="connsiteY3" fmla="*/ 646751 h 646751"/>
              <a:gd name="connsiteX4" fmla="*/ 662664 w 8439233"/>
              <a:gd name="connsiteY4" fmla="*/ 625319 h 646751"/>
              <a:gd name="connsiteX0" fmla="*/ 662664 w 8433629"/>
              <a:gd name="connsiteY0" fmla="*/ 627253 h 648685"/>
              <a:gd name="connsiteX1" fmla="*/ 0 w 8433629"/>
              <a:gd name="connsiteY1" fmla="*/ 1934 h 648685"/>
              <a:gd name="connsiteX2" fmla="*/ 8433629 w 8433629"/>
              <a:gd name="connsiteY2" fmla="*/ 0 h 648685"/>
              <a:gd name="connsiteX3" fmla="*/ 8425152 w 8433629"/>
              <a:gd name="connsiteY3" fmla="*/ 648685 h 648685"/>
              <a:gd name="connsiteX4" fmla="*/ 662664 w 8433629"/>
              <a:gd name="connsiteY4" fmla="*/ 627253 h 648685"/>
              <a:gd name="connsiteX0" fmla="*/ 662664 w 8570840"/>
              <a:gd name="connsiteY0" fmla="*/ 627253 h 648685"/>
              <a:gd name="connsiteX1" fmla="*/ 0 w 8570840"/>
              <a:gd name="connsiteY1" fmla="*/ 1934 h 648685"/>
              <a:gd name="connsiteX2" fmla="*/ 8433629 w 8570840"/>
              <a:gd name="connsiteY2" fmla="*/ 0 h 648685"/>
              <a:gd name="connsiteX3" fmla="*/ 8570840 w 8570840"/>
              <a:gd name="connsiteY3" fmla="*/ 648685 h 648685"/>
              <a:gd name="connsiteX4" fmla="*/ 662664 w 8570840"/>
              <a:gd name="connsiteY4" fmla="*/ 627253 h 648685"/>
              <a:gd name="connsiteX0" fmla="*/ 662664 w 8570840"/>
              <a:gd name="connsiteY0" fmla="*/ 625319 h 646751"/>
              <a:gd name="connsiteX1" fmla="*/ 0 w 8570840"/>
              <a:gd name="connsiteY1" fmla="*/ 0 h 646751"/>
              <a:gd name="connsiteX2" fmla="*/ 8545696 w 8570840"/>
              <a:gd name="connsiteY2" fmla="*/ 2262 h 646751"/>
              <a:gd name="connsiteX3" fmla="*/ 8570840 w 8570840"/>
              <a:gd name="connsiteY3" fmla="*/ 646751 h 646751"/>
              <a:gd name="connsiteX4" fmla="*/ 662664 w 8570840"/>
              <a:gd name="connsiteY4" fmla="*/ 625319 h 646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0840" h="646751">
                <a:moveTo>
                  <a:pt x="662664" y="625319"/>
                </a:moveTo>
                <a:lnTo>
                  <a:pt x="0" y="0"/>
                </a:lnTo>
                <a:lnTo>
                  <a:pt x="8545696" y="2262"/>
                </a:lnTo>
                <a:lnTo>
                  <a:pt x="8570840" y="646751"/>
                </a:lnTo>
                <a:lnTo>
                  <a:pt x="662664" y="625319"/>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
          <p:cNvSpPr/>
          <p:nvPr userDrawn="1"/>
        </p:nvSpPr>
        <p:spPr>
          <a:xfrm>
            <a:off x="304800" y="4954038"/>
            <a:ext cx="8902290" cy="20784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10080371"/>
              <a:gd name="connsiteY0" fmla="*/ 107998 h 109341"/>
              <a:gd name="connsiteX1" fmla="*/ 104107 w 10080371"/>
              <a:gd name="connsiteY1" fmla="*/ 109341 h 109341"/>
              <a:gd name="connsiteX2" fmla="*/ 0 w 10080371"/>
              <a:gd name="connsiteY2" fmla="*/ 10257 h 109341"/>
              <a:gd name="connsiteX3" fmla="*/ 10080369 w 10080371"/>
              <a:gd name="connsiteY3" fmla="*/ 0 h 109341"/>
              <a:gd name="connsiteX4" fmla="*/ 9834719 w 10080371"/>
              <a:gd name="connsiteY4" fmla="*/ 107998 h 109341"/>
              <a:gd name="connsiteX0" fmla="*/ 9834719 w 10096915"/>
              <a:gd name="connsiteY0" fmla="*/ 97741 h 99084"/>
              <a:gd name="connsiteX1" fmla="*/ 104107 w 10096915"/>
              <a:gd name="connsiteY1" fmla="*/ 99084 h 99084"/>
              <a:gd name="connsiteX2" fmla="*/ 0 w 10096915"/>
              <a:gd name="connsiteY2" fmla="*/ 0 h 99084"/>
              <a:gd name="connsiteX3" fmla="*/ 10096913 w 10096915"/>
              <a:gd name="connsiteY3" fmla="*/ 22776 h 99084"/>
              <a:gd name="connsiteX4" fmla="*/ 9834719 w 10096915"/>
              <a:gd name="connsiteY4" fmla="*/ 97741 h 99084"/>
              <a:gd name="connsiteX0" fmla="*/ 9834719 w 10118975"/>
              <a:gd name="connsiteY0" fmla="*/ 97741 h 99084"/>
              <a:gd name="connsiteX1" fmla="*/ 104107 w 10118975"/>
              <a:gd name="connsiteY1" fmla="*/ 99084 h 99084"/>
              <a:gd name="connsiteX2" fmla="*/ 0 w 10118975"/>
              <a:gd name="connsiteY2" fmla="*/ 0 h 99084"/>
              <a:gd name="connsiteX3" fmla="*/ 10118973 w 10118975"/>
              <a:gd name="connsiteY3" fmla="*/ 6260 h 99084"/>
              <a:gd name="connsiteX4" fmla="*/ 9834719 w 10118975"/>
              <a:gd name="connsiteY4" fmla="*/ 97741 h 99084"/>
              <a:gd name="connsiteX0" fmla="*/ 10110464 w 10119054"/>
              <a:gd name="connsiteY0" fmla="*/ 184453 h 184453"/>
              <a:gd name="connsiteX1" fmla="*/ 104107 w 10119054"/>
              <a:gd name="connsiteY1" fmla="*/ 99084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84453 h 184453"/>
              <a:gd name="connsiteX1" fmla="*/ 181315 w 10119054"/>
              <a:gd name="connsiteY1" fmla="*/ 181666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78324 h 178324"/>
              <a:gd name="connsiteX1" fmla="*/ 181315 w 10119054"/>
              <a:gd name="connsiteY1" fmla="*/ 175537 h 178324"/>
              <a:gd name="connsiteX2" fmla="*/ 0 w 10119054"/>
              <a:gd name="connsiteY2" fmla="*/ 0 h 178324"/>
              <a:gd name="connsiteX3" fmla="*/ 10118973 w 10119054"/>
              <a:gd name="connsiteY3" fmla="*/ 131 h 178324"/>
              <a:gd name="connsiteX4" fmla="*/ 10110464 w 10119054"/>
              <a:gd name="connsiteY4" fmla="*/ 178324 h 17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9054" h="178324">
                <a:moveTo>
                  <a:pt x="10110464" y="178324"/>
                </a:moveTo>
                <a:lnTo>
                  <a:pt x="181315" y="175537"/>
                </a:lnTo>
                <a:lnTo>
                  <a:pt x="0" y="0"/>
                </a:lnTo>
                <a:lnTo>
                  <a:pt x="10118973" y="131"/>
                </a:lnTo>
                <a:cubicBezTo>
                  <a:pt x="10119951" y="55239"/>
                  <a:pt x="10111873" y="81797"/>
                  <a:pt x="10110464" y="178324"/>
                </a:cubicBezTo>
                <a:close/>
              </a:path>
            </a:pathLst>
          </a:custGeom>
          <a:solidFill>
            <a:srgbClr val="0C193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userDrawn="1"/>
        </p:nvSpPr>
        <p:spPr>
          <a:xfrm>
            <a:off x="455870" y="4922777"/>
            <a:ext cx="8688129"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D9D9D9"/>
                </a:solidFill>
                <a:latin typeface="Arial Narrow"/>
                <a:cs typeface="Arial Narrow"/>
              </a:rPr>
              <a:t>STEM101.ORG</a:t>
            </a:r>
            <a:r>
              <a:rPr lang="en-US" sz="1000" i="0" baseline="0" dirty="0">
                <a:solidFill>
                  <a:srgbClr val="D9D9D9"/>
                </a:solidFill>
                <a:latin typeface="Arial Narrow"/>
                <a:cs typeface="Arial Narrow"/>
              </a:rPr>
              <a:t>                                                                                                                                                                                                                 </a:t>
            </a:r>
            <a:r>
              <a:rPr lang="en-US" sz="1000" i="0" dirty="0">
                <a:solidFill>
                  <a:srgbClr val="D9D9D9"/>
                </a:solidFill>
                <a:latin typeface="Arial Narrow"/>
                <a:cs typeface="Arial Narrow"/>
              </a:rPr>
              <a:t>A Non-Profit</a:t>
            </a:r>
            <a:r>
              <a:rPr lang="en-US" sz="1000" i="0" baseline="0" dirty="0">
                <a:solidFill>
                  <a:srgbClr val="D9D9D9"/>
                </a:solidFill>
                <a:latin typeface="Arial Narrow"/>
                <a:cs typeface="Arial Narrow"/>
              </a:rPr>
              <a:t> K-16 Education Program</a:t>
            </a:r>
            <a:endParaRPr lang="en-US" sz="1000" dirty="0">
              <a:solidFill>
                <a:srgbClr val="D9D9D9"/>
              </a:solidFill>
              <a:latin typeface="Arial Narrow"/>
              <a:cs typeface="Arial Narrow"/>
            </a:endParaRPr>
          </a:p>
        </p:txBody>
      </p:sp>
      <p:pic>
        <p:nvPicPr>
          <p:cNvPr id="15" name="Picture 14" descr="stem-branding blu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22313" b="22417"/>
          <a:stretch/>
        </p:blipFill>
        <p:spPr>
          <a:xfrm>
            <a:off x="6528765" y="35778"/>
            <a:ext cx="2523683" cy="65726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Parallelogram 1"/>
          <p:cNvSpPr/>
          <p:nvPr/>
        </p:nvSpPr>
        <p:spPr>
          <a:xfrm>
            <a:off x="0" y="-16711"/>
            <a:ext cx="850259" cy="502507"/>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 name="connsiteX0" fmla="*/ 584217 w 2215272"/>
              <a:gd name="connsiteY0" fmla="*/ 553998 h 558708"/>
              <a:gd name="connsiteX1" fmla="*/ 0 w 2215272"/>
              <a:gd name="connsiteY1" fmla="*/ 0 h 558708"/>
              <a:gd name="connsiteX2" fmla="*/ 615475 w 2215272"/>
              <a:gd name="connsiteY2" fmla="*/ 118024 h 558708"/>
              <a:gd name="connsiteX3" fmla="*/ 2215272 w 2215272"/>
              <a:gd name="connsiteY3" fmla="*/ 558708 h 558708"/>
              <a:gd name="connsiteX4" fmla="*/ 584217 w 2215272"/>
              <a:gd name="connsiteY4" fmla="*/ 553998 h 558708"/>
              <a:gd name="connsiteX0" fmla="*/ 469783 w 2100838"/>
              <a:gd name="connsiteY0" fmla="*/ 436001 h 440711"/>
              <a:gd name="connsiteX1" fmla="*/ 0 w 2100838"/>
              <a:gd name="connsiteY1" fmla="*/ 0 h 440711"/>
              <a:gd name="connsiteX2" fmla="*/ 501041 w 2100838"/>
              <a:gd name="connsiteY2" fmla="*/ 27 h 440711"/>
              <a:gd name="connsiteX3" fmla="*/ 2100838 w 2100838"/>
              <a:gd name="connsiteY3" fmla="*/ 440711 h 440711"/>
              <a:gd name="connsiteX4" fmla="*/ 469783 w 2100838"/>
              <a:gd name="connsiteY4" fmla="*/ 436001 h 440711"/>
              <a:gd name="connsiteX0" fmla="*/ 469783 w 972856"/>
              <a:gd name="connsiteY0" fmla="*/ 436001 h 436001"/>
              <a:gd name="connsiteX1" fmla="*/ 0 w 972856"/>
              <a:gd name="connsiteY1" fmla="*/ 0 h 436001"/>
              <a:gd name="connsiteX2" fmla="*/ 501041 w 972856"/>
              <a:gd name="connsiteY2" fmla="*/ 27 h 436001"/>
              <a:gd name="connsiteX3" fmla="*/ 972856 w 972856"/>
              <a:gd name="connsiteY3" fmla="*/ 435895 h 436001"/>
              <a:gd name="connsiteX4" fmla="*/ 469783 w 972856"/>
              <a:gd name="connsiteY4" fmla="*/ 436001 h 43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856" h="436001">
                <a:moveTo>
                  <a:pt x="469783" y="436001"/>
                </a:moveTo>
                <a:lnTo>
                  <a:pt x="0" y="0"/>
                </a:lnTo>
                <a:lnTo>
                  <a:pt x="501041" y="27"/>
                </a:lnTo>
                <a:lnTo>
                  <a:pt x="972856" y="435895"/>
                </a:lnTo>
                <a:lnTo>
                  <a:pt x="469783" y="436001"/>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1"/>
          <p:cNvSpPr/>
          <p:nvPr/>
        </p:nvSpPr>
        <p:spPr>
          <a:xfrm>
            <a:off x="430853" y="-16737"/>
            <a:ext cx="1936109" cy="64393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272" h="558708">
                <a:moveTo>
                  <a:pt x="584217" y="553998"/>
                </a:moveTo>
                <a:lnTo>
                  <a:pt x="0" y="0"/>
                </a:lnTo>
                <a:lnTo>
                  <a:pt x="1642647" y="27"/>
                </a:lnTo>
                <a:lnTo>
                  <a:pt x="2215272" y="558708"/>
                </a:lnTo>
                <a:lnTo>
                  <a:pt x="584217" y="553998"/>
                </a:lnTo>
                <a:close/>
              </a:path>
            </a:pathLst>
          </a:cu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p:cNvSpPr/>
          <p:nvPr/>
        </p:nvSpPr>
        <p:spPr>
          <a:xfrm>
            <a:off x="1702139" y="-8355"/>
            <a:ext cx="7479448" cy="753809"/>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662664 w 8439233"/>
              <a:gd name="connsiteY0" fmla="*/ 625319 h 646751"/>
              <a:gd name="connsiteX1" fmla="*/ 0 w 8439233"/>
              <a:gd name="connsiteY1" fmla="*/ 0 h 646751"/>
              <a:gd name="connsiteX2" fmla="*/ 8439233 w 8439233"/>
              <a:gd name="connsiteY2" fmla="*/ 65192 h 646751"/>
              <a:gd name="connsiteX3" fmla="*/ 8425152 w 8439233"/>
              <a:gd name="connsiteY3" fmla="*/ 646751 h 646751"/>
              <a:gd name="connsiteX4" fmla="*/ 662664 w 8439233"/>
              <a:gd name="connsiteY4" fmla="*/ 625319 h 646751"/>
              <a:gd name="connsiteX0" fmla="*/ 662664 w 8433629"/>
              <a:gd name="connsiteY0" fmla="*/ 627253 h 648685"/>
              <a:gd name="connsiteX1" fmla="*/ 0 w 8433629"/>
              <a:gd name="connsiteY1" fmla="*/ 1934 h 648685"/>
              <a:gd name="connsiteX2" fmla="*/ 8433629 w 8433629"/>
              <a:gd name="connsiteY2" fmla="*/ 0 h 648685"/>
              <a:gd name="connsiteX3" fmla="*/ 8425152 w 8433629"/>
              <a:gd name="connsiteY3" fmla="*/ 648685 h 648685"/>
              <a:gd name="connsiteX4" fmla="*/ 662664 w 8433629"/>
              <a:gd name="connsiteY4" fmla="*/ 627253 h 648685"/>
              <a:gd name="connsiteX0" fmla="*/ 662664 w 8570840"/>
              <a:gd name="connsiteY0" fmla="*/ 627253 h 648685"/>
              <a:gd name="connsiteX1" fmla="*/ 0 w 8570840"/>
              <a:gd name="connsiteY1" fmla="*/ 1934 h 648685"/>
              <a:gd name="connsiteX2" fmla="*/ 8433629 w 8570840"/>
              <a:gd name="connsiteY2" fmla="*/ 0 h 648685"/>
              <a:gd name="connsiteX3" fmla="*/ 8570840 w 8570840"/>
              <a:gd name="connsiteY3" fmla="*/ 648685 h 648685"/>
              <a:gd name="connsiteX4" fmla="*/ 662664 w 8570840"/>
              <a:gd name="connsiteY4" fmla="*/ 627253 h 648685"/>
              <a:gd name="connsiteX0" fmla="*/ 662664 w 8570840"/>
              <a:gd name="connsiteY0" fmla="*/ 625319 h 646751"/>
              <a:gd name="connsiteX1" fmla="*/ 0 w 8570840"/>
              <a:gd name="connsiteY1" fmla="*/ 0 h 646751"/>
              <a:gd name="connsiteX2" fmla="*/ 8545696 w 8570840"/>
              <a:gd name="connsiteY2" fmla="*/ 2262 h 646751"/>
              <a:gd name="connsiteX3" fmla="*/ 8570840 w 8570840"/>
              <a:gd name="connsiteY3" fmla="*/ 646751 h 646751"/>
              <a:gd name="connsiteX4" fmla="*/ 662664 w 8570840"/>
              <a:gd name="connsiteY4" fmla="*/ 625319 h 646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0840" h="646751">
                <a:moveTo>
                  <a:pt x="662664" y="625319"/>
                </a:moveTo>
                <a:lnTo>
                  <a:pt x="0" y="0"/>
                </a:lnTo>
                <a:lnTo>
                  <a:pt x="8545696" y="2262"/>
                </a:lnTo>
                <a:lnTo>
                  <a:pt x="8570840" y="646751"/>
                </a:lnTo>
                <a:lnTo>
                  <a:pt x="662664" y="625319"/>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
          <p:cNvSpPr/>
          <p:nvPr/>
        </p:nvSpPr>
        <p:spPr>
          <a:xfrm>
            <a:off x="80646" y="4934143"/>
            <a:ext cx="205750" cy="210174"/>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88935 w 188935"/>
              <a:gd name="connsiteY0" fmla="*/ 186454 h 186454"/>
              <a:gd name="connsiteX1" fmla="*/ 126175 w 188935"/>
              <a:gd name="connsiteY1" fmla="*/ 185754 h 186454"/>
              <a:gd name="connsiteX2" fmla="*/ 22068 w 188935"/>
              <a:gd name="connsiteY2" fmla="*/ 86670 h 186454"/>
              <a:gd name="connsiteX3" fmla="*/ 0 w 188935"/>
              <a:gd name="connsiteY3" fmla="*/ 0 h 186454"/>
              <a:gd name="connsiteX4" fmla="*/ 188935 w 188935"/>
              <a:gd name="connsiteY4" fmla="*/ 186454 h 186454"/>
              <a:gd name="connsiteX0" fmla="*/ 233045 w 233045"/>
              <a:gd name="connsiteY0" fmla="*/ 186454 h 186454"/>
              <a:gd name="connsiteX1" fmla="*/ 170285 w 233045"/>
              <a:gd name="connsiteY1" fmla="*/ 185754 h 186454"/>
              <a:gd name="connsiteX2" fmla="*/ 0 w 233045"/>
              <a:gd name="connsiteY2" fmla="*/ 12345 h 186454"/>
              <a:gd name="connsiteX3" fmla="*/ 44110 w 233045"/>
              <a:gd name="connsiteY3" fmla="*/ 0 h 186454"/>
              <a:gd name="connsiteX4" fmla="*/ 233045 w 233045"/>
              <a:gd name="connsiteY4" fmla="*/ 186454 h 186454"/>
              <a:gd name="connsiteX0" fmla="*/ 249417 w 249417"/>
              <a:gd name="connsiteY0" fmla="*/ 188411 h 188411"/>
              <a:gd name="connsiteX1" fmla="*/ 186657 w 249417"/>
              <a:gd name="connsiteY1" fmla="*/ 187711 h 188411"/>
              <a:gd name="connsiteX2" fmla="*/ 0 w 249417"/>
              <a:gd name="connsiteY2" fmla="*/ 0 h 188411"/>
              <a:gd name="connsiteX3" fmla="*/ 60482 w 249417"/>
              <a:gd name="connsiteY3" fmla="*/ 1957 h 188411"/>
              <a:gd name="connsiteX4" fmla="*/ 249417 w 249417"/>
              <a:gd name="connsiteY4" fmla="*/ 188411 h 188411"/>
              <a:gd name="connsiteX0" fmla="*/ 249417 w 249417"/>
              <a:gd name="connsiteY0" fmla="*/ 188411 h 188411"/>
              <a:gd name="connsiteX1" fmla="*/ 186657 w 249417"/>
              <a:gd name="connsiteY1" fmla="*/ 187711 h 188411"/>
              <a:gd name="connsiteX2" fmla="*/ 0 w 249417"/>
              <a:gd name="connsiteY2" fmla="*/ 0 h 188411"/>
              <a:gd name="connsiteX3" fmla="*/ 71397 w 249417"/>
              <a:gd name="connsiteY3" fmla="*/ 8086 h 188411"/>
              <a:gd name="connsiteX4" fmla="*/ 249417 w 249417"/>
              <a:gd name="connsiteY4" fmla="*/ 188411 h 188411"/>
              <a:gd name="connsiteX0" fmla="*/ 235774 w 235774"/>
              <a:gd name="connsiteY0" fmla="*/ 180325 h 180325"/>
              <a:gd name="connsiteX1" fmla="*/ 173014 w 235774"/>
              <a:gd name="connsiteY1" fmla="*/ 179625 h 180325"/>
              <a:gd name="connsiteX2" fmla="*/ 0 w 235774"/>
              <a:gd name="connsiteY2" fmla="*/ 86 h 180325"/>
              <a:gd name="connsiteX3" fmla="*/ 57754 w 235774"/>
              <a:gd name="connsiteY3" fmla="*/ 0 h 180325"/>
              <a:gd name="connsiteX4" fmla="*/ 235774 w 235774"/>
              <a:gd name="connsiteY4" fmla="*/ 180325 h 18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74" h="180325">
                <a:moveTo>
                  <a:pt x="235774" y="180325"/>
                </a:moveTo>
                <a:lnTo>
                  <a:pt x="173014" y="179625"/>
                </a:lnTo>
                <a:lnTo>
                  <a:pt x="0" y="86"/>
                </a:lnTo>
                <a:lnTo>
                  <a:pt x="57754" y="0"/>
                </a:lnTo>
                <a:cubicBezTo>
                  <a:pt x="162423" y="100055"/>
                  <a:pt x="141677" y="83798"/>
                  <a:pt x="235774" y="180325"/>
                </a:cubicBezTo>
                <a:close/>
              </a:path>
            </a:pathLst>
          </a:custGeom>
          <a:solidFill>
            <a:srgbClr val="D9D9D9"/>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
          <p:cNvSpPr/>
          <p:nvPr/>
        </p:nvSpPr>
        <p:spPr>
          <a:xfrm>
            <a:off x="-3240" y="4608624"/>
            <a:ext cx="410796" cy="534875"/>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379708 w 379708"/>
              <a:gd name="connsiteY0" fmla="*/ 304091 h 304091"/>
              <a:gd name="connsiteX1" fmla="*/ 316948 w 379708"/>
              <a:gd name="connsiteY1" fmla="*/ 303391 h 304091"/>
              <a:gd name="connsiteX2" fmla="*/ 0 w 379708"/>
              <a:gd name="connsiteY2" fmla="*/ 0 h 304091"/>
              <a:gd name="connsiteX3" fmla="*/ 279012 w 379708"/>
              <a:gd name="connsiteY3" fmla="*/ 204350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2048 h 302048"/>
              <a:gd name="connsiteX1" fmla="*/ 316948 w 379708"/>
              <a:gd name="connsiteY1" fmla="*/ 301348 h 302048"/>
              <a:gd name="connsiteX2" fmla="*/ 0 w 379708"/>
              <a:gd name="connsiteY2" fmla="*/ 0 h 302048"/>
              <a:gd name="connsiteX3" fmla="*/ 68900 w 379708"/>
              <a:gd name="connsiteY3" fmla="*/ 43 h 302048"/>
              <a:gd name="connsiteX4" fmla="*/ 379708 w 379708"/>
              <a:gd name="connsiteY4" fmla="*/ 302048 h 302048"/>
              <a:gd name="connsiteX0" fmla="*/ 484491 w 484491"/>
              <a:gd name="connsiteY0" fmla="*/ 405276 h 405276"/>
              <a:gd name="connsiteX1" fmla="*/ 421731 w 484491"/>
              <a:gd name="connsiteY1" fmla="*/ 404576 h 405276"/>
              <a:gd name="connsiteX2" fmla="*/ 0 w 484491"/>
              <a:gd name="connsiteY2" fmla="*/ 0 h 405276"/>
              <a:gd name="connsiteX3" fmla="*/ 173683 w 484491"/>
              <a:gd name="connsiteY3" fmla="*/ 103271 h 405276"/>
              <a:gd name="connsiteX4" fmla="*/ 484491 w 484491"/>
              <a:gd name="connsiteY4" fmla="*/ 405276 h 405276"/>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70740 w 470740"/>
              <a:gd name="connsiteY0" fmla="*/ 458913 h 458913"/>
              <a:gd name="connsiteX1" fmla="*/ 407980 w 470740"/>
              <a:gd name="connsiteY1" fmla="*/ 458213 h 458913"/>
              <a:gd name="connsiteX2" fmla="*/ 2622 w 470740"/>
              <a:gd name="connsiteY2" fmla="*/ 69981 h 458913"/>
              <a:gd name="connsiteX3" fmla="*/ 0 w 470740"/>
              <a:gd name="connsiteY3" fmla="*/ 0 h 458913"/>
              <a:gd name="connsiteX4" fmla="*/ 470740 w 470740"/>
              <a:gd name="connsiteY4" fmla="*/ 458913 h 458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0" h="458913">
                <a:moveTo>
                  <a:pt x="470740" y="458913"/>
                </a:moveTo>
                <a:lnTo>
                  <a:pt x="407980" y="458213"/>
                </a:lnTo>
                <a:lnTo>
                  <a:pt x="2622" y="69981"/>
                </a:lnTo>
                <a:lnTo>
                  <a:pt x="0" y="0"/>
                </a:lnTo>
                <a:cubicBezTo>
                  <a:pt x="474166" y="459291"/>
                  <a:pt x="376643" y="362386"/>
                  <a:pt x="470740" y="458913"/>
                </a:cubicBezTo>
                <a:close/>
              </a:path>
            </a:pathLst>
          </a:cu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pic>
        <p:nvPicPr>
          <p:cNvPr id="11" name="Picture 10" descr="stem-branding blue.jpg"/>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13" b="22417"/>
          <a:stretch/>
        </p:blipFill>
        <p:spPr>
          <a:xfrm>
            <a:off x="6528765" y="35778"/>
            <a:ext cx="2523683" cy="657267"/>
          </a:xfrm>
          <a:prstGeom prst="rect">
            <a:avLst/>
          </a:prstGeom>
        </p:spPr>
      </p:pic>
      <p:sp>
        <p:nvSpPr>
          <p:cNvPr id="13" name="Parallelogram 1"/>
          <p:cNvSpPr/>
          <p:nvPr userDrawn="1"/>
        </p:nvSpPr>
        <p:spPr>
          <a:xfrm>
            <a:off x="304800" y="4954038"/>
            <a:ext cx="8902290" cy="20784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10080371"/>
              <a:gd name="connsiteY0" fmla="*/ 107998 h 109341"/>
              <a:gd name="connsiteX1" fmla="*/ 104107 w 10080371"/>
              <a:gd name="connsiteY1" fmla="*/ 109341 h 109341"/>
              <a:gd name="connsiteX2" fmla="*/ 0 w 10080371"/>
              <a:gd name="connsiteY2" fmla="*/ 10257 h 109341"/>
              <a:gd name="connsiteX3" fmla="*/ 10080369 w 10080371"/>
              <a:gd name="connsiteY3" fmla="*/ 0 h 109341"/>
              <a:gd name="connsiteX4" fmla="*/ 9834719 w 10080371"/>
              <a:gd name="connsiteY4" fmla="*/ 107998 h 109341"/>
              <a:gd name="connsiteX0" fmla="*/ 9834719 w 10096915"/>
              <a:gd name="connsiteY0" fmla="*/ 97741 h 99084"/>
              <a:gd name="connsiteX1" fmla="*/ 104107 w 10096915"/>
              <a:gd name="connsiteY1" fmla="*/ 99084 h 99084"/>
              <a:gd name="connsiteX2" fmla="*/ 0 w 10096915"/>
              <a:gd name="connsiteY2" fmla="*/ 0 h 99084"/>
              <a:gd name="connsiteX3" fmla="*/ 10096913 w 10096915"/>
              <a:gd name="connsiteY3" fmla="*/ 22776 h 99084"/>
              <a:gd name="connsiteX4" fmla="*/ 9834719 w 10096915"/>
              <a:gd name="connsiteY4" fmla="*/ 97741 h 99084"/>
              <a:gd name="connsiteX0" fmla="*/ 9834719 w 10118975"/>
              <a:gd name="connsiteY0" fmla="*/ 97741 h 99084"/>
              <a:gd name="connsiteX1" fmla="*/ 104107 w 10118975"/>
              <a:gd name="connsiteY1" fmla="*/ 99084 h 99084"/>
              <a:gd name="connsiteX2" fmla="*/ 0 w 10118975"/>
              <a:gd name="connsiteY2" fmla="*/ 0 h 99084"/>
              <a:gd name="connsiteX3" fmla="*/ 10118973 w 10118975"/>
              <a:gd name="connsiteY3" fmla="*/ 6260 h 99084"/>
              <a:gd name="connsiteX4" fmla="*/ 9834719 w 10118975"/>
              <a:gd name="connsiteY4" fmla="*/ 97741 h 99084"/>
              <a:gd name="connsiteX0" fmla="*/ 10110464 w 10119054"/>
              <a:gd name="connsiteY0" fmla="*/ 184453 h 184453"/>
              <a:gd name="connsiteX1" fmla="*/ 104107 w 10119054"/>
              <a:gd name="connsiteY1" fmla="*/ 99084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84453 h 184453"/>
              <a:gd name="connsiteX1" fmla="*/ 181315 w 10119054"/>
              <a:gd name="connsiteY1" fmla="*/ 181666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78324 h 178324"/>
              <a:gd name="connsiteX1" fmla="*/ 181315 w 10119054"/>
              <a:gd name="connsiteY1" fmla="*/ 175537 h 178324"/>
              <a:gd name="connsiteX2" fmla="*/ 0 w 10119054"/>
              <a:gd name="connsiteY2" fmla="*/ 0 h 178324"/>
              <a:gd name="connsiteX3" fmla="*/ 10118973 w 10119054"/>
              <a:gd name="connsiteY3" fmla="*/ 131 h 178324"/>
              <a:gd name="connsiteX4" fmla="*/ 10110464 w 10119054"/>
              <a:gd name="connsiteY4" fmla="*/ 178324 h 17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9054" h="178324">
                <a:moveTo>
                  <a:pt x="10110464" y="178324"/>
                </a:moveTo>
                <a:lnTo>
                  <a:pt x="181315" y="175537"/>
                </a:lnTo>
                <a:lnTo>
                  <a:pt x="0" y="0"/>
                </a:lnTo>
                <a:lnTo>
                  <a:pt x="10118973" y="131"/>
                </a:lnTo>
                <a:cubicBezTo>
                  <a:pt x="10119951" y="55239"/>
                  <a:pt x="10111873" y="81797"/>
                  <a:pt x="10110464" y="178324"/>
                </a:cubicBezTo>
                <a:close/>
              </a:path>
            </a:pathLst>
          </a:custGeom>
          <a:solidFill>
            <a:srgbClr val="0C193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userDrawn="1"/>
        </p:nvSpPr>
        <p:spPr>
          <a:xfrm>
            <a:off x="455870" y="4922777"/>
            <a:ext cx="8688129"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D9D9D9"/>
                </a:solidFill>
                <a:latin typeface="Arial Narrow"/>
                <a:cs typeface="Arial Narrow"/>
              </a:rPr>
              <a:t>STEM101.ORG</a:t>
            </a:r>
            <a:r>
              <a:rPr lang="en-US" sz="1000" i="0" baseline="0" dirty="0">
                <a:solidFill>
                  <a:srgbClr val="D9D9D9"/>
                </a:solidFill>
                <a:latin typeface="Arial Narrow"/>
                <a:cs typeface="Arial Narrow"/>
              </a:rPr>
              <a:t>                                                                                                                                                                                                                 </a:t>
            </a:r>
            <a:r>
              <a:rPr lang="en-US" sz="1000" i="0" dirty="0">
                <a:solidFill>
                  <a:srgbClr val="D9D9D9"/>
                </a:solidFill>
                <a:latin typeface="Arial Narrow"/>
                <a:cs typeface="Arial Narrow"/>
              </a:rPr>
              <a:t>A Non-Profit</a:t>
            </a:r>
            <a:r>
              <a:rPr lang="en-US" sz="1000" i="0" baseline="0" dirty="0">
                <a:solidFill>
                  <a:srgbClr val="D9D9D9"/>
                </a:solidFill>
                <a:latin typeface="Arial Narrow"/>
                <a:cs typeface="Arial Narrow"/>
              </a:rPr>
              <a:t> K-16 Education Program</a:t>
            </a:r>
            <a:endParaRPr lang="en-US" sz="1000" dirty="0">
              <a:solidFill>
                <a:srgbClr val="D9D9D9"/>
              </a:solidFill>
              <a:latin typeface="Arial Narrow"/>
              <a:cs typeface="Arial Narrow"/>
            </a:endParaRPr>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extLst>
    <p:ext uri="{27BBF7A9-308A-43DC-89C8-2F10F3537804}">
      <p15:sldGuideLst xmlns:p15="http://schemas.microsoft.com/office/powerpoint/2012/main">
        <p15:guide id="1" orient="horz" pos="3108">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Soil_mechanics" TargetMode="External"/><Relationship Id="rId13"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hyperlink" Target="https://en.wikipedia.org/wiki/Deep_foundation" TargetMode="External"/><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en.wikipedia.org/wiki/Shallow_foundation" TargetMode="External"/><Relationship Id="rId11" Type="http://schemas.openxmlformats.org/officeDocument/2006/relationships/hyperlink" Target="https://www.google.com/search?q=definition+of+structural+engineering+foundation&amp;bih=926&amp;biw=1920&amp;hl=en&amp;sxsrf=ALeKk00j3ykYEC5pISoPrvLW0F9BtIKYbA:1586361338077&amp;tbm=isch&amp;source=iu&amp;ictx=1&amp;fir=HWl2yFY5SYl1EM%253A%252CDEAExhgx717-6M%252C_&amp;vet=1&amp;usg=AI4_-kTrUU5X3Yr6j70xzinfj8UY1-FzqA&amp;sa=X&amp;ved=2ahUKEwidh6rAmNnoAhUYbc0KHTarBCwQ9QEwAHoECAYQAw#imgrc=HWl2yFY5SYl1EM:" TargetMode="External"/><Relationship Id="rId5" Type="http://schemas.openxmlformats.org/officeDocument/2006/relationships/hyperlink" Target="https://en.wikipedia.org/wiki/Force" TargetMode="External"/><Relationship Id="rId10" Type="http://schemas.openxmlformats.org/officeDocument/2006/relationships/hyperlink" Target="https://en.wikipedia.org/wiki/Geotechnical_engineering" TargetMode="External"/><Relationship Id="rId4" Type="http://schemas.openxmlformats.org/officeDocument/2006/relationships/hyperlink" Target="https://en.wikipedia.org/wiki/Structural_engineering" TargetMode="External"/><Relationship Id="rId9" Type="http://schemas.openxmlformats.org/officeDocument/2006/relationships/hyperlink" Target="https://en.wikipedia.org/wiki/Rock_mechanic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125704"/>
            <a:ext cx="6477000" cy="892091"/>
          </a:xfrm>
        </p:spPr>
        <p:txBody>
          <a:bodyPr/>
          <a:lstStyle/>
          <a:p>
            <a:pPr algn="ctr"/>
            <a:r>
              <a:rPr lang="en-US" dirty="0"/>
              <a:t>Structural engineering AND CIVIL ENGINEERING</a:t>
            </a:r>
          </a:p>
        </p:txBody>
      </p:sp>
    </p:spTree>
    <p:extLst>
      <p:ext uri="{BB962C8B-B14F-4D97-AF65-F5344CB8AC3E}">
        <p14:creationId xmlns:p14="http://schemas.microsoft.com/office/powerpoint/2010/main" val="3662697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5840964" cy="769441"/>
          </a:xfrm>
          <a:prstGeom prst="rect">
            <a:avLst/>
          </a:prstGeom>
          <a:noFill/>
        </p:spPr>
        <p:txBody>
          <a:bodyPr wrap="square" rtlCol="0">
            <a:spAutoFit/>
          </a:bodyPr>
          <a:lstStyle/>
          <a:p>
            <a:r>
              <a:rPr lang="en-US" sz="4400" dirty="0"/>
              <a:t>Dams</a:t>
            </a:r>
          </a:p>
        </p:txBody>
      </p:sp>
      <p:sp>
        <p:nvSpPr>
          <p:cNvPr id="3" name="Rectangle 3"/>
          <p:cNvSpPr txBox="1">
            <a:spLocks noChangeArrowheads="1"/>
          </p:cNvSpPr>
          <p:nvPr/>
        </p:nvSpPr>
        <p:spPr>
          <a:xfrm>
            <a:off x="391885" y="1553212"/>
            <a:ext cx="5131837" cy="3004457"/>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2400" dirty="0"/>
              <a:t>Dams - barriers constructed across a waterway to control the flow or raise the level of water</a:t>
            </a:r>
          </a:p>
          <a:p>
            <a:r>
              <a:rPr lang="en-US" altLang="en-US" sz="2400" dirty="0"/>
              <a:t>Strong enough to resist reservoir water backed behind dam</a:t>
            </a:r>
          </a:p>
          <a:p>
            <a:r>
              <a:rPr lang="en-US" altLang="en-US" sz="2400" dirty="0"/>
              <a:t>Impervious to water</a:t>
            </a:r>
          </a:p>
          <a:p>
            <a:pPr lvl="1"/>
            <a:r>
              <a:rPr lang="en-US" altLang="en-US" sz="2000" dirty="0"/>
              <a:t>Resists leaks and erosion</a:t>
            </a:r>
          </a:p>
        </p:txBody>
      </p:sp>
      <p:sp>
        <p:nvSpPr>
          <p:cNvPr id="5" name="Rectangle 6"/>
          <p:cNvSpPr>
            <a:spLocks noChangeArrowheads="1"/>
          </p:cNvSpPr>
          <p:nvPr/>
        </p:nvSpPr>
        <p:spPr bwMode="auto">
          <a:xfrm>
            <a:off x="5239910" y="2642690"/>
            <a:ext cx="3722531"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n-US" sz="1600" dirty="0"/>
              <a:t>Hoover Dam -Boulder City, Nevada</a:t>
            </a:r>
          </a:p>
          <a:p>
            <a:pPr algn="ctr"/>
            <a:r>
              <a:rPr lang="en-US" altLang="en-US" sz="1600" dirty="0"/>
              <a:t>Generates enough energy every year to serve over 1 Million people!</a:t>
            </a:r>
          </a:p>
        </p:txBody>
      </p:sp>
      <p:pic>
        <p:nvPicPr>
          <p:cNvPr id="6" name="Picture 5">
            <a:extLst>
              <a:ext uri="{FF2B5EF4-FFF2-40B4-BE49-F238E27FC236}">
                <a16:creationId xmlns:a16="http://schemas.microsoft.com/office/drawing/2014/main" id="{7F038AD2-105A-4A77-9298-614A92441DF8}"/>
              </a:ext>
            </a:extLst>
          </p:cNvPr>
          <p:cNvPicPr>
            <a:picLocks noChangeAspect="1"/>
          </p:cNvPicPr>
          <p:nvPr/>
        </p:nvPicPr>
        <p:blipFill>
          <a:blip r:embed="rId3"/>
          <a:stretch>
            <a:fillRect/>
          </a:stretch>
        </p:blipFill>
        <p:spPr>
          <a:xfrm>
            <a:off x="5719635" y="1031905"/>
            <a:ext cx="2980413" cy="1539845"/>
          </a:xfrm>
          <a:prstGeom prst="rect">
            <a:avLst/>
          </a:prstGeom>
        </p:spPr>
      </p:pic>
      <p:pic>
        <p:nvPicPr>
          <p:cNvPr id="7" name="Picture 6">
            <a:extLst>
              <a:ext uri="{FF2B5EF4-FFF2-40B4-BE49-F238E27FC236}">
                <a16:creationId xmlns:a16="http://schemas.microsoft.com/office/drawing/2014/main" id="{EEFB3DD8-25F9-44CE-B0B0-67BC93FFF33A}"/>
              </a:ext>
            </a:extLst>
          </p:cNvPr>
          <p:cNvPicPr>
            <a:picLocks noChangeAspect="1"/>
          </p:cNvPicPr>
          <p:nvPr/>
        </p:nvPicPr>
        <p:blipFill>
          <a:blip r:embed="rId4"/>
          <a:stretch>
            <a:fillRect/>
          </a:stretch>
        </p:blipFill>
        <p:spPr>
          <a:xfrm>
            <a:off x="6053876" y="3499955"/>
            <a:ext cx="2094598" cy="1398144"/>
          </a:xfrm>
          <a:prstGeom prst="rect">
            <a:avLst/>
          </a:prstGeom>
        </p:spPr>
      </p:pic>
    </p:spTree>
    <p:extLst>
      <p:ext uri="{BB962C8B-B14F-4D97-AF65-F5344CB8AC3E}">
        <p14:creationId xmlns:p14="http://schemas.microsoft.com/office/powerpoint/2010/main" val="4205585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6AD090-72F8-49E7-AA1B-4861786F34E6}"/>
              </a:ext>
            </a:extLst>
          </p:cNvPr>
          <p:cNvPicPr>
            <a:picLocks noChangeAspect="1"/>
          </p:cNvPicPr>
          <p:nvPr/>
        </p:nvPicPr>
        <p:blipFill>
          <a:blip r:embed="rId3"/>
          <a:stretch>
            <a:fillRect/>
          </a:stretch>
        </p:blipFill>
        <p:spPr>
          <a:xfrm>
            <a:off x="5985510" y="869343"/>
            <a:ext cx="2553611" cy="1702407"/>
          </a:xfrm>
          <a:prstGeom prst="rect">
            <a:avLst/>
          </a:prstGeom>
        </p:spPr>
      </p:pic>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Foundations</a:t>
            </a:r>
          </a:p>
        </p:txBody>
      </p:sp>
      <p:sp>
        <p:nvSpPr>
          <p:cNvPr id="3" name="Rectangle 3"/>
          <p:cNvSpPr txBox="1">
            <a:spLocks noChangeArrowheads="1"/>
          </p:cNvSpPr>
          <p:nvPr/>
        </p:nvSpPr>
        <p:spPr>
          <a:xfrm>
            <a:off x="391885" y="1553212"/>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1400" dirty="0"/>
              <a:t>A </a:t>
            </a:r>
            <a:r>
              <a:rPr lang="en-US" sz="1400" b="1" u="sng" dirty="0">
                <a:solidFill>
                  <a:schemeClr val="accent3"/>
                </a:solidFill>
              </a:rPr>
              <a:t>structural foundation</a:t>
            </a:r>
            <a:r>
              <a:rPr lang="en-US" sz="1400" u="sng" dirty="0">
                <a:solidFill>
                  <a:schemeClr val="accent3"/>
                </a:solidFill>
              </a:rPr>
              <a:t> </a:t>
            </a:r>
            <a:r>
              <a:rPr lang="en-US" sz="1400" dirty="0"/>
              <a:t>is the part of a building that fixes it into the soil. ... One of the duties of </a:t>
            </a:r>
            <a:r>
              <a:rPr lang="en-US" sz="1400" b="1" u="sng" dirty="0">
                <a:solidFill>
                  <a:schemeClr val="accent3"/>
                </a:solidFill>
              </a:rPr>
              <a:t>civil engineers</a:t>
            </a:r>
            <a:r>
              <a:rPr lang="en-US" sz="1400" u="sng" dirty="0">
                <a:solidFill>
                  <a:schemeClr val="accent3"/>
                </a:solidFill>
              </a:rPr>
              <a:t> </a:t>
            </a:r>
            <a:r>
              <a:rPr lang="en-US" sz="1400" dirty="0"/>
              <a:t>is to consider the bearing capacity of the soil, and design these </a:t>
            </a:r>
            <a:r>
              <a:rPr lang="en-US" sz="1400" b="1" u="sng" dirty="0">
                <a:solidFill>
                  <a:schemeClr val="accent3"/>
                </a:solidFill>
              </a:rPr>
              <a:t>foundations</a:t>
            </a:r>
            <a:r>
              <a:rPr lang="en-US" sz="1400" u="sng" dirty="0">
                <a:solidFill>
                  <a:schemeClr val="accent3"/>
                </a:solidFill>
              </a:rPr>
              <a:t> </a:t>
            </a:r>
            <a:r>
              <a:rPr lang="en-US" sz="1400" dirty="0"/>
              <a:t>to resist shear stress, overturning, and sliding.</a:t>
            </a:r>
          </a:p>
          <a:p>
            <a:r>
              <a:rPr lang="en-US" sz="1400" dirty="0"/>
              <a:t>In engineering, a foundation is the element of a </a:t>
            </a:r>
            <a:r>
              <a:rPr lang="en-US" sz="1400" b="1" dirty="0">
                <a:solidFill>
                  <a:schemeClr val="accent3"/>
                </a:solidFill>
                <a:hlinkClick r:id="rId4" tooltip="Structural engineering">
                  <a:extLst>
                    <a:ext uri="{A12FA001-AC4F-418D-AE19-62706E023703}">
                      <ahyp:hlinkClr xmlns:ahyp="http://schemas.microsoft.com/office/drawing/2018/hyperlinkcolor" val="tx"/>
                    </a:ext>
                  </a:extLst>
                </a:hlinkClick>
              </a:rPr>
              <a:t>structure</a:t>
            </a:r>
            <a:r>
              <a:rPr lang="en-US" sz="1400" dirty="0"/>
              <a:t> which connects it to the ground, and transfers </a:t>
            </a:r>
            <a:r>
              <a:rPr lang="en-US" sz="1400" b="1" dirty="0">
                <a:solidFill>
                  <a:schemeClr val="accent3"/>
                </a:solidFill>
                <a:hlinkClick r:id="rId5" tooltip="Force">
                  <a:extLst>
                    <a:ext uri="{A12FA001-AC4F-418D-AE19-62706E023703}">
                      <ahyp:hlinkClr xmlns:ahyp="http://schemas.microsoft.com/office/drawing/2018/hyperlinkcolor" val="tx"/>
                    </a:ext>
                  </a:extLst>
                </a:hlinkClick>
              </a:rPr>
              <a:t>loads</a:t>
            </a:r>
            <a:r>
              <a:rPr lang="en-US" sz="1400" dirty="0"/>
              <a:t> from the structure to the ground.</a:t>
            </a:r>
          </a:p>
          <a:p>
            <a:r>
              <a:rPr lang="en-US" sz="1400" dirty="0"/>
              <a:t>Foundations are generally considered either </a:t>
            </a:r>
            <a:r>
              <a:rPr lang="en-US" sz="1400" b="1" u="sng" dirty="0">
                <a:solidFill>
                  <a:schemeClr val="accent3"/>
                </a:solidFill>
                <a:hlinkClick r:id="rId6" tooltip="Shallow foundation">
                  <a:extLst>
                    <a:ext uri="{A12FA001-AC4F-418D-AE19-62706E023703}">
                      <ahyp:hlinkClr xmlns:ahyp="http://schemas.microsoft.com/office/drawing/2018/hyperlinkcolor" val="tx"/>
                    </a:ext>
                  </a:extLst>
                </a:hlinkClick>
              </a:rPr>
              <a:t>shallow</a:t>
            </a:r>
            <a:r>
              <a:rPr lang="en-US" sz="1400" dirty="0"/>
              <a:t> or </a:t>
            </a:r>
            <a:r>
              <a:rPr lang="en-US" sz="1400" b="1" dirty="0">
                <a:solidFill>
                  <a:schemeClr val="accent3"/>
                </a:solidFill>
                <a:hlinkClick r:id="rId7" tooltip="Deep foundation">
                  <a:extLst>
                    <a:ext uri="{A12FA001-AC4F-418D-AE19-62706E023703}">
                      <ahyp:hlinkClr xmlns:ahyp="http://schemas.microsoft.com/office/drawing/2018/hyperlinkcolor" val="tx"/>
                    </a:ext>
                  </a:extLst>
                </a:hlinkClick>
              </a:rPr>
              <a:t>deep</a:t>
            </a:r>
            <a:r>
              <a:rPr lang="en-US" sz="1400" dirty="0"/>
              <a:t>.</a:t>
            </a:r>
            <a:r>
              <a:rPr lang="en-US" sz="1400" baseline="30000" dirty="0"/>
              <a:t> </a:t>
            </a:r>
            <a:r>
              <a:rPr lang="en-US" sz="1400" dirty="0"/>
              <a:t>Foundation engineering is the application of </a:t>
            </a:r>
            <a:r>
              <a:rPr lang="en-US" sz="1400" b="1" dirty="0">
                <a:solidFill>
                  <a:schemeClr val="accent3"/>
                </a:solidFill>
                <a:hlinkClick r:id="rId8" tooltip="Soil mechanics">
                  <a:extLst>
                    <a:ext uri="{A12FA001-AC4F-418D-AE19-62706E023703}">
                      <ahyp:hlinkClr xmlns:ahyp="http://schemas.microsoft.com/office/drawing/2018/hyperlinkcolor" val="tx"/>
                    </a:ext>
                  </a:extLst>
                </a:hlinkClick>
              </a:rPr>
              <a:t>soil mechanics</a:t>
            </a:r>
            <a:r>
              <a:rPr lang="en-US" sz="1400" b="1" dirty="0">
                <a:solidFill>
                  <a:schemeClr val="accent3"/>
                </a:solidFill>
              </a:rPr>
              <a:t> </a:t>
            </a:r>
            <a:r>
              <a:rPr lang="en-US" sz="1400" dirty="0"/>
              <a:t>and </a:t>
            </a:r>
            <a:r>
              <a:rPr lang="en-US" sz="1400" b="1" dirty="0">
                <a:solidFill>
                  <a:schemeClr val="accent3"/>
                </a:solidFill>
                <a:hlinkClick r:id="rId9" tooltip="Rock mechanics">
                  <a:extLst>
                    <a:ext uri="{A12FA001-AC4F-418D-AE19-62706E023703}">
                      <ahyp:hlinkClr xmlns:ahyp="http://schemas.microsoft.com/office/drawing/2018/hyperlinkcolor" val="tx"/>
                    </a:ext>
                  </a:extLst>
                </a:hlinkClick>
              </a:rPr>
              <a:t>rock mechanics</a:t>
            </a:r>
            <a:r>
              <a:rPr lang="en-US" sz="1400" dirty="0"/>
              <a:t> (</a:t>
            </a:r>
            <a:r>
              <a:rPr lang="en-US" sz="1400" b="1" u="sng" dirty="0">
                <a:solidFill>
                  <a:schemeClr val="accent3"/>
                </a:solidFill>
                <a:hlinkClick r:id="rId10" tooltip="Geotechnical engineering">
                  <a:extLst>
                    <a:ext uri="{A12FA001-AC4F-418D-AE19-62706E023703}">
                      <ahyp:hlinkClr xmlns:ahyp="http://schemas.microsoft.com/office/drawing/2018/hyperlinkcolor" val="tx"/>
                    </a:ext>
                  </a:extLst>
                </a:hlinkClick>
              </a:rPr>
              <a:t>Geotechnical engineering</a:t>
            </a:r>
            <a:r>
              <a:rPr lang="en-US" sz="1400" dirty="0"/>
              <a:t>) in the design of foundation elements of structures. </a:t>
            </a:r>
            <a:endParaRPr lang="en-US" altLang="en-US" sz="1400" dirty="0"/>
          </a:p>
        </p:txBody>
      </p:sp>
      <p:sp>
        <p:nvSpPr>
          <p:cNvPr id="6" name="Rectangle 1">
            <a:extLst>
              <a:ext uri="{FF2B5EF4-FFF2-40B4-BE49-F238E27FC236}">
                <a16:creationId xmlns:a16="http://schemas.microsoft.com/office/drawing/2014/main" id="{CF52F1E4-1998-4CC5-B230-A780CABDD422}"/>
              </a:ext>
            </a:extLst>
          </p:cNvPr>
          <p:cNvSpPr>
            <a:spLocks noChangeArrowheads="1"/>
          </p:cNvSpPr>
          <p:nvPr/>
        </p:nvSpPr>
        <p:spPr bwMode="auto">
          <a:xfrm>
            <a:off x="0" y="0"/>
            <a:ext cx="914400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A0DAB"/>
                </a:solidFill>
                <a:effectLst/>
                <a:latin typeface="Arial" panose="020B0604020202020204" pitchFamily="34" charset="0"/>
                <a:cs typeface="Arial" panose="020B0604020202020204" pitchFamily="34" charset="0"/>
                <a:hlinkClick r:id="rId11"/>
              </a:rPr>
              <a:t>  </a:t>
            </a:r>
            <a:r>
              <a:rPr kumimoji="0" lang="en-US" altLang="en-US" sz="7700" b="0" i="0" u="none" strike="noStrike" cap="none" normalizeH="0" baseline="0" dirty="0">
                <a:ln>
                  <a:noFill/>
                </a:ln>
                <a:solidFill>
                  <a:srgbClr val="1A0DAB"/>
                </a:solidFill>
                <a:effectLst/>
                <a:latin typeface="Arial" panose="020B0604020202020204" pitchFamily="34" charset="0"/>
                <a:cs typeface="Arial" panose="020B0604020202020204" pitchFamily="34" charset="0"/>
              </a:rPr>
              <a:t> </a:t>
            </a:r>
            <a:r>
              <a:rPr kumimoji="0" lang="en-US" altLang="en-US" sz="1000" b="0" i="0" u="none" strike="noStrike" cap="none" normalizeH="0" baseline="0" dirty="0">
                <a:ln>
                  <a:noFill/>
                </a:ln>
                <a:solidFill>
                  <a:srgbClr val="1A0DAB"/>
                </a:solidFill>
                <a:effectLst/>
                <a:latin typeface="Arial" panose="020B0604020202020204" pitchFamily="34" charset="0"/>
                <a:cs typeface="Arial" panose="020B0604020202020204" pitchFamily="34" charset="0"/>
              </a:rPr>
              <a:t>                                                                      </a:t>
            </a:r>
            <a:endParaRPr kumimoji="0" lang="en-US" altLang="en-US" sz="600" b="0" i="0" u="none" strike="noStrike" cap="none" normalizeH="0" baseline="0" dirty="0">
              <a:ln>
                <a:noFill/>
              </a:ln>
              <a:solidFill>
                <a:schemeClr val="tx1"/>
              </a:solidFill>
              <a:effectLst/>
            </a:endParaRPr>
          </a:p>
        </p:txBody>
      </p:sp>
      <p:pic>
        <p:nvPicPr>
          <p:cNvPr id="8" name="Picture 7">
            <a:extLst>
              <a:ext uri="{FF2B5EF4-FFF2-40B4-BE49-F238E27FC236}">
                <a16:creationId xmlns:a16="http://schemas.microsoft.com/office/drawing/2014/main" id="{2F7DECAC-BE97-40AA-91D3-4DDE1A6D7805}"/>
              </a:ext>
            </a:extLst>
          </p:cNvPr>
          <p:cNvPicPr>
            <a:picLocks noChangeAspect="1"/>
          </p:cNvPicPr>
          <p:nvPr/>
        </p:nvPicPr>
        <p:blipFill>
          <a:blip r:embed="rId12"/>
          <a:stretch>
            <a:fillRect/>
          </a:stretch>
        </p:blipFill>
        <p:spPr>
          <a:xfrm>
            <a:off x="5595653" y="3744746"/>
            <a:ext cx="3333329" cy="1058822"/>
          </a:xfrm>
          <a:prstGeom prst="rect">
            <a:avLst/>
          </a:prstGeom>
        </p:spPr>
      </p:pic>
      <p:pic>
        <p:nvPicPr>
          <p:cNvPr id="9" name="Picture 8">
            <a:extLst>
              <a:ext uri="{FF2B5EF4-FFF2-40B4-BE49-F238E27FC236}">
                <a16:creationId xmlns:a16="http://schemas.microsoft.com/office/drawing/2014/main" id="{D672CE50-F920-49A7-A655-9DA2E7849E13}"/>
              </a:ext>
            </a:extLst>
          </p:cNvPr>
          <p:cNvPicPr>
            <a:picLocks noChangeAspect="1"/>
          </p:cNvPicPr>
          <p:nvPr/>
        </p:nvPicPr>
        <p:blipFill>
          <a:blip r:embed="rId13"/>
          <a:stretch>
            <a:fillRect/>
          </a:stretch>
        </p:blipFill>
        <p:spPr>
          <a:xfrm>
            <a:off x="5856240" y="2653348"/>
            <a:ext cx="2812153" cy="1009800"/>
          </a:xfrm>
          <a:prstGeom prst="rect">
            <a:avLst/>
          </a:prstGeom>
        </p:spPr>
      </p:pic>
    </p:spTree>
    <p:extLst>
      <p:ext uri="{BB962C8B-B14F-4D97-AF65-F5344CB8AC3E}">
        <p14:creationId xmlns:p14="http://schemas.microsoft.com/office/powerpoint/2010/main" val="3969251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Cantilevers</a:t>
            </a:r>
          </a:p>
        </p:txBody>
      </p:sp>
      <p:sp>
        <p:nvSpPr>
          <p:cNvPr id="3" name="Rectangle 3"/>
          <p:cNvSpPr txBox="1">
            <a:spLocks noChangeArrowheads="1"/>
          </p:cNvSpPr>
          <p:nvPr/>
        </p:nvSpPr>
        <p:spPr>
          <a:xfrm>
            <a:off x="391885" y="1553212"/>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2000" dirty="0"/>
              <a:t>A cantilever is a rigid structural element, such as a beam or a plate, anchored at one end to a support from which it protrudes; this connection could also be perpendicular to a flat, vertical surface such as a wall. Cantilevers can also be constructed with trusses or slabs.</a:t>
            </a:r>
          </a:p>
          <a:p>
            <a:endParaRPr lang="en-US" altLang="en-US" sz="1600" dirty="0"/>
          </a:p>
        </p:txBody>
      </p:sp>
      <p:sp>
        <p:nvSpPr>
          <p:cNvPr id="5" name="Rectangle 6"/>
          <p:cNvSpPr>
            <a:spLocks noChangeArrowheads="1"/>
          </p:cNvSpPr>
          <p:nvPr/>
        </p:nvSpPr>
        <p:spPr bwMode="auto">
          <a:xfrm>
            <a:off x="6607232" y="2708262"/>
            <a:ext cx="35052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1000" dirty="0">
                <a:solidFill>
                  <a:schemeClr val="accent3"/>
                </a:solidFill>
              </a:rPr>
              <a:t>Many modern architectural</a:t>
            </a:r>
          </a:p>
          <a:p>
            <a:pPr algn="ctr"/>
            <a:r>
              <a:rPr lang="en-US" altLang="en-US" sz="1000" dirty="0">
                <a:solidFill>
                  <a:schemeClr val="accent3"/>
                </a:solidFill>
              </a:rPr>
              <a:t>designs feature </a:t>
            </a:r>
          </a:p>
          <a:p>
            <a:pPr algn="ctr"/>
            <a:r>
              <a:rPr lang="en-US" altLang="en-US" sz="1000" dirty="0">
                <a:solidFill>
                  <a:schemeClr val="accent3"/>
                </a:solidFill>
              </a:rPr>
              <a:t>cantilevered floors</a:t>
            </a:r>
          </a:p>
        </p:txBody>
      </p:sp>
      <p:pic>
        <p:nvPicPr>
          <p:cNvPr id="6" name="Picture 5">
            <a:extLst>
              <a:ext uri="{FF2B5EF4-FFF2-40B4-BE49-F238E27FC236}">
                <a16:creationId xmlns:a16="http://schemas.microsoft.com/office/drawing/2014/main" id="{A967AE51-0D6B-4F4C-97C0-0B0B8B3654EB}"/>
              </a:ext>
            </a:extLst>
          </p:cNvPr>
          <p:cNvPicPr>
            <a:picLocks noChangeAspect="1"/>
          </p:cNvPicPr>
          <p:nvPr/>
        </p:nvPicPr>
        <p:blipFill>
          <a:blip r:embed="rId3"/>
          <a:stretch>
            <a:fillRect/>
          </a:stretch>
        </p:blipFill>
        <p:spPr>
          <a:xfrm>
            <a:off x="6675033" y="861305"/>
            <a:ext cx="2360901" cy="1573934"/>
          </a:xfrm>
          <a:prstGeom prst="rect">
            <a:avLst/>
          </a:prstGeom>
        </p:spPr>
      </p:pic>
      <p:pic>
        <p:nvPicPr>
          <p:cNvPr id="7" name="Picture 6">
            <a:extLst>
              <a:ext uri="{FF2B5EF4-FFF2-40B4-BE49-F238E27FC236}">
                <a16:creationId xmlns:a16="http://schemas.microsoft.com/office/drawing/2014/main" id="{12CC4347-5C9D-4E10-8401-FEC949B66BDF}"/>
              </a:ext>
            </a:extLst>
          </p:cNvPr>
          <p:cNvPicPr>
            <a:picLocks noChangeAspect="1"/>
          </p:cNvPicPr>
          <p:nvPr/>
        </p:nvPicPr>
        <p:blipFill rotWithShape="1">
          <a:blip r:embed="rId4"/>
          <a:srcRect l="34745"/>
          <a:stretch/>
        </p:blipFill>
        <p:spPr>
          <a:xfrm>
            <a:off x="5638800" y="1947530"/>
            <a:ext cx="1936865" cy="1978775"/>
          </a:xfrm>
          <a:prstGeom prst="rect">
            <a:avLst/>
          </a:prstGeom>
        </p:spPr>
      </p:pic>
      <p:pic>
        <p:nvPicPr>
          <p:cNvPr id="9" name="Picture 8">
            <a:extLst>
              <a:ext uri="{FF2B5EF4-FFF2-40B4-BE49-F238E27FC236}">
                <a16:creationId xmlns:a16="http://schemas.microsoft.com/office/drawing/2014/main" id="{485313EE-6A89-4670-9D47-AC7A8E6921B4}"/>
              </a:ext>
            </a:extLst>
          </p:cNvPr>
          <p:cNvPicPr>
            <a:picLocks noChangeAspect="1"/>
          </p:cNvPicPr>
          <p:nvPr/>
        </p:nvPicPr>
        <p:blipFill>
          <a:blip r:embed="rId5"/>
          <a:stretch>
            <a:fillRect/>
          </a:stretch>
        </p:blipFill>
        <p:spPr>
          <a:xfrm>
            <a:off x="2872753" y="3498921"/>
            <a:ext cx="2178388" cy="1386884"/>
          </a:xfrm>
          <a:prstGeom prst="rect">
            <a:avLst/>
          </a:prstGeom>
        </p:spPr>
      </p:pic>
      <p:pic>
        <p:nvPicPr>
          <p:cNvPr id="10" name="Picture 9">
            <a:extLst>
              <a:ext uri="{FF2B5EF4-FFF2-40B4-BE49-F238E27FC236}">
                <a16:creationId xmlns:a16="http://schemas.microsoft.com/office/drawing/2014/main" id="{195BF95E-AE29-47BD-887D-93F446BBA234}"/>
              </a:ext>
            </a:extLst>
          </p:cNvPr>
          <p:cNvPicPr>
            <a:picLocks noChangeAspect="1"/>
          </p:cNvPicPr>
          <p:nvPr/>
        </p:nvPicPr>
        <p:blipFill>
          <a:blip r:embed="rId6"/>
          <a:stretch>
            <a:fillRect/>
          </a:stretch>
        </p:blipFill>
        <p:spPr>
          <a:xfrm>
            <a:off x="7282642" y="3570255"/>
            <a:ext cx="1753292" cy="1168059"/>
          </a:xfrm>
          <a:prstGeom prst="rect">
            <a:avLst/>
          </a:prstGeom>
        </p:spPr>
      </p:pic>
    </p:spTree>
    <p:extLst>
      <p:ext uri="{BB962C8B-B14F-4D97-AF65-F5344CB8AC3E}">
        <p14:creationId xmlns:p14="http://schemas.microsoft.com/office/powerpoint/2010/main" val="3622470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t>What is a structural load?</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Load </a:t>
            </a:r>
            <a:r>
              <a:rPr lang="en-US" altLang="en-US" sz="1400" b="1" i="1" dirty="0"/>
              <a:t>- </a:t>
            </a:r>
            <a:r>
              <a:rPr lang="en-US" altLang="en-US" sz="1400" dirty="0"/>
              <a:t>this is the technical term for determining if a structure can support the weight or pressure that it will have to endure.</a:t>
            </a:r>
            <a:endParaRPr lang="en-US" altLang="en-US" sz="1400" b="1" i="1" dirty="0">
              <a:solidFill>
                <a:schemeClr val="accent3"/>
              </a:solidFill>
            </a:endParaRPr>
          </a:p>
          <a:p>
            <a:r>
              <a:rPr lang="en-US" altLang="en-US" sz="1400" b="1" i="1" dirty="0">
                <a:solidFill>
                  <a:schemeClr val="accent3"/>
                </a:solidFill>
              </a:rPr>
              <a:t>Live Load</a:t>
            </a:r>
            <a:r>
              <a:rPr lang="en-US" altLang="en-US" sz="1400" b="1" i="1" dirty="0"/>
              <a:t> </a:t>
            </a:r>
            <a:r>
              <a:rPr lang="en-US" altLang="en-US" sz="1400" dirty="0"/>
              <a:t>- </a:t>
            </a:r>
            <a:r>
              <a:rPr lang="en-US" sz="1400" dirty="0"/>
              <a:t>include any temporary or transient forces. that act on a building or structural element. Typically, they include people, furniture, vehicles, and almost everything else that can be moved throughout a building.  This also includes natural weights such as a heavy snowfall.</a:t>
            </a:r>
            <a:endParaRPr lang="en-US" altLang="en-US" sz="1400" dirty="0"/>
          </a:p>
          <a:p>
            <a:r>
              <a:rPr lang="en-US" altLang="en-US" sz="1400" b="1" i="1" dirty="0">
                <a:solidFill>
                  <a:schemeClr val="accent3"/>
                </a:solidFill>
              </a:rPr>
              <a:t>Dead Load </a:t>
            </a:r>
            <a:r>
              <a:rPr lang="en-US" altLang="en-US" sz="1400" b="1" i="1" dirty="0"/>
              <a:t>-</a:t>
            </a:r>
            <a:r>
              <a:rPr lang="en-US" altLang="en-US" sz="1400" dirty="0"/>
              <a:t> </a:t>
            </a:r>
            <a:r>
              <a:rPr lang="en-US" sz="1400" dirty="0"/>
              <a:t>The dead load includes loads that are relatively constant over time, including the weight of the structure itself, and immovable fixtures such as walls, plasterboard or carpet. The roof is also a dead load. Dead loads are also known as permanent or static loads.</a:t>
            </a:r>
          </a:p>
        </p:txBody>
      </p:sp>
      <p:pic>
        <p:nvPicPr>
          <p:cNvPr id="5" name="Picture 4">
            <a:extLst>
              <a:ext uri="{FF2B5EF4-FFF2-40B4-BE49-F238E27FC236}">
                <a16:creationId xmlns:a16="http://schemas.microsoft.com/office/drawing/2014/main" id="{8CE23D56-4153-433F-98C2-51C9E9EF81CA}"/>
              </a:ext>
            </a:extLst>
          </p:cNvPr>
          <p:cNvPicPr>
            <a:picLocks noChangeAspect="1"/>
          </p:cNvPicPr>
          <p:nvPr/>
        </p:nvPicPr>
        <p:blipFill>
          <a:blip r:embed="rId3"/>
          <a:stretch>
            <a:fillRect/>
          </a:stretch>
        </p:blipFill>
        <p:spPr>
          <a:xfrm>
            <a:off x="5151071" y="2072217"/>
            <a:ext cx="3800475" cy="2133600"/>
          </a:xfrm>
          <a:prstGeom prst="rect">
            <a:avLst/>
          </a:prstGeom>
        </p:spPr>
      </p:pic>
    </p:spTree>
    <p:extLst>
      <p:ext uri="{BB962C8B-B14F-4D97-AF65-F5344CB8AC3E}">
        <p14:creationId xmlns:p14="http://schemas.microsoft.com/office/powerpoint/2010/main" val="256773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280076" y="928686"/>
            <a:ext cx="7961371" cy="584775"/>
          </a:xfrm>
          <a:prstGeom prst="rect">
            <a:avLst/>
          </a:prstGeom>
          <a:noFill/>
        </p:spPr>
        <p:txBody>
          <a:bodyPr wrap="square" rtlCol="0">
            <a:spAutoFit/>
          </a:bodyPr>
          <a:lstStyle/>
          <a:p>
            <a:r>
              <a:rPr lang="en-US" sz="3200" dirty="0">
                <a:solidFill>
                  <a:schemeClr val="accent3"/>
                </a:solidFill>
              </a:rPr>
              <a:t>Commonly used building materials</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5" y="1625645"/>
            <a:ext cx="5768078"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1800" dirty="0"/>
              <a:t>Iron, wrought iron, cast iron, steel, stainless steel, concrete (reinforced, prestressed), aluminum, composites, alloy, masonry, timber, bamboo, carbon fibers, plastics, mudbrick, and roofing materials.</a:t>
            </a:r>
          </a:p>
        </p:txBody>
      </p:sp>
      <p:pic>
        <p:nvPicPr>
          <p:cNvPr id="5" name="Picture 4">
            <a:extLst>
              <a:ext uri="{FF2B5EF4-FFF2-40B4-BE49-F238E27FC236}">
                <a16:creationId xmlns:a16="http://schemas.microsoft.com/office/drawing/2014/main" id="{8F27E1C6-8430-4D27-AA98-2C439D406DA3}"/>
              </a:ext>
            </a:extLst>
          </p:cNvPr>
          <p:cNvPicPr>
            <a:picLocks noChangeAspect="1"/>
          </p:cNvPicPr>
          <p:nvPr/>
        </p:nvPicPr>
        <p:blipFill>
          <a:blip r:embed="rId3"/>
          <a:stretch>
            <a:fillRect/>
          </a:stretch>
        </p:blipFill>
        <p:spPr>
          <a:xfrm>
            <a:off x="5126971" y="2683934"/>
            <a:ext cx="2065981" cy="2065981"/>
          </a:xfrm>
          <a:prstGeom prst="rect">
            <a:avLst/>
          </a:prstGeom>
        </p:spPr>
      </p:pic>
      <p:pic>
        <p:nvPicPr>
          <p:cNvPr id="6" name="Picture 5">
            <a:extLst>
              <a:ext uri="{FF2B5EF4-FFF2-40B4-BE49-F238E27FC236}">
                <a16:creationId xmlns:a16="http://schemas.microsoft.com/office/drawing/2014/main" id="{DEC043AE-3C62-4ACB-9EA1-3411F4A41172}"/>
              </a:ext>
            </a:extLst>
          </p:cNvPr>
          <p:cNvPicPr>
            <a:picLocks noChangeAspect="1"/>
          </p:cNvPicPr>
          <p:nvPr/>
        </p:nvPicPr>
        <p:blipFill>
          <a:blip r:embed="rId4"/>
          <a:stretch>
            <a:fillRect/>
          </a:stretch>
        </p:blipFill>
        <p:spPr>
          <a:xfrm>
            <a:off x="391884" y="3085512"/>
            <a:ext cx="2740783" cy="1664403"/>
          </a:xfrm>
          <a:prstGeom prst="rect">
            <a:avLst/>
          </a:prstGeom>
        </p:spPr>
      </p:pic>
      <p:pic>
        <p:nvPicPr>
          <p:cNvPr id="7" name="Picture 6">
            <a:extLst>
              <a:ext uri="{FF2B5EF4-FFF2-40B4-BE49-F238E27FC236}">
                <a16:creationId xmlns:a16="http://schemas.microsoft.com/office/drawing/2014/main" id="{9A661ADE-842F-4DF0-80C2-9C659B534A00}"/>
              </a:ext>
            </a:extLst>
          </p:cNvPr>
          <p:cNvPicPr>
            <a:picLocks noChangeAspect="1"/>
          </p:cNvPicPr>
          <p:nvPr/>
        </p:nvPicPr>
        <p:blipFill>
          <a:blip r:embed="rId5"/>
          <a:stretch>
            <a:fillRect/>
          </a:stretch>
        </p:blipFill>
        <p:spPr>
          <a:xfrm>
            <a:off x="7466704" y="2683934"/>
            <a:ext cx="1549486" cy="2065981"/>
          </a:xfrm>
          <a:prstGeom prst="rect">
            <a:avLst/>
          </a:prstGeom>
        </p:spPr>
      </p:pic>
      <p:pic>
        <p:nvPicPr>
          <p:cNvPr id="8" name="Picture 7">
            <a:extLst>
              <a:ext uri="{FF2B5EF4-FFF2-40B4-BE49-F238E27FC236}">
                <a16:creationId xmlns:a16="http://schemas.microsoft.com/office/drawing/2014/main" id="{D52124D8-C916-4B2E-921D-30E396092EB3}"/>
              </a:ext>
            </a:extLst>
          </p:cNvPr>
          <p:cNvPicPr>
            <a:picLocks noChangeAspect="1"/>
          </p:cNvPicPr>
          <p:nvPr/>
        </p:nvPicPr>
        <p:blipFill>
          <a:blip r:embed="rId6"/>
          <a:stretch>
            <a:fillRect/>
          </a:stretch>
        </p:blipFill>
        <p:spPr>
          <a:xfrm>
            <a:off x="6223511" y="1040413"/>
            <a:ext cx="2728034" cy="1531337"/>
          </a:xfrm>
          <a:prstGeom prst="rect">
            <a:avLst/>
          </a:prstGeom>
        </p:spPr>
      </p:pic>
      <p:pic>
        <p:nvPicPr>
          <p:cNvPr id="9" name="Picture 8">
            <a:extLst>
              <a:ext uri="{FF2B5EF4-FFF2-40B4-BE49-F238E27FC236}">
                <a16:creationId xmlns:a16="http://schemas.microsoft.com/office/drawing/2014/main" id="{B6D9A1A5-C5D6-4189-998D-B4A8A398E158}"/>
              </a:ext>
            </a:extLst>
          </p:cNvPr>
          <p:cNvPicPr>
            <a:picLocks noChangeAspect="1"/>
          </p:cNvPicPr>
          <p:nvPr/>
        </p:nvPicPr>
        <p:blipFill rotWithShape="1">
          <a:blip r:embed="rId7"/>
          <a:srcRect l="26562" r="23789" b="10319"/>
          <a:stretch/>
        </p:blipFill>
        <p:spPr>
          <a:xfrm>
            <a:off x="3406419" y="2847778"/>
            <a:ext cx="1466751" cy="1902137"/>
          </a:xfrm>
          <a:prstGeom prst="rect">
            <a:avLst/>
          </a:prstGeom>
        </p:spPr>
      </p:pic>
    </p:spTree>
    <p:extLst>
      <p:ext uri="{BB962C8B-B14F-4D97-AF65-F5344CB8AC3E}">
        <p14:creationId xmlns:p14="http://schemas.microsoft.com/office/powerpoint/2010/main" val="2988558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A5EDE-BEB1-4E64-AA4B-99ED7801A969}"/>
              </a:ext>
            </a:extLst>
          </p:cNvPr>
          <p:cNvPicPr>
            <a:picLocks noChangeAspect="1"/>
          </p:cNvPicPr>
          <p:nvPr/>
        </p:nvPicPr>
        <p:blipFill rotWithShape="1">
          <a:blip r:embed="rId3"/>
          <a:srcRect b="12676"/>
          <a:stretch/>
        </p:blipFill>
        <p:spPr>
          <a:xfrm>
            <a:off x="5780981" y="1968755"/>
            <a:ext cx="2855383" cy="1621534"/>
          </a:xfrm>
          <a:prstGeom prst="rect">
            <a:avLst/>
          </a:prstGeom>
        </p:spPr>
      </p:pic>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Span </a:t>
            </a:r>
            <a:r>
              <a:rPr lang="en-US" altLang="en-US" sz="1400" b="1" i="1" dirty="0"/>
              <a:t>- </a:t>
            </a:r>
            <a:r>
              <a:rPr lang="en-US" sz="1400" dirty="0"/>
              <a:t>the full extent of something from end to end; the amount of space that something covers.</a:t>
            </a:r>
          </a:p>
          <a:p>
            <a:pPr marL="0" indent="0">
              <a:buNone/>
            </a:pPr>
            <a:endParaRPr lang="en-US" altLang="en-US" sz="1400" b="1" i="1" dirty="0"/>
          </a:p>
          <a:p>
            <a:r>
              <a:rPr lang="en-US" altLang="en-US" sz="1400" b="1" i="1" dirty="0">
                <a:solidFill>
                  <a:schemeClr val="accent3"/>
                </a:solidFill>
              </a:rPr>
              <a:t>Thrust </a:t>
            </a:r>
            <a:r>
              <a:rPr lang="en-US" altLang="en-US" sz="1400" b="1" i="1" dirty="0"/>
              <a:t>- </a:t>
            </a:r>
            <a:r>
              <a:rPr lang="en-US" sz="1400" dirty="0"/>
              <a:t>push (something or someone) suddenly or violently in the specified direction.</a:t>
            </a:r>
          </a:p>
          <a:p>
            <a:pPr marL="0" indent="0">
              <a:buNone/>
            </a:pPr>
            <a:endParaRPr lang="en-US" sz="1400" dirty="0"/>
          </a:p>
          <a:p>
            <a:r>
              <a:rPr lang="en-US" altLang="en-US" sz="1400" b="1" i="1" dirty="0">
                <a:solidFill>
                  <a:schemeClr val="accent3"/>
                </a:solidFill>
              </a:rPr>
              <a:t>Density </a:t>
            </a:r>
            <a:r>
              <a:rPr lang="en-US" altLang="en-US" sz="1400" b="1" i="1" dirty="0"/>
              <a:t>- </a:t>
            </a:r>
            <a:r>
              <a:rPr lang="en-US" sz="1400" dirty="0"/>
              <a:t>describe how much space an object or substance takes up (its volume) in relation to the amount of matter in that object or substance (its mass). Another way to put it is that </a:t>
            </a:r>
            <a:r>
              <a:rPr lang="en-US" sz="1400" b="1" dirty="0"/>
              <a:t>density</a:t>
            </a:r>
            <a:r>
              <a:rPr lang="en-US" sz="1400" dirty="0"/>
              <a:t> is the amount of mass per unit of volume. If an object is heavy and compact, it has a high </a:t>
            </a:r>
            <a:r>
              <a:rPr lang="en-US" sz="1400" b="1" dirty="0"/>
              <a:t>density</a:t>
            </a:r>
            <a:r>
              <a:rPr lang="en-US" sz="1400" dirty="0"/>
              <a:t>.</a:t>
            </a:r>
          </a:p>
          <a:p>
            <a:endParaRPr lang="en-US" sz="1400" dirty="0"/>
          </a:p>
        </p:txBody>
      </p:sp>
      <p:pic>
        <p:nvPicPr>
          <p:cNvPr id="4" name="Picture 3">
            <a:extLst>
              <a:ext uri="{FF2B5EF4-FFF2-40B4-BE49-F238E27FC236}">
                <a16:creationId xmlns:a16="http://schemas.microsoft.com/office/drawing/2014/main" id="{324071DF-FB07-488C-B41D-2DA050ED012B}"/>
              </a:ext>
            </a:extLst>
          </p:cNvPr>
          <p:cNvPicPr>
            <a:picLocks noChangeAspect="1"/>
          </p:cNvPicPr>
          <p:nvPr/>
        </p:nvPicPr>
        <p:blipFill rotWithShape="1">
          <a:blip r:embed="rId4"/>
          <a:srcRect b="16045"/>
          <a:stretch/>
        </p:blipFill>
        <p:spPr>
          <a:xfrm>
            <a:off x="5628216" y="1079320"/>
            <a:ext cx="2856442" cy="1061708"/>
          </a:xfrm>
          <a:prstGeom prst="rect">
            <a:avLst/>
          </a:prstGeom>
        </p:spPr>
      </p:pic>
      <p:pic>
        <p:nvPicPr>
          <p:cNvPr id="6" name="Picture 5">
            <a:extLst>
              <a:ext uri="{FF2B5EF4-FFF2-40B4-BE49-F238E27FC236}">
                <a16:creationId xmlns:a16="http://schemas.microsoft.com/office/drawing/2014/main" id="{7F2EF992-CC47-49B7-8D0E-884DF4E553E6}"/>
              </a:ext>
            </a:extLst>
          </p:cNvPr>
          <p:cNvPicPr>
            <a:picLocks noChangeAspect="1"/>
          </p:cNvPicPr>
          <p:nvPr/>
        </p:nvPicPr>
        <p:blipFill rotWithShape="1">
          <a:blip r:embed="rId5"/>
          <a:srcRect l="2370" t="4774" r="2370" b="18354"/>
          <a:stretch/>
        </p:blipFill>
        <p:spPr>
          <a:xfrm>
            <a:off x="5780981" y="3592172"/>
            <a:ext cx="2549851" cy="1333148"/>
          </a:xfrm>
          <a:prstGeom prst="rect">
            <a:avLst/>
          </a:prstGeom>
        </p:spPr>
      </p:pic>
    </p:spTree>
    <p:extLst>
      <p:ext uri="{BB962C8B-B14F-4D97-AF65-F5344CB8AC3E}">
        <p14:creationId xmlns:p14="http://schemas.microsoft.com/office/powerpoint/2010/main" val="3966560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7CF8BC-DFE0-46BD-9951-C2F5DD447E41}"/>
              </a:ext>
            </a:extLst>
          </p:cNvPr>
          <p:cNvPicPr>
            <a:picLocks noChangeAspect="1"/>
          </p:cNvPicPr>
          <p:nvPr/>
        </p:nvPicPr>
        <p:blipFill rotWithShape="1">
          <a:blip r:embed="rId3"/>
          <a:srcRect l="8346" t="12675" r="6159" b="8807"/>
          <a:stretch/>
        </p:blipFill>
        <p:spPr>
          <a:xfrm>
            <a:off x="5351860" y="985849"/>
            <a:ext cx="3400256" cy="2303868"/>
          </a:xfrm>
          <a:prstGeom prst="rect">
            <a:avLst/>
          </a:prstGeom>
        </p:spPr>
      </p:pic>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Force </a:t>
            </a:r>
            <a:r>
              <a:rPr lang="en-US" altLang="en-US" sz="1400" b="1" i="1" dirty="0"/>
              <a:t>- </a:t>
            </a:r>
            <a:r>
              <a:rPr lang="en-US" sz="1400" b="1" dirty="0"/>
              <a:t>force</a:t>
            </a:r>
            <a:r>
              <a:rPr lang="en-US" sz="1400" dirty="0"/>
              <a:t> is the push or pull on an object with mass that causes it to change velocity (to accelerate).</a:t>
            </a:r>
          </a:p>
          <a:p>
            <a:endParaRPr lang="en-US" altLang="en-US" sz="1400" b="1" i="1" dirty="0"/>
          </a:p>
          <a:p>
            <a:r>
              <a:rPr lang="en-US" altLang="en-US" sz="1400" b="1" i="1" dirty="0">
                <a:solidFill>
                  <a:schemeClr val="accent3"/>
                </a:solidFill>
              </a:rPr>
              <a:t>Moment of Inertia </a:t>
            </a:r>
            <a:r>
              <a:rPr lang="en-US" altLang="en-US" sz="1400" b="1" i="1" dirty="0"/>
              <a:t>– </a:t>
            </a:r>
            <a:r>
              <a:rPr lang="en-US" sz="1400" dirty="0"/>
              <a:t>resistance to angular acceleration. It is the sum of the products of the mass of each particle in the body with the square of its distance from the axis of rotation.  Moment of inertia can be used to describe an objects breaking point.</a:t>
            </a:r>
          </a:p>
          <a:p>
            <a:endParaRPr lang="en-US" sz="1400" dirty="0"/>
          </a:p>
          <a:p>
            <a:r>
              <a:rPr lang="en-US" altLang="en-US" sz="1400" b="1" i="1" dirty="0">
                <a:solidFill>
                  <a:schemeClr val="accent3"/>
                </a:solidFill>
              </a:rPr>
              <a:t>Displacement </a:t>
            </a:r>
            <a:r>
              <a:rPr lang="en-US" altLang="en-US" sz="1400" b="1" i="1" dirty="0"/>
              <a:t>- </a:t>
            </a:r>
            <a:r>
              <a:rPr lang="en-US" sz="1400" dirty="0"/>
              <a:t>is defined as the change in position of an object. It is a vector quantity and has a direction and magnitude. It is represented as an arrow that points from the starting position to the final position.</a:t>
            </a:r>
          </a:p>
          <a:p>
            <a:endParaRPr lang="en-US" sz="1400" dirty="0"/>
          </a:p>
        </p:txBody>
      </p:sp>
      <p:pic>
        <p:nvPicPr>
          <p:cNvPr id="5" name="Picture 4">
            <a:extLst>
              <a:ext uri="{FF2B5EF4-FFF2-40B4-BE49-F238E27FC236}">
                <a16:creationId xmlns:a16="http://schemas.microsoft.com/office/drawing/2014/main" id="{62090F42-C6A2-4244-8781-2A4F2F713BFA}"/>
              </a:ext>
            </a:extLst>
          </p:cNvPr>
          <p:cNvPicPr>
            <a:picLocks noChangeAspect="1"/>
          </p:cNvPicPr>
          <p:nvPr/>
        </p:nvPicPr>
        <p:blipFill rotWithShape="1">
          <a:blip r:embed="rId4"/>
          <a:srcRect t="9042" b="20019"/>
          <a:stretch/>
        </p:blipFill>
        <p:spPr>
          <a:xfrm>
            <a:off x="5132171" y="3403601"/>
            <a:ext cx="3839633" cy="1370996"/>
          </a:xfrm>
          <a:prstGeom prst="rect">
            <a:avLst/>
          </a:prstGeom>
        </p:spPr>
      </p:pic>
    </p:spTree>
    <p:extLst>
      <p:ext uri="{BB962C8B-B14F-4D97-AF65-F5344CB8AC3E}">
        <p14:creationId xmlns:p14="http://schemas.microsoft.com/office/powerpoint/2010/main" val="2630415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1446550"/>
          </a:xfrm>
          <a:prstGeom prst="rect">
            <a:avLst/>
          </a:prstGeom>
          <a:noFill/>
        </p:spPr>
        <p:txBody>
          <a:bodyPr wrap="square" rtlCol="0">
            <a:spAutoFit/>
          </a:bodyPr>
          <a:lstStyle/>
          <a:p>
            <a:r>
              <a:rPr lang="en-US" sz="4400" dirty="0">
                <a:solidFill>
                  <a:schemeClr val="accent3"/>
                </a:solidFill>
              </a:rPr>
              <a:t>Important Terminology </a:t>
            </a:r>
          </a:p>
          <a:p>
            <a:endParaRPr lang="en-US" sz="4400" dirty="0"/>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9558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Buckling </a:t>
            </a:r>
            <a:r>
              <a:rPr lang="en-US" altLang="en-US" sz="1400" b="1" i="1" dirty="0"/>
              <a:t>- </a:t>
            </a:r>
            <a:r>
              <a:rPr lang="en-US" sz="1400" b="1" dirty="0"/>
              <a:t>buckling</a:t>
            </a:r>
            <a:r>
              <a:rPr lang="en-US" sz="1400" dirty="0"/>
              <a:t> is the sudden change in shape of a structural component under load such as the bowing of a column under compression or the wrinkling of a plate under shear.</a:t>
            </a:r>
          </a:p>
          <a:p>
            <a:pPr marL="0" indent="0">
              <a:buNone/>
            </a:pPr>
            <a:endParaRPr lang="en-US" altLang="en-US" sz="1400" b="1" i="1" dirty="0"/>
          </a:p>
          <a:p>
            <a:r>
              <a:rPr lang="en-US" altLang="en-US" sz="1400" b="1" i="1" dirty="0">
                <a:solidFill>
                  <a:schemeClr val="accent3"/>
                </a:solidFill>
              </a:rPr>
              <a:t>Yielding </a:t>
            </a:r>
            <a:r>
              <a:rPr lang="en-US" altLang="en-US" sz="1400" b="1" i="1" dirty="0"/>
              <a:t>- </a:t>
            </a:r>
            <a:r>
              <a:rPr lang="en-US" sz="1400" dirty="0"/>
              <a:t>the </a:t>
            </a:r>
            <a:r>
              <a:rPr lang="en-US" sz="1400" b="1" dirty="0"/>
              <a:t>yield</a:t>
            </a:r>
            <a:r>
              <a:rPr lang="en-US" sz="1400" dirty="0"/>
              <a:t> point is the point on a stress-strain curve that indicates the limit of elastic behavior and the beginning of plastic behavior. Prior to the </a:t>
            </a:r>
            <a:r>
              <a:rPr lang="en-US" sz="1400" b="1" dirty="0"/>
              <a:t>yield</a:t>
            </a:r>
            <a:r>
              <a:rPr lang="en-US" sz="1400" dirty="0"/>
              <a:t> point, a material will deform elastically and will return to its original shape when the applied stress is removed.</a:t>
            </a:r>
          </a:p>
          <a:p>
            <a:pPr marL="0" indent="0">
              <a:buNone/>
            </a:pPr>
            <a:endParaRPr lang="en-US" sz="1400" dirty="0"/>
          </a:p>
        </p:txBody>
      </p:sp>
      <p:pic>
        <p:nvPicPr>
          <p:cNvPr id="4" name="Picture 3">
            <a:extLst>
              <a:ext uri="{FF2B5EF4-FFF2-40B4-BE49-F238E27FC236}">
                <a16:creationId xmlns:a16="http://schemas.microsoft.com/office/drawing/2014/main" id="{D49EE1DE-1E5B-44EC-BAF1-7D32C4799B0C}"/>
              </a:ext>
            </a:extLst>
          </p:cNvPr>
          <p:cNvPicPr>
            <a:picLocks noChangeAspect="1"/>
          </p:cNvPicPr>
          <p:nvPr/>
        </p:nvPicPr>
        <p:blipFill>
          <a:blip r:embed="rId3"/>
          <a:stretch>
            <a:fillRect/>
          </a:stretch>
        </p:blipFill>
        <p:spPr>
          <a:xfrm>
            <a:off x="5352708" y="1507046"/>
            <a:ext cx="3000547" cy="1687808"/>
          </a:xfrm>
          <a:prstGeom prst="rect">
            <a:avLst/>
          </a:prstGeom>
        </p:spPr>
      </p:pic>
      <p:pic>
        <p:nvPicPr>
          <p:cNvPr id="5" name="Picture 4">
            <a:extLst>
              <a:ext uri="{FF2B5EF4-FFF2-40B4-BE49-F238E27FC236}">
                <a16:creationId xmlns:a16="http://schemas.microsoft.com/office/drawing/2014/main" id="{2B36B500-C514-4852-AADA-149A0D5C5B28}"/>
              </a:ext>
            </a:extLst>
          </p:cNvPr>
          <p:cNvPicPr>
            <a:picLocks noChangeAspect="1"/>
          </p:cNvPicPr>
          <p:nvPr/>
        </p:nvPicPr>
        <p:blipFill>
          <a:blip r:embed="rId4"/>
          <a:stretch>
            <a:fillRect/>
          </a:stretch>
        </p:blipFill>
        <p:spPr>
          <a:xfrm>
            <a:off x="5444066" y="3343157"/>
            <a:ext cx="2909189" cy="1349624"/>
          </a:xfrm>
          <a:prstGeom prst="rect">
            <a:avLst/>
          </a:prstGeom>
        </p:spPr>
      </p:pic>
    </p:spTree>
    <p:extLst>
      <p:ext uri="{BB962C8B-B14F-4D97-AF65-F5344CB8AC3E}">
        <p14:creationId xmlns:p14="http://schemas.microsoft.com/office/powerpoint/2010/main" val="1965434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t>Career Opportunities</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5" y="1625645"/>
            <a:ext cx="4180114"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800" b="1" i="1" dirty="0">
                <a:solidFill>
                  <a:schemeClr val="accent3"/>
                </a:solidFill>
              </a:rPr>
              <a:t>Structural Engineer</a:t>
            </a:r>
            <a:r>
              <a:rPr lang="en-US" altLang="en-US" sz="1800" dirty="0"/>
              <a:t>- Structural Engineers analyze, design, plan, and research components and structural systems to achieve design goals and ensure the safety and comfort of users or occupants.  Their work takes account mainly of safety, technical, economic and environmental concerns, but they may also consider aesthetic and                                               social factors.</a:t>
            </a:r>
          </a:p>
          <a:p>
            <a:endParaRPr lang="en-US" sz="2000" dirty="0"/>
          </a:p>
        </p:txBody>
      </p:sp>
      <p:pic>
        <p:nvPicPr>
          <p:cNvPr id="5" name="Picture 4">
            <a:extLst>
              <a:ext uri="{FF2B5EF4-FFF2-40B4-BE49-F238E27FC236}">
                <a16:creationId xmlns:a16="http://schemas.microsoft.com/office/drawing/2014/main" id="{E8502564-38B6-4D32-84E2-CFBC6AD362EE}"/>
              </a:ext>
            </a:extLst>
          </p:cNvPr>
          <p:cNvPicPr>
            <a:picLocks noChangeAspect="1"/>
          </p:cNvPicPr>
          <p:nvPr/>
        </p:nvPicPr>
        <p:blipFill>
          <a:blip r:embed="rId3"/>
          <a:stretch>
            <a:fillRect/>
          </a:stretch>
        </p:blipFill>
        <p:spPr>
          <a:xfrm>
            <a:off x="4372569" y="1717183"/>
            <a:ext cx="4096810" cy="2439951"/>
          </a:xfrm>
          <a:prstGeom prst="rect">
            <a:avLst/>
          </a:prstGeom>
        </p:spPr>
      </p:pic>
    </p:spTree>
    <p:extLst>
      <p:ext uri="{BB962C8B-B14F-4D97-AF65-F5344CB8AC3E}">
        <p14:creationId xmlns:p14="http://schemas.microsoft.com/office/powerpoint/2010/main" val="3993826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Infrastructures</a:t>
            </a:r>
          </a:p>
        </p:txBody>
      </p:sp>
      <p:sp>
        <p:nvSpPr>
          <p:cNvPr id="3" name="Rectangle 3"/>
          <p:cNvSpPr txBox="1">
            <a:spLocks noChangeArrowheads="1"/>
          </p:cNvSpPr>
          <p:nvPr/>
        </p:nvSpPr>
        <p:spPr>
          <a:xfrm>
            <a:off x="391885" y="1553212"/>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1600" dirty="0"/>
              <a:t>Infrastructure is the basic physical and organizational structures and facilities (e.g. buildings, roads, power supplies) needed for the operation of a society or enterprise.</a:t>
            </a:r>
          </a:p>
          <a:p>
            <a:r>
              <a:rPr lang="en-US" altLang="en-US" sz="1600" dirty="0"/>
              <a:t>Some of the most integral infrastructure systems are commonly not seen in everyday life.  These systems include: water distribution, electrical grids, sewage, and even communication.</a:t>
            </a:r>
          </a:p>
          <a:p>
            <a:r>
              <a:rPr lang="en-US" altLang="en-US" sz="1600" dirty="0"/>
              <a:t>Engineers need to carefully plan all of these systems together in order for a house, town, city, and country to operate safely and efficiently.</a:t>
            </a:r>
          </a:p>
        </p:txBody>
      </p:sp>
      <p:pic>
        <p:nvPicPr>
          <p:cNvPr id="7" name="Picture 6">
            <a:extLst>
              <a:ext uri="{FF2B5EF4-FFF2-40B4-BE49-F238E27FC236}">
                <a16:creationId xmlns:a16="http://schemas.microsoft.com/office/drawing/2014/main" id="{98E61CD3-E838-49BD-A3B5-4E233C9A1012}"/>
              </a:ext>
            </a:extLst>
          </p:cNvPr>
          <p:cNvPicPr>
            <a:picLocks noChangeAspect="1"/>
          </p:cNvPicPr>
          <p:nvPr/>
        </p:nvPicPr>
        <p:blipFill rotWithShape="1">
          <a:blip r:embed="rId3"/>
          <a:srcRect b="4000"/>
          <a:stretch/>
        </p:blipFill>
        <p:spPr>
          <a:xfrm>
            <a:off x="5287514" y="937138"/>
            <a:ext cx="1554875" cy="1990240"/>
          </a:xfrm>
          <a:prstGeom prst="rect">
            <a:avLst/>
          </a:prstGeom>
        </p:spPr>
      </p:pic>
      <p:pic>
        <p:nvPicPr>
          <p:cNvPr id="6" name="Picture 5">
            <a:extLst>
              <a:ext uri="{FF2B5EF4-FFF2-40B4-BE49-F238E27FC236}">
                <a16:creationId xmlns:a16="http://schemas.microsoft.com/office/drawing/2014/main" id="{436F99BA-9BFD-48F9-AE80-5CF0C6FFF24E}"/>
              </a:ext>
            </a:extLst>
          </p:cNvPr>
          <p:cNvPicPr>
            <a:picLocks noChangeAspect="1"/>
          </p:cNvPicPr>
          <p:nvPr/>
        </p:nvPicPr>
        <p:blipFill>
          <a:blip r:embed="rId4"/>
          <a:stretch>
            <a:fillRect/>
          </a:stretch>
        </p:blipFill>
        <p:spPr>
          <a:xfrm>
            <a:off x="5922207" y="2842054"/>
            <a:ext cx="2993815" cy="1681396"/>
          </a:xfrm>
          <a:prstGeom prst="rect">
            <a:avLst/>
          </a:prstGeom>
        </p:spPr>
      </p:pic>
      <p:pic>
        <p:nvPicPr>
          <p:cNvPr id="8" name="Picture 7">
            <a:extLst>
              <a:ext uri="{FF2B5EF4-FFF2-40B4-BE49-F238E27FC236}">
                <a16:creationId xmlns:a16="http://schemas.microsoft.com/office/drawing/2014/main" id="{C03DAD9D-029D-4326-B7A9-7B00A39D08BD}"/>
              </a:ext>
            </a:extLst>
          </p:cNvPr>
          <p:cNvPicPr>
            <a:picLocks noChangeAspect="1"/>
          </p:cNvPicPr>
          <p:nvPr/>
        </p:nvPicPr>
        <p:blipFill>
          <a:blip r:embed="rId5"/>
          <a:stretch>
            <a:fillRect/>
          </a:stretch>
        </p:blipFill>
        <p:spPr>
          <a:xfrm>
            <a:off x="6719702" y="1114218"/>
            <a:ext cx="2196320" cy="1457532"/>
          </a:xfrm>
          <a:prstGeom prst="rect">
            <a:avLst/>
          </a:prstGeom>
        </p:spPr>
      </p:pic>
    </p:spTree>
    <p:extLst>
      <p:ext uri="{BB962C8B-B14F-4D97-AF65-F5344CB8AC3E}">
        <p14:creationId xmlns:p14="http://schemas.microsoft.com/office/powerpoint/2010/main" val="1478897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7379" y="1810139"/>
            <a:ext cx="4627984" cy="2123658"/>
          </a:xfrm>
          <a:prstGeom prst="rect">
            <a:avLst/>
          </a:prstGeom>
          <a:noFill/>
        </p:spPr>
        <p:txBody>
          <a:bodyPr wrap="square" rtlCol="0">
            <a:spAutoFit/>
          </a:bodyPr>
          <a:lstStyle/>
          <a:p>
            <a:pPr algn="ctr"/>
            <a:r>
              <a:rPr lang="en-US" sz="4400" dirty="0"/>
              <a:t>Basic Concepts of Engineered Structures</a:t>
            </a:r>
          </a:p>
        </p:txBody>
      </p:sp>
    </p:spTree>
    <p:extLst>
      <p:ext uri="{BB962C8B-B14F-4D97-AF65-F5344CB8AC3E}">
        <p14:creationId xmlns:p14="http://schemas.microsoft.com/office/powerpoint/2010/main" val="2769025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4FD275-C108-45C4-BAE1-42AC63BCC994}"/>
              </a:ext>
            </a:extLst>
          </p:cNvPr>
          <p:cNvPicPr>
            <a:picLocks noChangeAspect="1"/>
          </p:cNvPicPr>
          <p:nvPr/>
        </p:nvPicPr>
        <p:blipFill rotWithShape="1">
          <a:blip r:embed="rId3"/>
          <a:srcRect l="2589" r="3521" b="3696"/>
          <a:stretch/>
        </p:blipFill>
        <p:spPr>
          <a:xfrm>
            <a:off x="602756" y="3115826"/>
            <a:ext cx="4206241" cy="1680109"/>
          </a:xfrm>
          <a:prstGeom prst="rect">
            <a:avLst/>
          </a:prstGeom>
        </p:spPr>
      </p:pic>
      <p:sp>
        <p:nvSpPr>
          <p:cNvPr id="2" name="TextBox 1"/>
          <p:cNvSpPr txBox="1"/>
          <p:nvPr/>
        </p:nvSpPr>
        <p:spPr>
          <a:xfrm>
            <a:off x="391884" y="721426"/>
            <a:ext cx="4627984" cy="769441"/>
          </a:xfrm>
          <a:prstGeom prst="rect">
            <a:avLst/>
          </a:prstGeom>
          <a:noFill/>
        </p:spPr>
        <p:txBody>
          <a:bodyPr wrap="square" rtlCol="0">
            <a:spAutoFit/>
          </a:bodyPr>
          <a:lstStyle/>
          <a:p>
            <a:r>
              <a:rPr lang="en-US" sz="4400" dirty="0"/>
              <a:t>Offshore Structures</a:t>
            </a:r>
          </a:p>
        </p:txBody>
      </p:sp>
      <p:sp>
        <p:nvSpPr>
          <p:cNvPr id="3" name="Rectangle 3"/>
          <p:cNvSpPr txBox="1">
            <a:spLocks noChangeArrowheads="1"/>
          </p:cNvSpPr>
          <p:nvPr/>
        </p:nvSpPr>
        <p:spPr>
          <a:xfrm>
            <a:off x="308754" y="1494464"/>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1600" b="1" dirty="0"/>
              <a:t>Offshore structures</a:t>
            </a:r>
            <a:r>
              <a:rPr lang="en-US" sz="1600" dirty="0"/>
              <a:t> consist of </a:t>
            </a:r>
            <a:r>
              <a:rPr lang="en-US" sz="1600" b="1" dirty="0"/>
              <a:t>offshore</a:t>
            </a:r>
            <a:r>
              <a:rPr lang="en-US" sz="1600" dirty="0"/>
              <a:t> oil platforms and </a:t>
            </a:r>
            <a:r>
              <a:rPr lang="en-US" sz="1600" b="1" dirty="0"/>
              <a:t>offshore</a:t>
            </a:r>
            <a:r>
              <a:rPr lang="en-US" sz="1600" dirty="0"/>
              <a:t> wind turbines (OWTs). They are special type of complex </a:t>
            </a:r>
            <a:r>
              <a:rPr lang="en-US" sz="1600" b="1" dirty="0"/>
              <a:t>structures</a:t>
            </a:r>
            <a:r>
              <a:rPr lang="en-US" sz="1600" dirty="0"/>
              <a:t>. The </a:t>
            </a:r>
            <a:r>
              <a:rPr lang="en-US" sz="1600" b="1" dirty="0"/>
              <a:t>offshore</a:t>
            </a:r>
            <a:r>
              <a:rPr lang="en-US" sz="1600" dirty="0"/>
              <a:t> oil platforms are large-scale </a:t>
            </a:r>
            <a:r>
              <a:rPr lang="en-US" sz="1600" b="1" dirty="0"/>
              <a:t>structures</a:t>
            </a:r>
            <a:r>
              <a:rPr lang="en-US" sz="1600" dirty="0"/>
              <a:t> situated in the sea. They can accommodate the facilities and equipment to drill, extract, and process oil and natural gases.</a:t>
            </a:r>
            <a:endParaRPr lang="en-US" altLang="en-US" sz="1600" dirty="0"/>
          </a:p>
        </p:txBody>
      </p:sp>
      <p:pic>
        <p:nvPicPr>
          <p:cNvPr id="6" name="Picture 5">
            <a:extLst>
              <a:ext uri="{FF2B5EF4-FFF2-40B4-BE49-F238E27FC236}">
                <a16:creationId xmlns:a16="http://schemas.microsoft.com/office/drawing/2014/main" id="{09D38D4D-F65D-4F15-B42E-50AE09E4E004}"/>
              </a:ext>
            </a:extLst>
          </p:cNvPr>
          <p:cNvPicPr>
            <a:picLocks noChangeAspect="1"/>
          </p:cNvPicPr>
          <p:nvPr/>
        </p:nvPicPr>
        <p:blipFill>
          <a:blip r:embed="rId4"/>
          <a:stretch>
            <a:fillRect/>
          </a:stretch>
        </p:blipFill>
        <p:spPr>
          <a:xfrm>
            <a:off x="5327069" y="878478"/>
            <a:ext cx="3659089" cy="1840979"/>
          </a:xfrm>
          <a:prstGeom prst="rect">
            <a:avLst/>
          </a:prstGeom>
        </p:spPr>
      </p:pic>
      <p:pic>
        <p:nvPicPr>
          <p:cNvPr id="8" name="Picture 7">
            <a:extLst>
              <a:ext uri="{FF2B5EF4-FFF2-40B4-BE49-F238E27FC236}">
                <a16:creationId xmlns:a16="http://schemas.microsoft.com/office/drawing/2014/main" id="{3709264B-9BB8-450C-B91D-983E5C15AC5A}"/>
              </a:ext>
            </a:extLst>
          </p:cNvPr>
          <p:cNvPicPr>
            <a:picLocks noChangeAspect="1"/>
          </p:cNvPicPr>
          <p:nvPr/>
        </p:nvPicPr>
        <p:blipFill rotWithShape="1">
          <a:blip r:embed="rId5"/>
          <a:srcRect t="4050" b="1614"/>
          <a:stretch/>
        </p:blipFill>
        <p:spPr>
          <a:xfrm>
            <a:off x="5327069" y="2916633"/>
            <a:ext cx="3659089" cy="1941647"/>
          </a:xfrm>
          <a:prstGeom prst="rect">
            <a:avLst/>
          </a:prstGeom>
        </p:spPr>
      </p:pic>
    </p:spTree>
    <p:extLst>
      <p:ext uri="{BB962C8B-B14F-4D97-AF65-F5344CB8AC3E}">
        <p14:creationId xmlns:p14="http://schemas.microsoft.com/office/powerpoint/2010/main" val="96963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Towers - Buildings</a:t>
            </a:r>
          </a:p>
        </p:txBody>
      </p:sp>
      <p:sp>
        <p:nvSpPr>
          <p:cNvPr id="3" name="Rectangle 3"/>
          <p:cNvSpPr txBox="1">
            <a:spLocks noChangeArrowheads="1"/>
          </p:cNvSpPr>
          <p:nvPr/>
        </p:nvSpPr>
        <p:spPr>
          <a:xfrm>
            <a:off x="391885" y="1553212"/>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dirty="0"/>
              <a:t>Buildings and towers have evolved for as long as humans have inhabited the earth.  Many towers began as flat, natural buildings but have quickly grown due to the advancements in materials (alloys, concrete, etc.).</a:t>
            </a:r>
          </a:p>
          <a:p>
            <a:r>
              <a:rPr lang="en-US" altLang="en-US" sz="1400" dirty="0"/>
              <a:t>Many architectural/civil engineers focus on the strength of buildings in relationship to the building load capacities and natural forces including wind shear and earthquake resistance.</a:t>
            </a:r>
          </a:p>
          <a:p>
            <a:r>
              <a:rPr lang="en-US" altLang="en-US" sz="1400" dirty="0"/>
              <a:t>Architectural engineering (AE) is the application of practice and theory to the engineering design of building systems. ... Architectural engineers apply their discipline-specific expertise in interdisciplinary team environments to conceptualize, design, construct, operate, and maintain built infrastructure.</a:t>
            </a:r>
          </a:p>
        </p:txBody>
      </p:sp>
      <p:sp>
        <p:nvSpPr>
          <p:cNvPr id="5" name="Rectangle 6"/>
          <p:cNvSpPr>
            <a:spLocks noChangeArrowheads="1"/>
          </p:cNvSpPr>
          <p:nvPr/>
        </p:nvSpPr>
        <p:spPr bwMode="auto">
          <a:xfrm>
            <a:off x="4703434" y="3395207"/>
            <a:ext cx="35052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1000" dirty="0">
                <a:solidFill>
                  <a:schemeClr val="accent3"/>
                </a:solidFill>
              </a:rPr>
              <a:t>1930 - Construction of the </a:t>
            </a:r>
          </a:p>
          <a:p>
            <a:pPr algn="ctr"/>
            <a:r>
              <a:rPr lang="en-US" altLang="en-US" sz="1000" dirty="0">
                <a:solidFill>
                  <a:schemeClr val="accent3"/>
                </a:solidFill>
              </a:rPr>
              <a:t>Empire State Building</a:t>
            </a:r>
          </a:p>
        </p:txBody>
      </p:sp>
      <p:pic>
        <p:nvPicPr>
          <p:cNvPr id="9" name="Picture 8">
            <a:extLst>
              <a:ext uri="{FF2B5EF4-FFF2-40B4-BE49-F238E27FC236}">
                <a16:creationId xmlns:a16="http://schemas.microsoft.com/office/drawing/2014/main" id="{75CA1447-516E-41DF-BC53-F36AA2D163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4" t="2783" r="4905" b="4463"/>
          <a:stretch/>
        </p:blipFill>
        <p:spPr>
          <a:xfrm>
            <a:off x="5559287" y="954156"/>
            <a:ext cx="1793494" cy="2441051"/>
          </a:xfrm>
          <a:prstGeom prst="rect">
            <a:avLst/>
          </a:prstGeom>
        </p:spPr>
      </p:pic>
      <p:pic>
        <p:nvPicPr>
          <p:cNvPr id="10" name="Picture 9">
            <a:extLst>
              <a:ext uri="{FF2B5EF4-FFF2-40B4-BE49-F238E27FC236}">
                <a16:creationId xmlns:a16="http://schemas.microsoft.com/office/drawing/2014/main" id="{002C0DD8-597F-4A96-8AB0-74089843E9D7}"/>
              </a:ext>
            </a:extLst>
          </p:cNvPr>
          <p:cNvPicPr>
            <a:picLocks noChangeAspect="1"/>
          </p:cNvPicPr>
          <p:nvPr/>
        </p:nvPicPr>
        <p:blipFill rotWithShape="1">
          <a:blip r:embed="rId4"/>
          <a:srcRect l="42956" r="40833"/>
          <a:stretch/>
        </p:blipFill>
        <p:spPr>
          <a:xfrm>
            <a:off x="7641819" y="954156"/>
            <a:ext cx="1270977" cy="3895811"/>
          </a:xfrm>
          <a:prstGeom prst="rect">
            <a:avLst/>
          </a:prstGeom>
        </p:spPr>
      </p:pic>
      <p:sp>
        <p:nvSpPr>
          <p:cNvPr id="11" name="Rectangle 10">
            <a:extLst>
              <a:ext uri="{FF2B5EF4-FFF2-40B4-BE49-F238E27FC236}">
                <a16:creationId xmlns:a16="http://schemas.microsoft.com/office/drawing/2014/main" id="{42EAD5EA-CF49-4A5E-9E9A-655F1F7179DC}"/>
              </a:ext>
            </a:extLst>
          </p:cNvPr>
          <p:cNvSpPr/>
          <p:nvPr/>
        </p:nvSpPr>
        <p:spPr>
          <a:xfrm>
            <a:off x="4266852" y="4291543"/>
            <a:ext cx="3374967" cy="553998"/>
          </a:xfrm>
          <a:prstGeom prst="rect">
            <a:avLst/>
          </a:prstGeom>
        </p:spPr>
        <p:txBody>
          <a:bodyPr wrap="square">
            <a:spAutoFit/>
          </a:bodyPr>
          <a:lstStyle/>
          <a:p>
            <a:pPr algn="r"/>
            <a:r>
              <a:rPr lang="en-US" altLang="en-US" sz="1000" dirty="0">
                <a:solidFill>
                  <a:schemeClr val="accent3"/>
                </a:solidFill>
              </a:rPr>
              <a:t>2019 – Burj Khalifa, Dubai</a:t>
            </a:r>
          </a:p>
          <a:p>
            <a:pPr algn="r"/>
            <a:r>
              <a:rPr lang="en-US" altLang="en-US" sz="1000" dirty="0">
                <a:solidFill>
                  <a:schemeClr val="accent3"/>
                </a:solidFill>
              </a:rPr>
              <a:t>829.8 Meters high – tallest man-made structure in the world.</a:t>
            </a:r>
          </a:p>
          <a:p>
            <a:pPr algn="r"/>
            <a:r>
              <a:rPr lang="en-US" altLang="en-US" sz="1000" dirty="0">
                <a:solidFill>
                  <a:schemeClr val="accent3"/>
                </a:solidFill>
              </a:rPr>
              <a:t>160 stories tall, 64 KM/Hour (40 MPH) elevators</a:t>
            </a:r>
          </a:p>
        </p:txBody>
      </p:sp>
    </p:spTree>
    <p:extLst>
      <p:ext uri="{BB962C8B-B14F-4D97-AF65-F5344CB8AC3E}">
        <p14:creationId xmlns:p14="http://schemas.microsoft.com/office/powerpoint/2010/main" val="965434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3FB5AF-4036-421F-ABAC-2170674AC78A}"/>
              </a:ext>
            </a:extLst>
          </p:cNvPr>
          <p:cNvPicPr>
            <a:picLocks noChangeAspect="1"/>
          </p:cNvPicPr>
          <p:nvPr/>
        </p:nvPicPr>
        <p:blipFill rotWithShape="1">
          <a:blip r:embed="rId3">
            <a:extLst>
              <a:ext uri="{28A0092B-C50C-407E-A947-70E740481C1C}">
                <a14:useLocalDpi xmlns:a14="http://schemas.microsoft.com/office/drawing/2010/main" val="0"/>
              </a:ext>
            </a:extLst>
          </a:blip>
          <a:srcRect l="6684" b="6684"/>
          <a:stretch/>
        </p:blipFill>
        <p:spPr>
          <a:xfrm>
            <a:off x="5882735" y="2115630"/>
            <a:ext cx="3098712" cy="1620160"/>
          </a:xfrm>
          <a:prstGeom prst="rect">
            <a:avLst/>
          </a:prstGeom>
        </p:spPr>
      </p:pic>
      <p:sp>
        <p:nvSpPr>
          <p:cNvPr id="2" name="TextBox 1"/>
          <p:cNvSpPr txBox="1"/>
          <p:nvPr/>
        </p:nvSpPr>
        <p:spPr>
          <a:xfrm>
            <a:off x="391885" y="783771"/>
            <a:ext cx="6792686" cy="769441"/>
          </a:xfrm>
          <a:prstGeom prst="rect">
            <a:avLst/>
          </a:prstGeom>
          <a:noFill/>
        </p:spPr>
        <p:txBody>
          <a:bodyPr wrap="square" rtlCol="0">
            <a:spAutoFit/>
          </a:bodyPr>
          <a:lstStyle/>
          <a:p>
            <a:r>
              <a:rPr lang="en-US" sz="4400" dirty="0"/>
              <a:t>Bridges – </a:t>
            </a:r>
            <a:r>
              <a:rPr lang="en-US" sz="2800" dirty="0">
                <a:solidFill>
                  <a:schemeClr val="tx2">
                    <a:lumMod val="60000"/>
                    <a:lumOff val="40000"/>
                  </a:schemeClr>
                </a:solidFill>
              </a:rPr>
              <a:t>Three classes of Bridges</a:t>
            </a:r>
          </a:p>
        </p:txBody>
      </p:sp>
      <p:sp>
        <p:nvSpPr>
          <p:cNvPr id="6" name="Rectangle 7"/>
          <p:cNvSpPr>
            <a:spLocks noChangeArrowheads="1"/>
          </p:cNvSpPr>
          <p:nvPr/>
        </p:nvSpPr>
        <p:spPr bwMode="auto">
          <a:xfrm>
            <a:off x="13849" y="3917691"/>
            <a:ext cx="3048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2400" dirty="0"/>
              <a:t>Beam Bridge</a:t>
            </a:r>
            <a:endParaRPr lang="en-US" altLang="en-US" sz="2800" dirty="0"/>
          </a:p>
        </p:txBody>
      </p:sp>
      <p:sp>
        <p:nvSpPr>
          <p:cNvPr id="7" name="Rectangle 11"/>
          <p:cNvSpPr>
            <a:spLocks noChangeArrowheads="1"/>
          </p:cNvSpPr>
          <p:nvPr/>
        </p:nvSpPr>
        <p:spPr bwMode="auto">
          <a:xfrm>
            <a:off x="6181931" y="3887811"/>
            <a:ext cx="3048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2400" dirty="0"/>
              <a:t>Arched Bridge</a:t>
            </a:r>
          </a:p>
        </p:txBody>
      </p:sp>
      <p:sp>
        <p:nvSpPr>
          <p:cNvPr id="8" name="Rectangle 14"/>
          <p:cNvSpPr>
            <a:spLocks noChangeArrowheads="1"/>
          </p:cNvSpPr>
          <p:nvPr/>
        </p:nvSpPr>
        <p:spPr bwMode="auto">
          <a:xfrm>
            <a:off x="3174090" y="3917691"/>
            <a:ext cx="28956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2400" dirty="0"/>
              <a:t>Suspension Bridge</a:t>
            </a:r>
          </a:p>
        </p:txBody>
      </p:sp>
      <p:pic>
        <p:nvPicPr>
          <p:cNvPr id="3" name="Picture 2">
            <a:extLst>
              <a:ext uri="{FF2B5EF4-FFF2-40B4-BE49-F238E27FC236}">
                <a16:creationId xmlns:a16="http://schemas.microsoft.com/office/drawing/2014/main" id="{D8E4DCF0-45F6-477C-A25D-73C0CEC73ADB}"/>
              </a:ext>
            </a:extLst>
          </p:cNvPr>
          <p:cNvPicPr>
            <a:picLocks noChangeAspect="1"/>
          </p:cNvPicPr>
          <p:nvPr/>
        </p:nvPicPr>
        <p:blipFill rotWithShape="1">
          <a:blip r:embed="rId4"/>
          <a:srcRect t="4945" b="14833"/>
          <a:stretch/>
        </p:blipFill>
        <p:spPr>
          <a:xfrm>
            <a:off x="391885" y="2115630"/>
            <a:ext cx="2692782" cy="1620160"/>
          </a:xfrm>
          <a:prstGeom prst="rect">
            <a:avLst/>
          </a:prstGeom>
        </p:spPr>
      </p:pic>
      <p:pic>
        <p:nvPicPr>
          <p:cNvPr id="10" name="Picture 9">
            <a:extLst>
              <a:ext uri="{FF2B5EF4-FFF2-40B4-BE49-F238E27FC236}">
                <a16:creationId xmlns:a16="http://schemas.microsoft.com/office/drawing/2014/main" id="{7257A3A8-BCF2-466F-BC45-FDE2330564AB}"/>
              </a:ext>
            </a:extLst>
          </p:cNvPr>
          <p:cNvPicPr>
            <a:picLocks noChangeAspect="1"/>
          </p:cNvPicPr>
          <p:nvPr/>
        </p:nvPicPr>
        <p:blipFill rotWithShape="1">
          <a:blip r:embed="rId5"/>
          <a:srcRect t="19777" b="712"/>
          <a:stretch/>
        </p:blipFill>
        <p:spPr>
          <a:xfrm>
            <a:off x="3084667" y="2115630"/>
            <a:ext cx="3005192" cy="1620160"/>
          </a:xfrm>
          <a:prstGeom prst="rect">
            <a:avLst/>
          </a:prstGeom>
        </p:spPr>
      </p:pic>
    </p:spTree>
    <p:extLst>
      <p:ext uri="{BB962C8B-B14F-4D97-AF65-F5344CB8AC3E}">
        <p14:creationId xmlns:p14="http://schemas.microsoft.com/office/powerpoint/2010/main" val="394043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Bridges</a:t>
            </a:r>
          </a:p>
        </p:txBody>
      </p:sp>
      <p:sp>
        <p:nvSpPr>
          <p:cNvPr id="3" name="Rectangle 3"/>
          <p:cNvSpPr txBox="1">
            <a:spLocks noChangeArrowheads="1"/>
          </p:cNvSpPr>
          <p:nvPr/>
        </p:nvSpPr>
        <p:spPr>
          <a:xfrm>
            <a:off x="391885" y="1553212"/>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Beam Bridge </a:t>
            </a:r>
            <a:r>
              <a:rPr lang="en-US" altLang="en-US" sz="1400" dirty="0"/>
              <a:t>- </a:t>
            </a:r>
            <a:r>
              <a:rPr lang="en-US" sz="1400" dirty="0"/>
              <a:t>also known as stringer </a:t>
            </a:r>
            <a:r>
              <a:rPr lang="en-US" sz="1400" b="1" dirty="0"/>
              <a:t>bridges</a:t>
            </a:r>
            <a:r>
              <a:rPr lang="en-US" sz="1400" dirty="0"/>
              <a:t>, are the simplest structural forms for </a:t>
            </a:r>
            <a:r>
              <a:rPr lang="en-US" sz="1400" b="1" dirty="0"/>
              <a:t>bridge</a:t>
            </a:r>
            <a:r>
              <a:rPr lang="en-US" sz="1400" dirty="0"/>
              <a:t> spans supported by an abutment or pier at each end. No moments are transferred throughout the support, hence their structural type is known as simply supported.</a:t>
            </a:r>
            <a:endParaRPr lang="en-US" altLang="en-US" sz="1400" dirty="0"/>
          </a:p>
          <a:p>
            <a:r>
              <a:rPr lang="en-US" altLang="en-US" sz="1400" b="1" i="1" dirty="0">
                <a:solidFill>
                  <a:schemeClr val="accent3"/>
                </a:solidFill>
              </a:rPr>
              <a:t>Suspension Bridge </a:t>
            </a:r>
            <a:r>
              <a:rPr lang="en-US" altLang="en-US" sz="1400" dirty="0"/>
              <a:t>- </a:t>
            </a:r>
            <a:r>
              <a:rPr lang="en-US" sz="1400" dirty="0"/>
              <a:t>a </a:t>
            </a:r>
            <a:r>
              <a:rPr lang="en-US" sz="1400" b="1" dirty="0"/>
              <a:t>bridge</a:t>
            </a:r>
            <a:r>
              <a:rPr lang="en-US" sz="1400" dirty="0"/>
              <a:t> in which the weight of the deck is supported by vertical cables suspended from larger cables that run between towers and are anchored in abutments at each end.</a:t>
            </a:r>
            <a:endParaRPr lang="en-US" altLang="en-US" sz="1400" dirty="0"/>
          </a:p>
          <a:p>
            <a:r>
              <a:rPr lang="en-US" altLang="en-US" sz="1400" b="1" i="1" dirty="0">
                <a:solidFill>
                  <a:schemeClr val="accent3"/>
                </a:solidFill>
              </a:rPr>
              <a:t>Arched Bridge- </a:t>
            </a:r>
            <a:r>
              <a:rPr lang="en-US" sz="1400" dirty="0"/>
              <a:t>a </a:t>
            </a:r>
            <a:r>
              <a:rPr lang="en-US" sz="1400" b="1" dirty="0"/>
              <a:t>bridge</a:t>
            </a:r>
            <a:r>
              <a:rPr lang="en-US" sz="1400" dirty="0"/>
              <a:t> with abutments at each end shaped as a curved </a:t>
            </a:r>
            <a:r>
              <a:rPr lang="en-US" sz="1400" b="1" dirty="0"/>
              <a:t>arch</a:t>
            </a:r>
            <a:r>
              <a:rPr lang="en-US" sz="1400" dirty="0"/>
              <a:t>. </a:t>
            </a:r>
            <a:r>
              <a:rPr lang="en-US" sz="1400" b="1" dirty="0"/>
              <a:t>Arch bridges</a:t>
            </a:r>
            <a:r>
              <a:rPr lang="en-US" sz="1400" dirty="0"/>
              <a:t> work by transferring the weight of the </a:t>
            </a:r>
            <a:r>
              <a:rPr lang="en-US" sz="1400" b="1" dirty="0"/>
              <a:t>bridge</a:t>
            </a:r>
            <a:r>
              <a:rPr lang="en-US" sz="1400" dirty="0"/>
              <a:t> and its loads partially into a horizontal thrust restrained by the abutments at either side.</a:t>
            </a:r>
            <a:endParaRPr lang="en-US" altLang="en-US" sz="1400" dirty="0"/>
          </a:p>
        </p:txBody>
      </p:sp>
      <p:pic>
        <p:nvPicPr>
          <p:cNvPr id="6" name="Picture 5">
            <a:extLst>
              <a:ext uri="{FF2B5EF4-FFF2-40B4-BE49-F238E27FC236}">
                <a16:creationId xmlns:a16="http://schemas.microsoft.com/office/drawing/2014/main" id="{0493A7DC-524C-4B43-8696-174B6FFDE07F}"/>
              </a:ext>
            </a:extLst>
          </p:cNvPr>
          <p:cNvPicPr>
            <a:picLocks noChangeAspect="1"/>
          </p:cNvPicPr>
          <p:nvPr/>
        </p:nvPicPr>
        <p:blipFill>
          <a:blip r:embed="rId3"/>
          <a:stretch>
            <a:fillRect/>
          </a:stretch>
        </p:blipFill>
        <p:spPr>
          <a:xfrm>
            <a:off x="6087156" y="3446788"/>
            <a:ext cx="2260266" cy="1347466"/>
          </a:xfrm>
          <a:prstGeom prst="rect">
            <a:avLst/>
          </a:prstGeom>
        </p:spPr>
      </p:pic>
      <p:pic>
        <p:nvPicPr>
          <p:cNvPr id="7" name="Picture 6">
            <a:extLst>
              <a:ext uri="{FF2B5EF4-FFF2-40B4-BE49-F238E27FC236}">
                <a16:creationId xmlns:a16="http://schemas.microsoft.com/office/drawing/2014/main" id="{EE5EAAC6-DD9F-4E64-B068-2C7BA2513D7F}"/>
              </a:ext>
            </a:extLst>
          </p:cNvPr>
          <p:cNvPicPr>
            <a:picLocks noChangeAspect="1"/>
          </p:cNvPicPr>
          <p:nvPr/>
        </p:nvPicPr>
        <p:blipFill>
          <a:blip r:embed="rId4"/>
          <a:stretch>
            <a:fillRect/>
          </a:stretch>
        </p:blipFill>
        <p:spPr>
          <a:xfrm>
            <a:off x="6082819" y="2059735"/>
            <a:ext cx="2264603" cy="1253909"/>
          </a:xfrm>
          <a:prstGeom prst="rect">
            <a:avLst/>
          </a:prstGeom>
        </p:spPr>
      </p:pic>
      <p:pic>
        <p:nvPicPr>
          <p:cNvPr id="8" name="Picture 7">
            <a:extLst>
              <a:ext uri="{FF2B5EF4-FFF2-40B4-BE49-F238E27FC236}">
                <a16:creationId xmlns:a16="http://schemas.microsoft.com/office/drawing/2014/main" id="{08C8EEAA-FEFD-4194-90F1-D13900E969F6}"/>
              </a:ext>
            </a:extLst>
          </p:cNvPr>
          <p:cNvPicPr>
            <a:picLocks noChangeAspect="1"/>
          </p:cNvPicPr>
          <p:nvPr/>
        </p:nvPicPr>
        <p:blipFill>
          <a:blip r:embed="rId5"/>
          <a:stretch>
            <a:fillRect/>
          </a:stretch>
        </p:blipFill>
        <p:spPr>
          <a:xfrm>
            <a:off x="6082819" y="1022979"/>
            <a:ext cx="2264962" cy="901931"/>
          </a:xfrm>
          <a:prstGeom prst="rect">
            <a:avLst/>
          </a:prstGeom>
        </p:spPr>
      </p:pic>
    </p:spTree>
    <p:extLst>
      <p:ext uri="{BB962C8B-B14F-4D97-AF65-F5344CB8AC3E}">
        <p14:creationId xmlns:p14="http://schemas.microsoft.com/office/powerpoint/2010/main" val="268099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41438"/>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Compression </a:t>
            </a:r>
            <a:r>
              <a:rPr lang="en-US" altLang="en-US" sz="1400" b="1" i="1" dirty="0"/>
              <a:t>–</a:t>
            </a:r>
            <a:r>
              <a:rPr lang="en-US" sz="1400" dirty="0"/>
              <a:t>the action or state of being squished down or made smaller or more pressed together. When a pile of material is squished together and made smaller and more dense, this is an example of compression</a:t>
            </a:r>
            <a:r>
              <a:rPr lang="en-US" altLang="en-US" sz="1400" i="1" dirty="0"/>
              <a:t> </a:t>
            </a:r>
          </a:p>
          <a:p>
            <a:endParaRPr lang="en-US" altLang="en-US" sz="1400" b="1" i="1" dirty="0"/>
          </a:p>
          <a:p>
            <a:r>
              <a:rPr lang="en-US" altLang="en-US" sz="1400" b="1" i="1" dirty="0">
                <a:solidFill>
                  <a:schemeClr val="accent3"/>
                </a:solidFill>
              </a:rPr>
              <a:t>Tension </a:t>
            </a:r>
            <a:r>
              <a:rPr lang="en-US" altLang="en-US" sz="1400" b="1" i="1" dirty="0"/>
              <a:t>- </a:t>
            </a:r>
            <a:r>
              <a:rPr lang="en-US" sz="1400" b="1" dirty="0"/>
              <a:t>tension</a:t>
            </a:r>
            <a:r>
              <a:rPr lang="en-US" sz="1400" dirty="0"/>
              <a:t> is described as the pulling force transmitted axially by the means of a string, a cable, chain, or similar one-dimensional continuous object, or by each end of a rod, truss member, or similar three-dimensional object</a:t>
            </a:r>
          </a:p>
          <a:p>
            <a:endParaRPr lang="en-US" sz="1400" dirty="0"/>
          </a:p>
          <a:p>
            <a:r>
              <a:rPr lang="en-US" altLang="en-US" sz="1400" b="1" i="1" dirty="0">
                <a:solidFill>
                  <a:schemeClr val="accent3"/>
                </a:solidFill>
              </a:rPr>
              <a:t>Torsion </a:t>
            </a:r>
            <a:r>
              <a:rPr lang="en-US" altLang="en-US" sz="1400" b="1" i="1" dirty="0"/>
              <a:t>- </a:t>
            </a:r>
            <a:r>
              <a:rPr lang="en-US" sz="1400" dirty="0"/>
              <a:t>the action of twisting or the state of being twisted, especially of one end of an object relative to the other.</a:t>
            </a:r>
          </a:p>
          <a:p>
            <a:endParaRPr lang="en-US" sz="1400" dirty="0"/>
          </a:p>
        </p:txBody>
      </p:sp>
      <p:pic>
        <p:nvPicPr>
          <p:cNvPr id="4" name="Picture 3">
            <a:extLst>
              <a:ext uri="{FF2B5EF4-FFF2-40B4-BE49-F238E27FC236}">
                <a16:creationId xmlns:a16="http://schemas.microsoft.com/office/drawing/2014/main" id="{38F38B4E-FBC2-4579-9820-130FEB80DB37}"/>
              </a:ext>
            </a:extLst>
          </p:cNvPr>
          <p:cNvPicPr>
            <a:picLocks noChangeAspect="1"/>
          </p:cNvPicPr>
          <p:nvPr/>
        </p:nvPicPr>
        <p:blipFill>
          <a:blip r:embed="rId3"/>
          <a:stretch>
            <a:fillRect/>
          </a:stretch>
        </p:blipFill>
        <p:spPr>
          <a:xfrm>
            <a:off x="5782994" y="3820383"/>
            <a:ext cx="2570261" cy="1133582"/>
          </a:xfrm>
          <a:prstGeom prst="rect">
            <a:avLst/>
          </a:prstGeom>
        </p:spPr>
      </p:pic>
      <p:pic>
        <p:nvPicPr>
          <p:cNvPr id="7" name="Picture 6">
            <a:extLst>
              <a:ext uri="{FF2B5EF4-FFF2-40B4-BE49-F238E27FC236}">
                <a16:creationId xmlns:a16="http://schemas.microsoft.com/office/drawing/2014/main" id="{81548F36-FD18-45B5-849D-733FF49FF38A}"/>
              </a:ext>
            </a:extLst>
          </p:cNvPr>
          <p:cNvPicPr>
            <a:picLocks noChangeAspect="1"/>
          </p:cNvPicPr>
          <p:nvPr/>
        </p:nvPicPr>
        <p:blipFill>
          <a:blip r:embed="rId4"/>
          <a:stretch>
            <a:fillRect/>
          </a:stretch>
        </p:blipFill>
        <p:spPr>
          <a:xfrm>
            <a:off x="5440572" y="1625645"/>
            <a:ext cx="3355497" cy="1838325"/>
          </a:xfrm>
          <a:prstGeom prst="rect">
            <a:avLst/>
          </a:prstGeom>
        </p:spPr>
      </p:pic>
    </p:spTree>
    <p:extLst>
      <p:ext uri="{BB962C8B-B14F-4D97-AF65-F5344CB8AC3E}">
        <p14:creationId xmlns:p14="http://schemas.microsoft.com/office/powerpoint/2010/main" val="169910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AF249-1C68-4ED6-B03C-1FF80883E745}"/>
              </a:ext>
            </a:extLst>
          </p:cNvPr>
          <p:cNvPicPr>
            <a:picLocks noChangeAspect="1"/>
          </p:cNvPicPr>
          <p:nvPr/>
        </p:nvPicPr>
        <p:blipFill>
          <a:blip r:embed="rId3"/>
          <a:stretch>
            <a:fillRect/>
          </a:stretch>
        </p:blipFill>
        <p:spPr>
          <a:xfrm>
            <a:off x="4726679" y="1490132"/>
            <a:ext cx="4107484" cy="2599267"/>
          </a:xfrm>
          <a:prstGeom prst="rect">
            <a:avLst/>
          </a:prstGeom>
        </p:spPr>
      </p:pic>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Chords </a:t>
            </a:r>
            <a:r>
              <a:rPr lang="en-US" altLang="en-US" sz="1400" b="1" i="1" dirty="0"/>
              <a:t>- </a:t>
            </a:r>
            <a:r>
              <a:rPr lang="en-US" sz="1400" dirty="0"/>
              <a:t>a principal member of a truss extending from end to end, usually one of a pair of such members, more or less parallel and connected by a web composed of various compression and tension members.</a:t>
            </a:r>
          </a:p>
          <a:p>
            <a:endParaRPr lang="en-US" altLang="en-US" sz="1400" b="1" i="1" dirty="0"/>
          </a:p>
          <a:p>
            <a:r>
              <a:rPr lang="en-US" altLang="en-US" sz="1400" b="1" i="1" dirty="0">
                <a:solidFill>
                  <a:schemeClr val="accent3"/>
                </a:solidFill>
              </a:rPr>
              <a:t>Verticals </a:t>
            </a:r>
            <a:r>
              <a:rPr lang="en-US" altLang="en-US" sz="1400" b="1" i="1" dirty="0"/>
              <a:t>– </a:t>
            </a:r>
            <a:r>
              <a:rPr lang="en-US" altLang="en-US" sz="1400" dirty="0"/>
              <a:t>members of a truss system extending perpendicular to a horizontal surface.  Resists against compression forces.</a:t>
            </a:r>
          </a:p>
          <a:p>
            <a:endParaRPr lang="en-US" sz="1400" dirty="0"/>
          </a:p>
          <a:p>
            <a:r>
              <a:rPr lang="en-US" altLang="en-US" sz="1400" b="1" i="1" dirty="0">
                <a:solidFill>
                  <a:schemeClr val="accent3"/>
                </a:solidFill>
              </a:rPr>
              <a:t>Diagonals </a:t>
            </a:r>
            <a:r>
              <a:rPr lang="en-US" altLang="en-US" sz="1400" b="1" i="1" dirty="0"/>
              <a:t>– </a:t>
            </a:r>
            <a:r>
              <a:rPr lang="en-US" altLang="en-US" sz="1400" dirty="0"/>
              <a:t>members of a truss system that aligns itself between a 90 and 0 degree angle.  Helps resists against torsion forces.</a:t>
            </a:r>
            <a:endParaRPr lang="en-US" sz="1400" dirty="0"/>
          </a:p>
          <a:p>
            <a:endParaRPr lang="en-US" sz="1400" dirty="0"/>
          </a:p>
        </p:txBody>
      </p:sp>
    </p:spTree>
    <p:extLst>
      <p:ext uri="{BB962C8B-B14F-4D97-AF65-F5344CB8AC3E}">
        <p14:creationId xmlns:p14="http://schemas.microsoft.com/office/powerpoint/2010/main" val="473423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200921" y="1806660"/>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Truss </a:t>
            </a:r>
            <a:r>
              <a:rPr lang="en-US" altLang="en-US" sz="1400" b="1" i="1" dirty="0"/>
              <a:t>- </a:t>
            </a:r>
            <a:r>
              <a:rPr lang="en-US" sz="1400" dirty="0"/>
              <a:t>a framework, typically consisting of rafters, posts, and struts, supporting a roof, bridge, or other structure.</a:t>
            </a:r>
          </a:p>
          <a:p>
            <a:endParaRPr lang="en-US" altLang="en-US" sz="1400" b="1" i="1" dirty="0"/>
          </a:p>
          <a:p>
            <a:endParaRPr lang="en-US" altLang="en-US" sz="1400" b="1" i="1" dirty="0"/>
          </a:p>
          <a:p>
            <a:r>
              <a:rPr lang="en-US" altLang="en-US" sz="1400" b="1" i="1" dirty="0">
                <a:solidFill>
                  <a:schemeClr val="accent3"/>
                </a:solidFill>
              </a:rPr>
              <a:t>Deck Truss </a:t>
            </a:r>
            <a:r>
              <a:rPr lang="en-US" altLang="en-US" sz="1400" b="1" i="1" dirty="0"/>
              <a:t>- </a:t>
            </a:r>
            <a:r>
              <a:rPr lang="en-US" sz="1400" dirty="0"/>
              <a:t>refers to a </a:t>
            </a:r>
            <a:r>
              <a:rPr lang="en-US" sz="1400" b="1" dirty="0"/>
              <a:t>truss</a:t>
            </a:r>
            <a:r>
              <a:rPr lang="en-US" sz="1400" dirty="0"/>
              <a:t> under a bridge.</a:t>
            </a:r>
          </a:p>
          <a:p>
            <a:endParaRPr lang="en-US" sz="1400" dirty="0"/>
          </a:p>
          <a:p>
            <a:endParaRPr lang="en-US" sz="1400" dirty="0"/>
          </a:p>
          <a:p>
            <a:r>
              <a:rPr lang="en-US" altLang="en-US" sz="1400" b="1" i="1" dirty="0">
                <a:solidFill>
                  <a:schemeClr val="accent3"/>
                </a:solidFill>
              </a:rPr>
              <a:t>Through Truss </a:t>
            </a:r>
            <a:r>
              <a:rPr lang="en-US" altLang="en-US" sz="1400" b="1" i="1" dirty="0"/>
              <a:t>- </a:t>
            </a:r>
            <a:r>
              <a:rPr lang="en-US" sz="1400" dirty="0"/>
              <a:t>refers to a </a:t>
            </a:r>
            <a:r>
              <a:rPr lang="en-US" sz="1400" b="1" dirty="0"/>
              <a:t>truss</a:t>
            </a:r>
            <a:r>
              <a:rPr lang="en-US" sz="1400" dirty="0"/>
              <a:t> on top of a bridge.</a:t>
            </a:r>
          </a:p>
          <a:p>
            <a:endParaRPr lang="en-US" sz="1400" dirty="0"/>
          </a:p>
        </p:txBody>
      </p:sp>
      <p:pic>
        <p:nvPicPr>
          <p:cNvPr id="6" name="Picture 5">
            <a:extLst>
              <a:ext uri="{FF2B5EF4-FFF2-40B4-BE49-F238E27FC236}">
                <a16:creationId xmlns:a16="http://schemas.microsoft.com/office/drawing/2014/main" id="{95345750-46DB-4369-B3F9-EA51C3D87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639" y="2571750"/>
            <a:ext cx="2994762" cy="1123036"/>
          </a:xfrm>
          <a:prstGeom prst="rect">
            <a:avLst/>
          </a:prstGeom>
        </p:spPr>
      </p:pic>
      <p:pic>
        <p:nvPicPr>
          <p:cNvPr id="7" name="Picture 6">
            <a:extLst>
              <a:ext uri="{FF2B5EF4-FFF2-40B4-BE49-F238E27FC236}">
                <a16:creationId xmlns:a16="http://schemas.microsoft.com/office/drawing/2014/main" id="{6D2E427C-A10B-42BA-90F8-F331DAFD2349}"/>
              </a:ext>
            </a:extLst>
          </p:cNvPr>
          <p:cNvPicPr>
            <a:picLocks noChangeAspect="1"/>
          </p:cNvPicPr>
          <p:nvPr/>
        </p:nvPicPr>
        <p:blipFill>
          <a:blip r:embed="rId4"/>
          <a:stretch>
            <a:fillRect/>
          </a:stretch>
        </p:blipFill>
        <p:spPr>
          <a:xfrm>
            <a:off x="5285639" y="3694786"/>
            <a:ext cx="2994763" cy="1123036"/>
          </a:xfrm>
          <a:prstGeom prst="rect">
            <a:avLst/>
          </a:prstGeom>
        </p:spPr>
      </p:pic>
      <p:pic>
        <p:nvPicPr>
          <p:cNvPr id="8" name="Picture 7">
            <a:extLst>
              <a:ext uri="{FF2B5EF4-FFF2-40B4-BE49-F238E27FC236}">
                <a16:creationId xmlns:a16="http://schemas.microsoft.com/office/drawing/2014/main" id="{5F9DDC06-A008-4785-A621-340609C8310C}"/>
              </a:ext>
            </a:extLst>
          </p:cNvPr>
          <p:cNvPicPr>
            <a:picLocks noChangeAspect="1"/>
          </p:cNvPicPr>
          <p:nvPr/>
        </p:nvPicPr>
        <p:blipFill rotWithShape="1">
          <a:blip r:embed="rId5"/>
          <a:srcRect l="8149" t="31577" r="6376" b="33464"/>
          <a:stretch/>
        </p:blipFill>
        <p:spPr>
          <a:xfrm>
            <a:off x="5285639" y="1667032"/>
            <a:ext cx="2982817" cy="686401"/>
          </a:xfrm>
          <a:prstGeom prst="rect">
            <a:avLst/>
          </a:prstGeom>
        </p:spPr>
      </p:pic>
    </p:spTree>
    <p:extLst>
      <p:ext uri="{BB962C8B-B14F-4D97-AF65-F5344CB8AC3E}">
        <p14:creationId xmlns:p14="http://schemas.microsoft.com/office/powerpoint/2010/main" val="2836290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E02159-597E-4D8F-9B49-035BF1512F3E}"/>
              </a:ext>
            </a:extLst>
          </p:cNvPr>
          <p:cNvPicPr>
            <a:picLocks noChangeAspect="1"/>
          </p:cNvPicPr>
          <p:nvPr/>
        </p:nvPicPr>
        <p:blipFill>
          <a:blip r:embed="rId3"/>
          <a:stretch>
            <a:fillRect/>
          </a:stretch>
        </p:blipFill>
        <p:spPr>
          <a:xfrm>
            <a:off x="5927986" y="2197528"/>
            <a:ext cx="2401889" cy="1535844"/>
          </a:xfrm>
          <a:prstGeom prst="rect">
            <a:avLst/>
          </a:prstGeom>
        </p:spPr>
      </p:pic>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1446550"/>
          </a:xfrm>
          <a:prstGeom prst="rect">
            <a:avLst/>
          </a:prstGeom>
          <a:noFill/>
        </p:spPr>
        <p:txBody>
          <a:bodyPr wrap="square" rtlCol="0">
            <a:spAutoFit/>
          </a:bodyPr>
          <a:lstStyle/>
          <a:p>
            <a:r>
              <a:rPr lang="en-US" sz="4400" dirty="0">
                <a:solidFill>
                  <a:schemeClr val="accent3"/>
                </a:solidFill>
              </a:rPr>
              <a:t>Important Terminology </a:t>
            </a:r>
          </a:p>
          <a:p>
            <a:endParaRPr lang="en-US" sz="4400" dirty="0"/>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7272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Deck </a:t>
            </a:r>
            <a:r>
              <a:rPr lang="en-US" altLang="en-US" sz="1400" b="1" i="1" dirty="0"/>
              <a:t>- </a:t>
            </a:r>
            <a:r>
              <a:rPr lang="en-US" sz="1400" dirty="0"/>
              <a:t>Any raised flat surface that can be walked on: a balcony; a porch; a road bed; a flat rooftop. </a:t>
            </a:r>
          </a:p>
          <a:p>
            <a:endParaRPr lang="en-US" sz="1400" dirty="0"/>
          </a:p>
          <a:p>
            <a:r>
              <a:rPr lang="en-US" altLang="en-US" sz="1400" b="1" i="1" dirty="0">
                <a:solidFill>
                  <a:schemeClr val="accent3"/>
                </a:solidFill>
              </a:rPr>
              <a:t>Floor Beams </a:t>
            </a:r>
            <a:r>
              <a:rPr lang="en-US" altLang="en-US" sz="1400" b="1" i="1" dirty="0"/>
              <a:t>– </a:t>
            </a:r>
            <a:r>
              <a:rPr lang="en-US" sz="1400" dirty="0"/>
              <a:t>often referred to as a </a:t>
            </a:r>
            <a:r>
              <a:rPr lang="en-US" sz="1400" b="1" dirty="0"/>
              <a:t>joist, </a:t>
            </a:r>
            <a:r>
              <a:rPr lang="en-US" sz="1400" dirty="0"/>
              <a:t>it is a horizontal structural member used in framing to span an open space, often between </a:t>
            </a:r>
            <a:r>
              <a:rPr lang="en-US" sz="1400" b="1" dirty="0"/>
              <a:t>beams</a:t>
            </a:r>
            <a:r>
              <a:rPr lang="en-US" sz="1400" dirty="0"/>
              <a:t> that subsequently transfer loads to vertical members. </a:t>
            </a:r>
          </a:p>
          <a:p>
            <a:endParaRPr lang="en-US" sz="1400" dirty="0"/>
          </a:p>
          <a:p>
            <a:r>
              <a:rPr lang="en-US" altLang="en-US" sz="1400" b="1" i="1" dirty="0">
                <a:solidFill>
                  <a:schemeClr val="accent3"/>
                </a:solidFill>
              </a:rPr>
              <a:t>Footing </a:t>
            </a:r>
            <a:r>
              <a:rPr lang="en-US" altLang="en-US" sz="1400" b="1" i="1" dirty="0"/>
              <a:t>- </a:t>
            </a:r>
            <a:r>
              <a:rPr lang="en-US" sz="1400" dirty="0"/>
              <a:t>The </a:t>
            </a:r>
            <a:r>
              <a:rPr lang="en-US" sz="1400" b="1" dirty="0"/>
              <a:t>footing</a:t>
            </a:r>
            <a:r>
              <a:rPr lang="en-US" sz="1400" dirty="0"/>
              <a:t> is a formation which is in contact with the ground. </a:t>
            </a:r>
            <a:r>
              <a:rPr lang="en-US" sz="1400" b="1" dirty="0"/>
              <a:t>Foundation</a:t>
            </a:r>
            <a:r>
              <a:rPr lang="en-US" sz="1400" dirty="0"/>
              <a:t> is a structure which transfers its gravity loads to earth from superstructure.</a:t>
            </a:r>
          </a:p>
          <a:p>
            <a:endParaRPr lang="en-US" sz="1400" dirty="0"/>
          </a:p>
        </p:txBody>
      </p:sp>
      <p:pic>
        <p:nvPicPr>
          <p:cNvPr id="4" name="Picture 3">
            <a:extLst>
              <a:ext uri="{FF2B5EF4-FFF2-40B4-BE49-F238E27FC236}">
                <a16:creationId xmlns:a16="http://schemas.microsoft.com/office/drawing/2014/main" id="{256E78D3-2F3C-4916-AC13-445677793F59}"/>
              </a:ext>
            </a:extLst>
          </p:cNvPr>
          <p:cNvPicPr>
            <a:picLocks noChangeAspect="1"/>
          </p:cNvPicPr>
          <p:nvPr/>
        </p:nvPicPr>
        <p:blipFill rotWithShape="1">
          <a:blip r:embed="rId4"/>
          <a:srcRect l="2442" t="4445" r="21598" b="45020"/>
          <a:stretch/>
        </p:blipFill>
        <p:spPr>
          <a:xfrm>
            <a:off x="5613398" y="1041581"/>
            <a:ext cx="3031067" cy="1155947"/>
          </a:xfrm>
          <a:prstGeom prst="rect">
            <a:avLst/>
          </a:prstGeom>
        </p:spPr>
      </p:pic>
      <p:pic>
        <p:nvPicPr>
          <p:cNvPr id="6" name="Picture 5">
            <a:extLst>
              <a:ext uri="{FF2B5EF4-FFF2-40B4-BE49-F238E27FC236}">
                <a16:creationId xmlns:a16="http://schemas.microsoft.com/office/drawing/2014/main" id="{4898A274-CD37-4623-9334-6FE467B79CE6}"/>
              </a:ext>
            </a:extLst>
          </p:cNvPr>
          <p:cNvPicPr>
            <a:picLocks noChangeAspect="1"/>
          </p:cNvPicPr>
          <p:nvPr/>
        </p:nvPicPr>
        <p:blipFill>
          <a:blip r:embed="rId5"/>
          <a:stretch>
            <a:fillRect/>
          </a:stretch>
        </p:blipFill>
        <p:spPr>
          <a:xfrm>
            <a:off x="6484765" y="3536864"/>
            <a:ext cx="1499301" cy="1282479"/>
          </a:xfrm>
          <a:prstGeom prst="rect">
            <a:avLst/>
          </a:prstGeom>
        </p:spPr>
      </p:pic>
    </p:spTree>
    <p:extLst>
      <p:ext uri="{BB962C8B-B14F-4D97-AF65-F5344CB8AC3E}">
        <p14:creationId xmlns:p14="http://schemas.microsoft.com/office/powerpoint/2010/main" val="906409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4" y="1625645"/>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Abutment </a:t>
            </a:r>
            <a:r>
              <a:rPr lang="en-US" altLang="en-US" sz="1400" b="1" i="1" dirty="0"/>
              <a:t>- </a:t>
            </a:r>
            <a:r>
              <a:rPr lang="en-US" sz="1400" dirty="0"/>
              <a:t>the substructure at the ends of a bridge span or dam whereon the structure's superstructure rests or contacts.</a:t>
            </a:r>
          </a:p>
          <a:p>
            <a:endParaRPr lang="en-US" altLang="en-US" sz="1400" b="1" i="1" dirty="0"/>
          </a:p>
          <a:p>
            <a:r>
              <a:rPr lang="en-US" altLang="en-US" sz="1400" b="1" i="1" dirty="0">
                <a:solidFill>
                  <a:schemeClr val="accent3"/>
                </a:solidFill>
              </a:rPr>
              <a:t>Pier </a:t>
            </a:r>
            <a:r>
              <a:rPr lang="en-US" altLang="en-US" sz="1400" b="1" i="1" dirty="0"/>
              <a:t>- </a:t>
            </a:r>
            <a:r>
              <a:rPr lang="en-US" sz="1400" dirty="0"/>
              <a:t>vertical loadbearing member such as an intermediate support for adjacent ends of two bridge spans. In foundations for large buildings, </a:t>
            </a:r>
            <a:r>
              <a:rPr lang="en-US" sz="1400" b="1" dirty="0"/>
              <a:t>piers</a:t>
            </a:r>
            <a:r>
              <a:rPr lang="en-US" sz="1400" dirty="0"/>
              <a:t> are usually cylindrical concrete shafts, cast in prepared holes, while in bridges they take the form of caissons, which are sunk into position.</a:t>
            </a:r>
          </a:p>
          <a:p>
            <a:endParaRPr lang="en-US" sz="1400" dirty="0"/>
          </a:p>
          <a:p>
            <a:r>
              <a:rPr lang="en-US" altLang="en-US" sz="1400" b="1" i="1" dirty="0">
                <a:solidFill>
                  <a:schemeClr val="accent3"/>
                </a:solidFill>
              </a:rPr>
              <a:t>Cable Anchorage </a:t>
            </a:r>
            <a:r>
              <a:rPr lang="en-US" altLang="en-US" sz="1400" b="1" i="1" dirty="0"/>
              <a:t>- </a:t>
            </a:r>
            <a:r>
              <a:rPr lang="en-US" sz="1400" dirty="0"/>
              <a:t>anchoring a </a:t>
            </a:r>
            <a:r>
              <a:rPr lang="en-US" sz="1400" b="1" dirty="0"/>
              <a:t>cable</a:t>
            </a:r>
            <a:r>
              <a:rPr lang="en-US" sz="1400" dirty="0"/>
              <a:t>, for example a stay </a:t>
            </a:r>
            <a:r>
              <a:rPr lang="en-US" sz="1400" b="1" dirty="0"/>
              <a:t>cable</a:t>
            </a:r>
            <a:r>
              <a:rPr lang="en-US" sz="1400" dirty="0"/>
              <a:t> comprising multiple strands (50), against an axial tension force.</a:t>
            </a:r>
          </a:p>
          <a:p>
            <a:endParaRPr lang="en-US" sz="1400" dirty="0"/>
          </a:p>
        </p:txBody>
      </p:sp>
      <p:pic>
        <p:nvPicPr>
          <p:cNvPr id="5" name="Picture 4">
            <a:extLst>
              <a:ext uri="{FF2B5EF4-FFF2-40B4-BE49-F238E27FC236}">
                <a16:creationId xmlns:a16="http://schemas.microsoft.com/office/drawing/2014/main" id="{B8554ED5-5A16-4173-9CC7-9BAAF6895871}"/>
              </a:ext>
            </a:extLst>
          </p:cNvPr>
          <p:cNvPicPr>
            <a:picLocks noChangeAspect="1"/>
          </p:cNvPicPr>
          <p:nvPr/>
        </p:nvPicPr>
        <p:blipFill>
          <a:blip r:embed="rId3"/>
          <a:stretch>
            <a:fillRect/>
          </a:stretch>
        </p:blipFill>
        <p:spPr>
          <a:xfrm>
            <a:off x="5354956" y="1864152"/>
            <a:ext cx="3499799" cy="1092732"/>
          </a:xfrm>
          <a:prstGeom prst="rect">
            <a:avLst/>
          </a:prstGeom>
        </p:spPr>
      </p:pic>
      <p:pic>
        <p:nvPicPr>
          <p:cNvPr id="6" name="Picture 5">
            <a:extLst>
              <a:ext uri="{FF2B5EF4-FFF2-40B4-BE49-F238E27FC236}">
                <a16:creationId xmlns:a16="http://schemas.microsoft.com/office/drawing/2014/main" id="{7DA71C6D-EAAF-401B-8755-F5DA429FB243}"/>
              </a:ext>
            </a:extLst>
          </p:cNvPr>
          <p:cNvPicPr>
            <a:picLocks noChangeAspect="1"/>
          </p:cNvPicPr>
          <p:nvPr/>
        </p:nvPicPr>
        <p:blipFill>
          <a:blip r:embed="rId4"/>
          <a:stretch>
            <a:fillRect/>
          </a:stretch>
        </p:blipFill>
        <p:spPr>
          <a:xfrm>
            <a:off x="6052967" y="3267824"/>
            <a:ext cx="2300288" cy="1530737"/>
          </a:xfrm>
          <a:prstGeom prst="rect">
            <a:avLst/>
          </a:prstGeom>
        </p:spPr>
      </p:pic>
    </p:spTree>
    <p:extLst>
      <p:ext uri="{BB962C8B-B14F-4D97-AF65-F5344CB8AC3E}">
        <p14:creationId xmlns:p14="http://schemas.microsoft.com/office/powerpoint/2010/main" val="2345979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solidFill>
                  <a:schemeClr val="accent3"/>
                </a:solidFill>
              </a:rPr>
              <a:t>Important Terminology </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243254" y="1806660"/>
            <a:ext cx="4760545"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400" b="1" i="1" dirty="0">
                <a:solidFill>
                  <a:schemeClr val="accent3"/>
                </a:solidFill>
              </a:rPr>
              <a:t>Pinned Support </a:t>
            </a:r>
            <a:r>
              <a:rPr lang="en-US" altLang="en-US" sz="1400" b="1" i="1" dirty="0"/>
              <a:t>- </a:t>
            </a:r>
            <a:r>
              <a:rPr lang="en-US" sz="1400" dirty="0"/>
              <a:t>A </a:t>
            </a:r>
            <a:r>
              <a:rPr lang="en-US" sz="1400" b="1" dirty="0"/>
              <a:t>pinned support</a:t>
            </a:r>
            <a:r>
              <a:rPr lang="en-US" sz="1400" dirty="0"/>
              <a:t> is a very common type of </a:t>
            </a:r>
            <a:r>
              <a:rPr lang="en-US" sz="1400" b="1" dirty="0"/>
              <a:t>support</a:t>
            </a:r>
            <a:r>
              <a:rPr lang="en-US" sz="1400" dirty="0"/>
              <a:t> and is most commonly compared to a hinge in civil engineering. Like a hinge, a </a:t>
            </a:r>
            <a:r>
              <a:rPr lang="en-US" sz="1400" b="1" dirty="0"/>
              <a:t>pinned support</a:t>
            </a:r>
            <a:r>
              <a:rPr lang="en-US" sz="1400" dirty="0"/>
              <a:t> allows rotation to occur but no translation (i.e. it resists horizontal and vertical forces but not a moment).</a:t>
            </a:r>
          </a:p>
          <a:p>
            <a:endParaRPr lang="en-US" altLang="en-US" sz="1400" b="1" i="1" dirty="0"/>
          </a:p>
          <a:p>
            <a:r>
              <a:rPr lang="en-US" altLang="en-US" sz="1400" b="1" i="1" dirty="0">
                <a:solidFill>
                  <a:schemeClr val="accent3"/>
                </a:solidFill>
              </a:rPr>
              <a:t>Roller Support </a:t>
            </a:r>
            <a:r>
              <a:rPr lang="en-US" altLang="en-US" sz="1400" b="1" i="1" dirty="0"/>
              <a:t>- </a:t>
            </a:r>
            <a:r>
              <a:rPr lang="en-US" sz="1400" dirty="0"/>
              <a:t>are free to rotate and translate along the surface upon which the </a:t>
            </a:r>
            <a:r>
              <a:rPr lang="en-US" sz="1400" b="1" dirty="0"/>
              <a:t>roller</a:t>
            </a:r>
            <a:r>
              <a:rPr lang="en-US" sz="1400" dirty="0"/>
              <a:t> rests. The surface can be horizontal, vertical, or sloped at any angle. The resulting reaction force is always a single force that is perpendicular to, and away from, the surface.</a:t>
            </a:r>
          </a:p>
          <a:p>
            <a:pPr marL="0" indent="0">
              <a:buNone/>
            </a:pPr>
            <a:endParaRPr lang="en-US" sz="1400" dirty="0"/>
          </a:p>
        </p:txBody>
      </p:sp>
      <p:pic>
        <p:nvPicPr>
          <p:cNvPr id="4" name="Picture 3">
            <a:extLst>
              <a:ext uri="{FF2B5EF4-FFF2-40B4-BE49-F238E27FC236}">
                <a16:creationId xmlns:a16="http://schemas.microsoft.com/office/drawing/2014/main" id="{7F3BBB33-C081-4AFE-A119-F8E13B7A8452}"/>
              </a:ext>
            </a:extLst>
          </p:cNvPr>
          <p:cNvPicPr>
            <a:picLocks noChangeAspect="1"/>
          </p:cNvPicPr>
          <p:nvPr/>
        </p:nvPicPr>
        <p:blipFill rotWithShape="1">
          <a:blip r:embed="rId3"/>
          <a:srcRect t="26852" b="25494"/>
          <a:stretch/>
        </p:blipFill>
        <p:spPr>
          <a:xfrm>
            <a:off x="5349732" y="3219526"/>
            <a:ext cx="3240454" cy="1158163"/>
          </a:xfrm>
          <a:prstGeom prst="rect">
            <a:avLst/>
          </a:prstGeom>
        </p:spPr>
      </p:pic>
      <p:pic>
        <p:nvPicPr>
          <p:cNvPr id="5" name="Picture 4">
            <a:extLst>
              <a:ext uri="{FF2B5EF4-FFF2-40B4-BE49-F238E27FC236}">
                <a16:creationId xmlns:a16="http://schemas.microsoft.com/office/drawing/2014/main" id="{64249B54-7182-4636-9A06-B9F7DCF275C4}"/>
              </a:ext>
            </a:extLst>
          </p:cNvPr>
          <p:cNvPicPr>
            <a:picLocks noChangeAspect="1"/>
          </p:cNvPicPr>
          <p:nvPr/>
        </p:nvPicPr>
        <p:blipFill>
          <a:blip r:embed="rId4"/>
          <a:stretch>
            <a:fillRect/>
          </a:stretch>
        </p:blipFill>
        <p:spPr>
          <a:xfrm>
            <a:off x="5498652" y="1613136"/>
            <a:ext cx="2942615" cy="1606390"/>
          </a:xfrm>
          <a:prstGeom prst="rect">
            <a:avLst/>
          </a:prstGeom>
        </p:spPr>
      </p:pic>
    </p:spTree>
    <p:extLst>
      <p:ext uri="{BB962C8B-B14F-4D97-AF65-F5344CB8AC3E}">
        <p14:creationId xmlns:p14="http://schemas.microsoft.com/office/powerpoint/2010/main" val="103680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6662058" cy="769441"/>
          </a:xfrm>
          <a:prstGeom prst="rect">
            <a:avLst/>
          </a:prstGeom>
          <a:noFill/>
        </p:spPr>
        <p:txBody>
          <a:bodyPr wrap="square" rtlCol="0">
            <a:spAutoFit/>
          </a:bodyPr>
          <a:lstStyle/>
          <a:p>
            <a:r>
              <a:rPr lang="en-US" sz="4400" dirty="0"/>
              <a:t>What to expect</a:t>
            </a:r>
          </a:p>
        </p:txBody>
      </p:sp>
      <p:sp>
        <p:nvSpPr>
          <p:cNvPr id="3" name="Rectangle 3"/>
          <p:cNvSpPr txBox="1">
            <a:spLocks noChangeArrowheads="1"/>
          </p:cNvSpPr>
          <p:nvPr/>
        </p:nvSpPr>
        <p:spPr>
          <a:xfrm>
            <a:off x="614263" y="1553212"/>
            <a:ext cx="8007221" cy="3366187"/>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2000" dirty="0"/>
              <a:t>We will explore different structures throughout time and how those ideas have evolved into engineered structures used today.</a:t>
            </a:r>
          </a:p>
          <a:p>
            <a:r>
              <a:rPr lang="en-US" altLang="en-US" sz="2000" dirty="0"/>
              <a:t>Structures</a:t>
            </a:r>
          </a:p>
          <a:p>
            <a:pPr lvl="1"/>
            <a:r>
              <a:rPr lang="en-US" altLang="en-US" sz="1800" dirty="0"/>
              <a:t>Towers, tunnels, cantilevers, bridges, dams, foundations, offshore structures, waterways, pyramids, and various types of infrastructure. </a:t>
            </a:r>
          </a:p>
          <a:p>
            <a:pPr lvl="1"/>
            <a:r>
              <a:rPr lang="en-US" altLang="en-US" sz="1800" dirty="0"/>
              <a:t>Live Loads, dead loads…. What are they?</a:t>
            </a:r>
          </a:p>
          <a:p>
            <a:r>
              <a:rPr lang="en-US" altLang="en-US" sz="2000" dirty="0"/>
              <a:t>Structural engineering career opportunities.</a:t>
            </a:r>
          </a:p>
          <a:p>
            <a:r>
              <a:rPr lang="en-US" altLang="en-US" sz="2000" dirty="0"/>
              <a:t>How to apply the design process to structural AND civil engineering opportunities.</a:t>
            </a:r>
            <a:endParaRPr lang="en-US" altLang="en-US" sz="1800" dirty="0"/>
          </a:p>
        </p:txBody>
      </p:sp>
    </p:spTree>
    <p:extLst>
      <p:ext uri="{BB962C8B-B14F-4D97-AF65-F5344CB8AC3E}">
        <p14:creationId xmlns:p14="http://schemas.microsoft.com/office/powerpoint/2010/main" val="1193056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06FA9-A318-4C07-9E59-399A2659EB78}"/>
              </a:ext>
            </a:extLst>
          </p:cNvPr>
          <p:cNvSpPr txBox="1"/>
          <p:nvPr/>
        </p:nvSpPr>
        <p:spPr>
          <a:xfrm>
            <a:off x="391884" y="783771"/>
            <a:ext cx="7961371" cy="769441"/>
          </a:xfrm>
          <a:prstGeom prst="rect">
            <a:avLst/>
          </a:prstGeom>
          <a:noFill/>
        </p:spPr>
        <p:txBody>
          <a:bodyPr wrap="square" rtlCol="0">
            <a:spAutoFit/>
          </a:bodyPr>
          <a:lstStyle/>
          <a:p>
            <a:r>
              <a:rPr lang="en-US" sz="4400" dirty="0"/>
              <a:t>Career Opportunities</a:t>
            </a:r>
          </a:p>
        </p:txBody>
      </p:sp>
      <p:sp>
        <p:nvSpPr>
          <p:cNvPr id="3" name="Rectangle 3">
            <a:extLst>
              <a:ext uri="{FF2B5EF4-FFF2-40B4-BE49-F238E27FC236}">
                <a16:creationId xmlns:a16="http://schemas.microsoft.com/office/drawing/2014/main" id="{61140BCD-86D2-4841-8D6C-14CD6FEAD46A}"/>
              </a:ext>
            </a:extLst>
          </p:cNvPr>
          <p:cNvSpPr txBox="1">
            <a:spLocks noChangeArrowheads="1"/>
          </p:cNvSpPr>
          <p:nvPr/>
        </p:nvSpPr>
        <p:spPr>
          <a:xfrm>
            <a:off x="192455" y="1625645"/>
            <a:ext cx="4180114" cy="333684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2000" b="1" i="1" dirty="0">
                <a:solidFill>
                  <a:schemeClr val="accent3"/>
                </a:solidFill>
              </a:rPr>
              <a:t>Civil Engineer </a:t>
            </a:r>
            <a:r>
              <a:rPr lang="en-US" altLang="en-US" sz="2000" dirty="0"/>
              <a:t>– </a:t>
            </a:r>
            <a:r>
              <a:rPr lang="en-US" altLang="en-US" sz="1800" dirty="0"/>
              <a:t>Civil Engineers </a:t>
            </a:r>
            <a:r>
              <a:rPr lang="en-US" sz="1800" dirty="0"/>
              <a:t>work on complex projects, and they can achieve job satisfaction in seeing the project reach completion. They usually specialize in one of several areas. Construction </a:t>
            </a:r>
            <a:r>
              <a:rPr lang="en-US" sz="1800" b="1" dirty="0"/>
              <a:t>engineers</a:t>
            </a:r>
            <a:r>
              <a:rPr lang="en-US" sz="1800" dirty="0"/>
              <a:t> manage construction projects, ensuring that they are scheduled and built in accordance with plans and specifications.</a:t>
            </a:r>
          </a:p>
        </p:txBody>
      </p:sp>
      <p:pic>
        <p:nvPicPr>
          <p:cNvPr id="4" name="Picture 3">
            <a:extLst>
              <a:ext uri="{FF2B5EF4-FFF2-40B4-BE49-F238E27FC236}">
                <a16:creationId xmlns:a16="http://schemas.microsoft.com/office/drawing/2014/main" id="{D27E2ABD-A629-4986-AAC8-EDB759AA568D}"/>
              </a:ext>
            </a:extLst>
          </p:cNvPr>
          <p:cNvPicPr>
            <a:picLocks noChangeAspect="1"/>
          </p:cNvPicPr>
          <p:nvPr/>
        </p:nvPicPr>
        <p:blipFill>
          <a:blip r:embed="rId3"/>
          <a:stretch>
            <a:fillRect/>
          </a:stretch>
        </p:blipFill>
        <p:spPr>
          <a:xfrm>
            <a:off x="4572000" y="1646791"/>
            <a:ext cx="3761130" cy="2820847"/>
          </a:xfrm>
          <a:prstGeom prst="rect">
            <a:avLst/>
          </a:prstGeom>
        </p:spPr>
      </p:pic>
    </p:spTree>
    <p:extLst>
      <p:ext uri="{BB962C8B-B14F-4D97-AF65-F5344CB8AC3E}">
        <p14:creationId xmlns:p14="http://schemas.microsoft.com/office/powerpoint/2010/main" val="514221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4" y="783771"/>
            <a:ext cx="8752115" cy="769441"/>
          </a:xfrm>
          <a:prstGeom prst="rect">
            <a:avLst/>
          </a:prstGeom>
          <a:noFill/>
        </p:spPr>
        <p:txBody>
          <a:bodyPr wrap="square" rtlCol="0">
            <a:spAutoFit/>
          </a:bodyPr>
          <a:lstStyle/>
          <a:p>
            <a:r>
              <a:rPr lang="en-US" sz="4400" dirty="0"/>
              <a:t>Structural Engineering</a:t>
            </a:r>
          </a:p>
        </p:txBody>
      </p:sp>
      <p:sp>
        <p:nvSpPr>
          <p:cNvPr id="3" name="Rectangle 3"/>
          <p:cNvSpPr txBox="1">
            <a:spLocks noChangeArrowheads="1"/>
          </p:cNvSpPr>
          <p:nvPr/>
        </p:nvSpPr>
        <p:spPr>
          <a:xfrm>
            <a:off x="391884" y="1553212"/>
            <a:ext cx="8447316" cy="3429335"/>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b="1" dirty="0"/>
              <a:t>Structural Engineering </a:t>
            </a:r>
            <a:r>
              <a:rPr lang="en-US" altLang="en-US" dirty="0"/>
              <a:t>is a field of engineering dealing with the analysis and design of structures that support or resist loads.  Structural engineering is usually considered a specialty within the civil engineering, but it can also be studied in its own right.</a:t>
            </a:r>
          </a:p>
        </p:txBody>
      </p:sp>
    </p:spTree>
    <p:extLst>
      <p:ext uri="{BB962C8B-B14F-4D97-AF65-F5344CB8AC3E}">
        <p14:creationId xmlns:p14="http://schemas.microsoft.com/office/powerpoint/2010/main" val="3373352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4" y="783771"/>
            <a:ext cx="8752115" cy="769441"/>
          </a:xfrm>
          <a:prstGeom prst="rect">
            <a:avLst/>
          </a:prstGeom>
          <a:noFill/>
        </p:spPr>
        <p:txBody>
          <a:bodyPr wrap="square" rtlCol="0">
            <a:spAutoFit/>
          </a:bodyPr>
          <a:lstStyle/>
          <a:p>
            <a:r>
              <a:rPr lang="en-US" sz="4400" dirty="0"/>
              <a:t>Civil Engineering</a:t>
            </a:r>
          </a:p>
        </p:txBody>
      </p:sp>
      <p:sp>
        <p:nvSpPr>
          <p:cNvPr id="3" name="Rectangle 3"/>
          <p:cNvSpPr txBox="1">
            <a:spLocks noChangeArrowheads="1"/>
          </p:cNvSpPr>
          <p:nvPr/>
        </p:nvSpPr>
        <p:spPr>
          <a:xfrm>
            <a:off x="391884" y="1553212"/>
            <a:ext cx="8447316" cy="3429335"/>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b="1" dirty="0"/>
              <a:t>Civil engineering</a:t>
            </a:r>
            <a:r>
              <a:rPr lang="en-US" dirty="0"/>
              <a:t> is the design and construction of public works, such as dams, bridges and other large infrastructure projects. It is one of the oldest branches of </a:t>
            </a:r>
            <a:r>
              <a:rPr lang="en-US" b="1" dirty="0"/>
              <a:t>engineering</a:t>
            </a:r>
            <a:r>
              <a:rPr lang="en-US" dirty="0"/>
              <a:t>, dating back to when people first started living in permanent settlements and began shaping their environments to suit their needs.</a:t>
            </a:r>
            <a:endParaRPr lang="en-US" altLang="en-US" dirty="0"/>
          </a:p>
        </p:txBody>
      </p:sp>
    </p:spTree>
    <p:extLst>
      <p:ext uri="{BB962C8B-B14F-4D97-AF65-F5344CB8AC3E}">
        <p14:creationId xmlns:p14="http://schemas.microsoft.com/office/powerpoint/2010/main" val="32389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BDD76E-A7E1-4517-8E3B-E211ABA6382A}"/>
              </a:ext>
            </a:extLst>
          </p:cNvPr>
          <p:cNvPicPr>
            <a:picLocks noChangeAspect="1"/>
          </p:cNvPicPr>
          <p:nvPr/>
        </p:nvPicPr>
        <p:blipFill>
          <a:blip r:embed="rId3"/>
          <a:stretch>
            <a:fillRect/>
          </a:stretch>
        </p:blipFill>
        <p:spPr>
          <a:xfrm>
            <a:off x="391885" y="3289095"/>
            <a:ext cx="2764069" cy="1446616"/>
          </a:xfrm>
          <a:prstGeom prst="rect">
            <a:avLst/>
          </a:prstGeom>
        </p:spPr>
      </p:pic>
      <p:sp>
        <p:nvSpPr>
          <p:cNvPr id="2" name="TextBox 1"/>
          <p:cNvSpPr txBox="1"/>
          <p:nvPr/>
        </p:nvSpPr>
        <p:spPr>
          <a:xfrm>
            <a:off x="391885" y="783771"/>
            <a:ext cx="7725748" cy="769441"/>
          </a:xfrm>
          <a:prstGeom prst="rect">
            <a:avLst/>
          </a:prstGeom>
          <a:noFill/>
        </p:spPr>
        <p:txBody>
          <a:bodyPr wrap="square" rtlCol="0">
            <a:spAutoFit/>
          </a:bodyPr>
          <a:lstStyle/>
          <a:p>
            <a:r>
              <a:rPr lang="en-US" sz="4400" dirty="0"/>
              <a:t>Engineering Structures</a:t>
            </a:r>
          </a:p>
        </p:txBody>
      </p:sp>
      <p:sp>
        <p:nvSpPr>
          <p:cNvPr id="3" name="Rectangle 3"/>
          <p:cNvSpPr txBox="1">
            <a:spLocks noChangeArrowheads="1"/>
          </p:cNvSpPr>
          <p:nvPr/>
        </p:nvSpPr>
        <p:spPr>
          <a:xfrm>
            <a:off x="5055637" y="1866122"/>
            <a:ext cx="4704184" cy="28924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2000" dirty="0"/>
              <a:t>Towers, tunnels, cantilevers, bridges, dams, foundations, pyramids, etc.</a:t>
            </a:r>
          </a:p>
          <a:p>
            <a:endParaRPr lang="en-US" altLang="en-US" sz="2000" dirty="0"/>
          </a:p>
          <a:p>
            <a:r>
              <a:rPr lang="en-US" altLang="en-US" sz="2000" dirty="0"/>
              <a:t>Offshore structures, waterways</a:t>
            </a:r>
          </a:p>
          <a:p>
            <a:endParaRPr lang="en-US" altLang="en-US" sz="2000" dirty="0"/>
          </a:p>
          <a:p>
            <a:r>
              <a:rPr lang="en-US" altLang="en-US" sz="2000" dirty="0"/>
              <a:t>Various types of infrastructure. </a:t>
            </a:r>
          </a:p>
          <a:p>
            <a:endParaRPr lang="en-US" altLang="en-US" sz="2000" dirty="0"/>
          </a:p>
        </p:txBody>
      </p:sp>
      <p:pic>
        <p:nvPicPr>
          <p:cNvPr id="7" name="Picture 6">
            <a:extLst>
              <a:ext uri="{FF2B5EF4-FFF2-40B4-BE49-F238E27FC236}">
                <a16:creationId xmlns:a16="http://schemas.microsoft.com/office/drawing/2014/main" id="{853E3BDE-0725-4B0F-A7FC-F424CE68C86C}"/>
              </a:ext>
            </a:extLst>
          </p:cNvPr>
          <p:cNvPicPr>
            <a:picLocks noChangeAspect="1"/>
          </p:cNvPicPr>
          <p:nvPr/>
        </p:nvPicPr>
        <p:blipFill>
          <a:blip r:embed="rId4"/>
          <a:stretch>
            <a:fillRect/>
          </a:stretch>
        </p:blipFill>
        <p:spPr>
          <a:xfrm>
            <a:off x="2642062" y="1995054"/>
            <a:ext cx="2298815" cy="2298815"/>
          </a:xfrm>
          <a:prstGeom prst="rect">
            <a:avLst/>
          </a:prstGeom>
        </p:spPr>
      </p:pic>
      <p:pic>
        <p:nvPicPr>
          <p:cNvPr id="6" name="Picture 5">
            <a:extLst>
              <a:ext uri="{FF2B5EF4-FFF2-40B4-BE49-F238E27FC236}">
                <a16:creationId xmlns:a16="http://schemas.microsoft.com/office/drawing/2014/main" id="{CC8FD351-2C26-4F35-B7DB-AA20FDEE86DF}"/>
              </a:ext>
            </a:extLst>
          </p:cNvPr>
          <p:cNvPicPr>
            <a:picLocks noChangeAspect="1"/>
          </p:cNvPicPr>
          <p:nvPr/>
        </p:nvPicPr>
        <p:blipFill>
          <a:blip r:embed="rId5"/>
          <a:stretch>
            <a:fillRect/>
          </a:stretch>
        </p:blipFill>
        <p:spPr>
          <a:xfrm>
            <a:off x="391885" y="1696130"/>
            <a:ext cx="2451068" cy="1225534"/>
          </a:xfrm>
          <a:prstGeom prst="rect">
            <a:avLst/>
          </a:prstGeom>
        </p:spPr>
      </p:pic>
    </p:spTree>
    <p:extLst>
      <p:ext uri="{BB962C8B-B14F-4D97-AF65-F5344CB8AC3E}">
        <p14:creationId xmlns:p14="http://schemas.microsoft.com/office/powerpoint/2010/main" val="3109052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4" y="783771"/>
            <a:ext cx="6494107" cy="769441"/>
          </a:xfrm>
          <a:prstGeom prst="rect">
            <a:avLst/>
          </a:prstGeom>
          <a:noFill/>
        </p:spPr>
        <p:txBody>
          <a:bodyPr wrap="square" rtlCol="0">
            <a:spAutoFit/>
          </a:bodyPr>
          <a:lstStyle/>
          <a:p>
            <a:r>
              <a:rPr lang="en-US" sz="4400" dirty="0"/>
              <a:t>Pyramids</a:t>
            </a:r>
          </a:p>
        </p:txBody>
      </p:sp>
      <p:sp>
        <p:nvSpPr>
          <p:cNvPr id="3" name="Rectangle 3"/>
          <p:cNvSpPr txBox="1">
            <a:spLocks noChangeArrowheads="1"/>
          </p:cNvSpPr>
          <p:nvPr/>
        </p:nvSpPr>
        <p:spPr>
          <a:xfrm>
            <a:off x="223935" y="1553212"/>
            <a:ext cx="5592147" cy="2313992"/>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sz="1400" dirty="0"/>
              <a:t>Pyramid, in architecture, a monumental structure constructed of or faced with stone or brick and having a </a:t>
            </a:r>
            <a:r>
              <a:rPr lang="en-US" sz="1400" b="1" dirty="0"/>
              <a:t>rectangular base and four sloping triangular (or sometimes trapezoidal) sides meeting at an apex (or truncated to form a platform).</a:t>
            </a:r>
            <a:r>
              <a:rPr lang="en-US" altLang="en-US" sz="1400" dirty="0"/>
              <a:t> </a:t>
            </a:r>
          </a:p>
          <a:p>
            <a:r>
              <a:rPr lang="en-US" sz="1400" dirty="0"/>
              <a:t>A triangular </a:t>
            </a:r>
            <a:r>
              <a:rPr lang="en-US" sz="1400" b="1" dirty="0"/>
              <a:t>structure</a:t>
            </a:r>
            <a:r>
              <a:rPr lang="en-US" sz="1400" dirty="0"/>
              <a:t> is very </a:t>
            </a:r>
            <a:r>
              <a:rPr lang="en-US" sz="1400" b="1" dirty="0"/>
              <a:t>stable</a:t>
            </a:r>
            <a:r>
              <a:rPr lang="en-US" sz="1400" dirty="0"/>
              <a:t> because it has a wide base. The Eiffel Tower is a good example of a triangular </a:t>
            </a:r>
            <a:r>
              <a:rPr lang="en-US" sz="1400" b="1" dirty="0"/>
              <a:t>structure</a:t>
            </a:r>
            <a:r>
              <a:rPr lang="en-US" sz="1400" dirty="0"/>
              <a:t>. Occasionally, triangular </a:t>
            </a:r>
            <a:r>
              <a:rPr lang="en-US" sz="1400" b="1" dirty="0"/>
              <a:t>structures</a:t>
            </a:r>
            <a:r>
              <a:rPr lang="en-US" sz="1400" dirty="0"/>
              <a:t>, with a point at the bottom, are used for hydroelectric power towers.</a:t>
            </a:r>
          </a:p>
        </p:txBody>
      </p:sp>
      <p:sp>
        <p:nvSpPr>
          <p:cNvPr id="5" name="Rectangle 6"/>
          <p:cNvSpPr>
            <a:spLocks noChangeArrowheads="1"/>
          </p:cNvSpPr>
          <p:nvPr/>
        </p:nvSpPr>
        <p:spPr bwMode="auto">
          <a:xfrm>
            <a:off x="2696817" y="3610320"/>
            <a:ext cx="1862474"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1000" dirty="0"/>
              <a:t>All three of </a:t>
            </a:r>
            <a:r>
              <a:rPr lang="en-US" sz="1000" b="1" dirty="0"/>
              <a:t>Giza's</a:t>
            </a:r>
            <a:r>
              <a:rPr lang="en-US" sz="1000" dirty="0"/>
              <a:t> famed </a:t>
            </a:r>
            <a:r>
              <a:rPr lang="en-US" sz="1000" b="1" dirty="0"/>
              <a:t>pyramids</a:t>
            </a:r>
            <a:r>
              <a:rPr lang="en-US" sz="1000" dirty="0"/>
              <a:t> and their elaborate burial complexes </a:t>
            </a:r>
            <a:r>
              <a:rPr lang="en-US" sz="1000" b="1" dirty="0"/>
              <a:t>were built</a:t>
            </a:r>
            <a:r>
              <a:rPr lang="en-US" sz="1000" dirty="0"/>
              <a:t> during a frenetic period of construction, from roughly 2550 to 2490 B.C. </a:t>
            </a:r>
            <a:r>
              <a:rPr lang="en-US" altLang="en-US" sz="1000" dirty="0"/>
              <a:t>(left)</a:t>
            </a:r>
          </a:p>
        </p:txBody>
      </p:sp>
      <p:pic>
        <p:nvPicPr>
          <p:cNvPr id="7" name="Picture 6">
            <a:extLst>
              <a:ext uri="{FF2B5EF4-FFF2-40B4-BE49-F238E27FC236}">
                <a16:creationId xmlns:a16="http://schemas.microsoft.com/office/drawing/2014/main" id="{6DC32DC6-D5B1-4342-BD44-26D4867D8BC9}"/>
              </a:ext>
            </a:extLst>
          </p:cNvPr>
          <p:cNvPicPr>
            <a:picLocks noChangeAspect="1"/>
          </p:cNvPicPr>
          <p:nvPr/>
        </p:nvPicPr>
        <p:blipFill>
          <a:blip r:embed="rId3"/>
          <a:stretch>
            <a:fillRect/>
          </a:stretch>
        </p:blipFill>
        <p:spPr>
          <a:xfrm>
            <a:off x="6104166" y="1132212"/>
            <a:ext cx="2647950" cy="1762125"/>
          </a:xfrm>
          <a:prstGeom prst="rect">
            <a:avLst/>
          </a:prstGeom>
        </p:spPr>
      </p:pic>
      <p:pic>
        <p:nvPicPr>
          <p:cNvPr id="8" name="Picture 7">
            <a:extLst>
              <a:ext uri="{FF2B5EF4-FFF2-40B4-BE49-F238E27FC236}">
                <a16:creationId xmlns:a16="http://schemas.microsoft.com/office/drawing/2014/main" id="{0E890626-0621-45DA-A609-B3EFA9B4DBFF}"/>
              </a:ext>
            </a:extLst>
          </p:cNvPr>
          <p:cNvPicPr>
            <a:picLocks noChangeAspect="1"/>
          </p:cNvPicPr>
          <p:nvPr/>
        </p:nvPicPr>
        <p:blipFill>
          <a:blip r:embed="rId4"/>
          <a:stretch>
            <a:fillRect/>
          </a:stretch>
        </p:blipFill>
        <p:spPr>
          <a:xfrm>
            <a:off x="282407" y="3478618"/>
            <a:ext cx="2355938" cy="1334304"/>
          </a:xfrm>
          <a:prstGeom prst="rect">
            <a:avLst/>
          </a:prstGeom>
        </p:spPr>
      </p:pic>
      <p:pic>
        <p:nvPicPr>
          <p:cNvPr id="9" name="Picture 8">
            <a:extLst>
              <a:ext uri="{FF2B5EF4-FFF2-40B4-BE49-F238E27FC236}">
                <a16:creationId xmlns:a16="http://schemas.microsoft.com/office/drawing/2014/main" id="{A19DB758-1A5F-4570-AB8D-73093878AA84}"/>
              </a:ext>
            </a:extLst>
          </p:cNvPr>
          <p:cNvPicPr>
            <a:picLocks noChangeAspect="1"/>
          </p:cNvPicPr>
          <p:nvPr/>
        </p:nvPicPr>
        <p:blipFill>
          <a:blip r:embed="rId5"/>
          <a:stretch>
            <a:fillRect/>
          </a:stretch>
        </p:blipFill>
        <p:spPr>
          <a:xfrm>
            <a:off x="6434475" y="3478618"/>
            <a:ext cx="2355938" cy="1346250"/>
          </a:xfrm>
          <a:prstGeom prst="rect">
            <a:avLst/>
          </a:prstGeom>
        </p:spPr>
      </p:pic>
      <p:sp>
        <p:nvSpPr>
          <p:cNvPr id="14" name="Rectangle 13">
            <a:extLst>
              <a:ext uri="{FF2B5EF4-FFF2-40B4-BE49-F238E27FC236}">
                <a16:creationId xmlns:a16="http://schemas.microsoft.com/office/drawing/2014/main" id="{76E0C3FE-C9E5-4892-8972-6DCF204D5C7A}"/>
              </a:ext>
            </a:extLst>
          </p:cNvPr>
          <p:cNvSpPr/>
          <p:nvPr/>
        </p:nvSpPr>
        <p:spPr>
          <a:xfrm>
            <a:off x="4382832" y="3441042"/>
            <a:ext cx="2017198" cy="1354217"/>
          </a:xfrm>
          <a:prstGeom prst="rect">
            <a:avLst/>
          </a:prstGeom>
        </p:spPr>
        <p:txBody>
          <a:bodyPr wrap="square">
            <a:spAutoFit/>
          </a:bodyPr>
          <a:lstStyle/>
          <a:p>
            <a:pPr algn="r"/>
            <a:r>
              <a:rPr lang="en-US" sz="1000" b="1" dirty="0"/>
              <a:t>El Castillo</a:t>
            </a:r>
            <a:r>
              <a:rPr lang="en-US" sz="1000" dirty="0"/>
              <a:t>, also known as the Temple of </a:t>
            </a:r>
            <a:r>
              <a:rPr lang="en-US" sz="1000" dirty="0" err="1"/>
              <a:t>Kukulcan</a:t>
            </a:r>
            <a:r>
              <a:rPr lang="en-US" sz="1000" dirty="0"/>
              <a:t>, is a Mesoamerican step-</a:t>
            </a:r>
            <a:r>
              <a:rPr lang="en-US" sz="1000" b="1" dirty="0"/>
              <a:t>pyramid built</a:t>
            </a:r>
            <a:r>
              <a:rPr lang="en-US" sz="1000" dirty="0"/>
              <a:t> by the Maya civilization in around 1000 AD. The </a:t>
            </a:r>
            <a:r>
              <a:rPr lang="en-US" sz="1000" b="1" dirty="0"/>
              <a:t>pyramid</a:t>
            </a:r>
            <a:r>
              <a:rPr lang="en-US" sz="1000" dirty="0"/>
              <a:t> is the central structure of the </a:t>
            </a:r>
            <a:r>
              <a:rPr lang="en-US" sz="1000" dirty="0" err="1"/>
              <a:t>Chichen</a:t>
            </a:r>
            <a:r>
              <a:rPr lang="en-US" sz="1000" dirty="0"/>
              <a:t> Itza archaeological site in            Yucatan, Mexico</a:t>
            </a:r>
            <a:r>
              <a:rPr lang="en-US" sz="1200" dirty="0"/>
              <a:t>. (right)</a:t>
            </a:r>
            <a:endParaRPr lang="en-US" altLang="en-US" sz="1200" dirty="0"/>
          </a:p>
        </p:txBody>
      </p:sp>
    </p:spTree>
    <p:extLst>
      <p:ext uri="{BB962C8B-B14F-4D97-AF65-F5344CB8AC3E}">
        <p14:creationId xmlns:p14="http://schemas.microsoft.com/office/powerpoint/2010/main" val="298946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Tunnels</a:t>
            </a:r>
          </a:p>
        </p:txBody>
      </p:sp>
      <p:sp>
        <p:nvSpPr>
          <p:cNvPr id="3" name="Rectangle 3"/>
          <p:cNvSpPr txBox="1">
            <a:spLocks noChangeArrowheads="1"/>
          </p:cNvSpPr>
          <p:nvPr/>
        </p:nvSpPr>
        <p:spPr>
          <a:xfrm>
            <a:off x="391885" y="1553212"/>
            <a:ext cx="4827815" cy="3116424"/>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1200" dirty="0"/>
              <a:t>600 B.C. - Samos Aqueduct Tunnel</a:t>
            </a:r>
          </a:p>
          <a:p>
            <a:pPr lvl="1"/>
            <a:r>
              <a:rPr lang="en-US" altLang="en-US" sz="1200" dirty="0"/>
              <a:t>Water supply routed through a hill on Greek island</a:t>
            </a:r>
          </a:p>
          <a:p>
            <a:r>
              <a:rPr lang="en-US" altLang="en-US" sz="1200" dirty="0"/>
              <a:t>Persian and Armenian tunnels in Iran brought water to towns in the 8th century</a:t>
            </a:r>
          </a:p>
          <a:p>
            <a:r>
              <a:rPr lang="en-US" altLang="en-US" sz="1200" dirty="0"/>
              <a:t>By 17th century, tunnels widely used to route canals through hills rather than around</a:t>
            </a:r>
          </a:p>
          <a:p>
            <a:r>
              <a:rPr lang="en-US" altLang="en-US" sz="1200" dirty="0"/>
              <a:t>Marc Isambard Brunel developed a shield for boring under the Thames River in 1820</a:t>
            </a:r>
          </a:p>
          <a:p>
            <a:r>
              <a:rPr lang="en-US" sz="1200" b="1" dirty="0"/>
              <a:t>Tunnels</a:t>
            </a:r>
            <a:r>
              <a:rPr lang="en-US" sz="1200" dirty="0"/>
              <a:t> allow rapid and unobstructed transport facilities in big congested cities. </a:t>
            </a:r>
            <a:r>
              <a:rPr lang="en-US" sz="1200" b="1" dirty="0"/>
              <a:t>Tunnels</a:t>
            </a:r>
            <a:r>
              <a:rPr lang="en-US" sz="1200" dirty="0"/>
              <a:t> protect the system (railway track, highway, sewer line or oil line etc.) for which it is constructed from weather effects such as snow, rain etc. Thus </a:t>
            </a:r>
            <a:r>
              <a:rPr lang="en-US" sz="1200" b="1" dirty="0"/>
              <a:t>tunnels</a:t>
            </a:r>
            <a:r>
              <a:rPr lang="en-US" sz="1200" dirty="0"/>
              <a:t> reduce the maintenance cost of the system</a:t>
            </a:r>
            <a:endParaRPr lang="en-US" altLang="en-US" sz="1200" dirty="0"/>
          </a:p>
        </p:txBody>
      </p:sp>
      <p:sp>
        <p:nvSpPr>
          <p:cNvPr id="5" name="Rectangle 6"/>
          <p:cNvSpPr>
            <a:spLocks noChangeArrowheads="1"/>
          </p:cNvSpPr>
          <p:nvPr/>
        </p:nvSpPr>
        <p:spPr bwMode="auto">
          <a:xfrm>
            <a:off x="5219700" y="2371695"/>
            <a:ext cx="3772562"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1000" dirty="0"/>
              <a:t>The Channel Tunnel (often called the '</a:t>
            </a:r>
            <a:r>
              <a:rPr lang="en-US" sz="1000" b="1" dirty="0"/>
              <a:t>Chunnel</a:t>
            </a:r>
            <a:r>
              <a:rPr lang="en-US" sz="1000" dirty="0"/>
              <a:t>' for short) is an undersea tunnel linking southern England and northern France. (above)</a:t>
            </a:r>
            <a:endParaRPr lang="en-US" altLang="en-US" sz="1000" dirty="0"/>
          </a:p>
        </p:txBody>
      </p:sp>
      <p:pic>
        <p:nvPicPr>
          <p:cNvPr id="6" name="Picture 5">
            <a:extLst>
              <a:ext uri="{FF2B5EF4-FFF2-40B4-BE49-F238E27FC236}">
                <a16:creationId xmlns:a16="http://schemas.microsoft.com/office/drawing/2014/main" id="{82B99BD9-B008-41C9-B94A-E6E47F21DCF9}"/>
              </a:ext>
            </a:extLst>
          </p:cNvPr>
          <p:cNvPicPr>
            <a:picLocks noChangeAspect="1"/>
          </p:cNvPicPr>
          <p:nvPr/>
        </p:nvPicPr>
        <p:blipFill>
          <a:blip r:embed="rId3"/>
          <a:stretch>
            <a:fillRect/>
          </a:stretch>
        </p:blipFill>
        <p:spPr>
          <a:xfrm>
            <a:off x="5869946" y="867939"/>
            <a:ext cx="2604922" cy="1458756"/>
          </a:xfrm>
          <a:prstGeom prst="rect">
            <a:avLst/>
          </a:prstGeom>
        </p:spPr>
      </p:pic>
      <p:pic>
        <p:nvPicPr>
          <p:cNvPr id="7" name="Picture 4" descr="chunnel construct 1">
            <a:extLst>
              <a:ext uri="{FF2B5EF4-FFF2-40B4-BE49-F238E27FC236}">
                <a16:creationId xmlns:a16="http://schemas.microsoft.com/office/drawing/2014/main" id="{F2528219-1AE7-4402-BDD2-B93FD277A7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688500" y="2816805"/>
            <a:ext cx="2967814" cy="1582302"/>
          </a:xfrm>
          <a:prstGeom prst="rect">
            <a:avLst/>
          </a:prstGeom>
        </p:spPr>
      </p:pic>
      <p:sp>
        <p:nvSpPr>
          <p:cNvPr id="8" name="Rectangle 6">
            <a:extLst>
              <a:ext uri="{FF2B5EF4-FFF2-40B4-BE49-F238E27FC236}">
                <a16:creationId xmlns:a16="http://schemas.microsoft.com/office/drawing/2014/main" id="{2EB362F0-F628-4AAD-A608-E7F0A1A09759}"/>
              </a:ext>
            </a:extLst>
          </p:cNvPr>
          <p:cNvSpPr>
            <a:spLocks noChangeArrowheads="1"/>
          </p:cNvSpPr>
          <p:nvPr/>
        </p:nvSpPr>
        <p:spPr bwMode="auto">
          <a:xfrm>
            <a:off x="5776207" y="4427532"/>
            <a:ext cx="27924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1000" dirty="0"/>
              <a:t>The Channel Tunnel boring machine, photo taken during construction. (above)</a:t>
            </a:r>
            <a:endParaRPr lang="en-US" altLang="en-US" sz="1000" dirty="0"/>
          </a:p>
        </p:txBody>
      </p:sp>
    </p:spTree>
    <p:extLst>
      <p:ext uri="{BB962C8B-B14F-4D97-AF65-F5344CB8AC3E}">
        <p14:creationId xmlns:p14="http://schemas.microsoft.com/office/powerpoint/2010/main" val="18053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783771"/>
            <a:ext cx="4627984" cy="769441"/>
          </a:xfrm>
          <a:prstGeom prst="rect">
            <a:avLst/>
          </a:prstGeom>
          <a:noFill/>
        </p:spPr>
        <p:txBody>
          <a:bodyPr wrap="square" rtlCol="0">
            <a:spAutoFit/>
          </a:bodyPr>
          <a:lstStyle/>
          <a:p>
            <a:r>
              <a:rPr lang="en-US" sz="4400" dirty="0"/>
              <a:t>Waterways</a:t>
            </a:r>
          </a:p>
        </p:txBody>
      </p:sp>
      <p:sp>
        <p:nvSpPr>
          <p:cNvPr id="3" name="Rectangle 3"/>
          <p:cNvSpPr txBox="1">
            <a:spLocks noChangeArrowheads="1"/>
          </p:cNvSpPr>
          <p:nvPr/>
        </p:nvSpPr>
        <p:spPr>
          <a:xfrm>
            <a:off x="277585" y="1744043"/>
            <a:ext cx="5018315" cy="3242723"/>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r>
              <a:rPr lang="en-US" altLang="en-US" sz="2000" dirty="0"/>
              <a:t>Aqueducts - pipes or channels designed to transport water from a remote source</a:t>
            </a:r>
          </a:p>
          <a:p>
            <a:pPr lvl="1"/>
            <a:r>
              <a:rPr lang="en-US" altLang="en-US" sz="1800" dirty="0"/>
              <a:t>Usually takes advantage of gravity</a:t>
            </a:r>
          </a:p>
          <a:p>
            <a:pPr lvl="1"/>
            <a:r>
              <a:rPr lang="en-US" altLang="en-US" sz="1800" dirty="0"/>
              <a:t>Bridge-like structures support a conduit or canal passing over a river or low ground</a:t>
            </a:r>
          </a:p>
          <a:p>
            <a:r>
              <a:rPr lang="en-US" altLang="en-US" sz="2000" dirty="0"/>
              <a:t>Canals - artificial waterways or artificially improved rivers used for travel, shipping, or irrigation</a:t>
            </a:r>
          </a:p>
        </p:txBody>
      </p:sp>
      <p:sp>
        <p:nvSpPr>
          <p:cNvPr id="5" name="Rectangle 6"/>
          <p:cNvSpPr>
            <a:spLocks noChangeArrowheads="1"/>
          </p:cNvSpPr>
          <p:nvPr/>
        </p:nvSpPr>
        <p:spPr bwMode="auto">
          <a:xfrm>
            <a:off x="7172866" y="1051545"/>
            <a:ext cx="1971133"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1050" dirty="0"/>
              <a:t>The first recorded aqueduct in Ancient Rome was the </a:t>
            </a:r>
            <a:r>
              <a:rPr lang="en-US" sz="1050" b="1" dirty="0"/>
              <a:t>Aqua </a:t>
            </a:r>
            <a:r>
              <a:rPr lang="en-US" sz="1050" b="1" dirty="0" err="1"/>
              <a:t>Appia</a:t>
            </a:r>
            <a:r>
              <a:rPr lang="en-US" sz="1050" dirty="0"/>
              <a:t>, which was said to be built in 312 B.C. The Romans completed their 11th aqueduct, </a:t>
            </a:r>
            <a:r>
              <a:rPr lang="en-US" sz="1050" b="1" dirty="0"/>
              <a:t>Aqua Alexandria</a:t>
            </a:r>
            <a:r>
              <a:rPr lang="en-US" sz="1050" dirty="0"/>
              <a:t>, in 226 A.D. Rome has over 359 miles of aqueducts that lead into the city.</a:t>
            </a:r>
            <a:endParaRPr lang="en-US" altLang="en-US" sz="1050" dirty="0"/>
          </a:p>
        </p:txBody>
      </p:sp>
      <p:pic>
        <p:nvPicPr>
          <p:cNvPr id="6" name="Picture 5">
            <a:extLst>
              <a:ext uri="{FF2B5EF4-FFF2-40B4-BE49-F238E27FC236}">
                <a16:creationId xmlns:a16="http://schemas.microsoft.com/office/drawing/2014/main" id="{4045592F-F51A-426B-B4BE-1B56D83A70D7}"/>
              </a:ext>
            </a:extLst>
          </p:cNvPr>
          <p:cNvPicPr>
            <a:picLocks noChangeAspect="1"/>
          </p:cNvPicPr>
          <p:nvPr/>
        </p:nvPicPr>
        <p:blipFill>
          <a:blip r:embed="rId3"/>
          <a:stretch>
            <a:fillRect/>
          </a:stretch>
        </p:blipFill>
        <p:spPr>
          <a:xfrm>
            <a:off x="5160350" y="818694"/>
            <a:ext cx="1872035" cy="1872035"/>
          </a:xfrm>
          <a:prstGeom prst="rect">
            <a:avLst/>
          </a:prstGeom>
        </p:spPr>
      </p:pic>
      <p:pic>
        <p:nvPicPr>
          <p:cNvPr id="7" name="Picture 6">
            <a:extLst>
              <a:ext uri="{FF2B5EF4-FFF2-40B4-BE49-F238E27FC236}">
                <a16:creationId xmlns:a16="http://schemas.microsoft.com/office/drawing/2014/main" id="{373CB7E5-AF7F-446D-847A-B7A1ABD084EC}"/>
              </a:ext>
            </a:extLst>
          </p:cNvPr>
          <p:cNvPicPr>
            <a:picLocks noChangeAspect="1"/>
          </p:cNvPicPr>
          <p:nvPr/>
        </p:nvPicPr>
        <p:blipFill>
          <a:blip r:embed="rId4"/>
          <a:stretch>
            <a:fillRect/>
          </a:stretch>
        </p:blipFill>
        <p:spPr>
          <a:xfrm>
            <a:off x="6310649" y="2737186"/>
            <a:ext cx="2691019" cy="1616304"/>
          </a:xfrm>
          <a:prstGeom prst="rect">
            <a:avLst/>
          </a:prstGeom>
        </p:spPr>
      </p:pic>
      <p:sp>
        <p:nvSpPr>
          <p:cNvPr id="10" name="Rectangle 9">
            <a:extLst>
              <a:ext uri="{FF2B5EF4-FFF2-40B4-BE49-F238E27FC236}">
                <a16:creationId xmlns:a16="http://schemas.microsoft.com/office/drawing/2014/main" id="{AB2BC7D1-1D86-4A00-A47C-AE275396CC9A}"/>
              </a:ext>
            </a:extLst>
          </p:cNvPr>
          <p:cNvSpPr/>
          <p:nvPr/>
        </p:nvSpPr>
        <p:spPr>
          <a:xfrm>
            <a:off x="5160350" y="4365595"/>
            <a:ext cx="3981798" cy="577081"/>
          </a:xfrm>
          <a:prstGeom prst="rect">
            <a:avLst/>
          </a:prstGeom>
        </p:spPr>
        <p:txBody>
          <a:bodyPr wrap="square">
            <a:spAutoFit/>
          </a:bodyPr>
          <a:lstStyle/>
          <a:p>
            <a:pPr algn="r"/>
            <a:r>
              <a:rPr lang="en-US" sz="1050" b="1" dirty="0"/>
              <a:t>The Panama Canal </a:t>
            </a:r>
            <a:r>
              <a:rPr lang="en-US" sz="1050" dirty="0"/>
              <a:t>is an artificial 82 km (51 mi) waterway in Panama that connects the </a:t>
            </a:r>
            <a:r>
              <a:rPr lang="en-US" sz="1050" b="1" dirty="0"/>
              <a:t>Atlantic Ocean </a:t>
            </a:r>
            <a:r>
              <a:rPr lang="en-US" sz="1050" dirty="0"/>
              <a:t>with the </a:t>
            </a:r>
            <a:r>
              <a:rPr lang="en-US" sz="1050" b="1" dirty="0"/>
              <a:t>Pacific Ocean</a:t>
            </a:r>
            <a:r>
              <a:rPr lang="en-US" sz="1050" dirty="0"/>
              <a:t>. The canal cuts across the Isthmus of Panama and is a conduit for maritime trade.</a:t>
            </a:r>
            <a:endParaRPr lang="en-US" altLang="en-US" sz="1050" dirty="0"/>
          </a:p>
        </p:txBody>
      </p:sp>
    </p:spTree>
    <p:extLst>
      <p:ext uri="{BB962C8B-B14F-4D97-AF65-F5344CB8AC3E}">
        <p14:creationId xmlns:p14="http://schemas.microsoft.com/office/powerpoint/2010/main" val="41561640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A59C458-30BE-4EC9-80B4-1E2143190FB7"/>
  <p:tag name="ISPRING_SCORM_RATE_SLIDES" val="1"/>
  <p:tag name="ISPRING_SCORM_PASSING_SCORE" val="100.0000000000"/>
  <p:tag name="ISPRINGONLINEFOLDERID" val="0"/>
  <p:tag name="ISPRINGONLINEFOLDERPATH" val="Content List"/>
  <p:tag name="ISPRINGCLOUDFOLDERID" val="0"/>
  <p:tag name="ISPRINGCLOUDFOLDERPATH" val="Content List"/>
  <p:tag name="ISPRING_PLAYERS_CUSTOMIZATION" val="UEsDBBQAAgAIAAB0PUh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AAdD1IH2uS9JQDAAB/DgAAJwAAAHVuaXZlcnNhbC9mbGFzaF9wdWJsaXNoaW5nX3NldHRpbmdzLnhtbOVX3W4aORS+5yksV70sk7TpNo2AKAqDgkoAwaSbXiEzNowVjz1re6D0qk+zD7ZP0uMxJMMmm3VapapU5YLM8Xe+c3x+Z1qnn3OBVkwbrmQbHzYPMGIyVZTLZRtfJb1XxxgZSyQlQknWxlJhdNpptIpyLrjJpsxagBoENNKcFLaNM2uLkyhar9dNbgrtTpUoLfCbZqryqNDMMGmZjgpBNvBjNwUzuNNoINTyoktFS8EQp+CC5M47InqCmAxHHjYn6c1Sq1LScyWURno5b+MXx2fub4fxVF2eM+kuZzogdGJ7Qijlzh8ipvwLQxnjywwcPzw4wmjNqc3a+PWRowF4dJ+mIveXII7mXMFtpN3y58wSSizxj96gZgumIazMdKwuGZDuyWpIyz7bW4EX0Y0kOU8TOEEuVG3cTWaTuBdP4uF5PLuaDLyrwRpJPxnEQTrTQb8bz4ajJJ7OLpLLwZOVkvg6CVK6+DSOJ4P+8MMsGY0GSX98p1VFqxaXVrQf4hakQpW6HkhiLUkzyJjdBbwu2aEWSu7F2j2juRJQdQsiDINOyOeMDknOanU4veGyB8hDjBZwD7Fp4zPNicCIWyJ4eqtsyrmx3FaV36sjEXBBhzF0OcV35n1w0oxow+pu7U6MK7a0E0uKupqsoa2qwGzF/wUfMxkCu4AOEK4LmA6Bx5qYJyDRmRAh4MkukSHgS6JvmEaJUiIIP1Q2jPhPVQqKNqpEgt8wZBWCAitz+C9jqN73aKFVXklhNFlkBIecrjhbM3oaYugTmMhL0ISpWAhmvYW/Sv4FzdlCaeBlZAWJBjk3nr/5JOKCGHNHSnY+vvQt2h924+uX7oKErghMoqeRQ0uxvLDPwU/g7lKBCSEURLNGAZFJSQkl5fJDOa1gIdcMtp2RVZV0l8iKFNLNwR/PCQcpND+X2ykeQJgSiZQUG0RSKG3jSmjFVWlA4ovFU5vvctCrIi4rV5cwo8CYpmHNeXD4+s3R2z/eHb8/aUb/fP371aNK27k9FsRZ84P7/NG9Eqz5rx32P3qP7Ip7uj2lc1eotKb/2ILarpv7Y7gVufXw8LZwK+aXXBbjSfwxaDZCFILKL54G0Y1CUKMPgTvBzd5xbe4GuQCDc+mnNIxOwXMONfBsPfFTquyH3kl8iT5Plf26IfuRxvxdIuafbt+t916mW9GD3znuJOeS5xBHt39uP446b48O4PX8waNGA9j2Pxo7jW9QSwMEFAACAAgAAHQ9SErfsUa4AgAAUAoAACEAAAB1bml2ZXJzYWwvZmxhc2hfc2tpbl9zZXR0aW5ncy54bWyVVm1v4jAM/n6/AnHf6e6VndQhMcZJk3a36Tbte9qaNiJNqsRlx7+/JE3WBCj0sCYR+3lsx7HNUrWlfPFhMklzwYR8BkTKS2U0Xjehxc00axEFn+WCI3CccSFrwqaLjz/tJ00s8hJL7ECO5WxIDn2Yuf2MobgY3+ZGhgi5qBvC9w+iFLOM5NtSipYXF1Or9g1IRvlWI69+zFfrwQCMKrxHqKOc1tdGxlEaCUqBSen72shFFiMZMB/pyn5GcvpQ529/QNtRRdHSlp+MDNEaUkJc5OulkWE8197jV5kbOU9A+Isa+uWzkUEoI3uQsfO7r0YGGaJpm//pkUaK0hQ05px/xHcOE6TQ42eyujJykWAuZAJdfAVXHnvXuwDkvoZzn5pxlYI9mboeLATz6BmDBcoW0sSfOpuqxNtji3o+YLEhTGlAqOpBTzrpJ9Iq7ybW9bg/8EZ5EYCcoke8CtbWsOryDYCxvsevVrd2VYT5veuCBCXsnDLIsFf2yN+6rEfIQNkjnxkt4JGz/RH80NJx/BPfEveY56uvrcCJPvp6+ZO3mkgPZnBVENopPKYWBSyUSeeF1mBeLU2srkspOcop5WRHS4JU8F8Gl+3tZVSaHBhcp53uqxQpMjjVbjZHvaTD97Lny93Y/Sb0d+vOE9Qr/GZKEEle1fo3SU0njqdnRLuZJqcZZklqOMh7vhEBxyY2RKqJ3IJ8EYKNDcMFwlis6AZrKJk0CUqQJqdrnDonp4rP2zoDudZvRsE3TazrcBUtK6b/8JXCGxQxYcDYMbHS7jih7z0ZKFwDAJF55Tu2O3SWumVIGezAz32gsBceulmqdIcONdsSH2CDYbs5zah+dGuib5QQFxtOEF51XiJeOKEhbnnnOO55JJmyN4um3i/g3nO0kv0mM50X5tspXCtFnrX9uIRaaf6T/AdQSwMEFAACAAgAAHQ9SAjOe+xnAwAAkA0AACYAAAB1bml2ZXJzYWwvaHRtbF9wdWJsaXNoaW5nX3NldHRpbmdzLnhtbN1X3W4aORS+5ymsWfWyTNKm2zQCoihMFFQCCKa77RU6jA1jxWPP2h4overT9MH6JD3GkAybljqrbVVVXMAcn/Od/89D6/x9IciSacOVbEfHzaOIMJkpyuWiHb1Jr56eRsRYkBSEkqwdSRWR806jVVYzwU0+YdaiqiEII81ZadtRbm15Fser1arJTandqRKVRXzTzFQRl5oZJi3TcSlgjV92XTITdRoNQlpedKNoJRjhFEOQ3EUH4toWIoq91gyy24VWlaSXSihN9GLWjv44vXCfnY5H6vKCSZeb6aDQie0ZUMpdOCAm/AMjOeOLHOM+PjqJyIpTm7ejZycOBtXjhzAbcJ8DOJhLhclIu8UvmAUKFvyjd6jZnGmsKjMdqyuGoHuymqZl7+2dwIvoWkLBsxRPiKtUO+qm03FylYyTwWUyfTPu+1CDLdJe2k+CbCb9XjeZDoZpMplepzf9Rxulyds0yOj63SgZ93uD19N0OOynvdG91aZatbq04v0St7AVqtL1QoK1kOXYMbsreF2y05oruVdr90xmSuDQzUEYFpE5BirW7ehCcxAR4RYEz+5OLegFs1dcYArO9rg5lza6B/TpZjlow+qOdifGjU/WSSQlXQ0r3JNNqlvxt9RHTIaoXeNMCzfXTIeoJxrMIzTJhRAhyuNda0KUb0DfMk1SpUSQ/kDZMOC/VSUoWauKCH7LiFUER6Yq8FfOSH2TyVyrYiMVYCwxglNGlpytGD0PcfQOXRQVWiLNlYJZ7+Gfin8gMzZXGnEZLLHRKOfG4zcfBVyCMfegsIvxiV+63qCbvH3iEgS6BOSWx4HjkrCitD8CHzB3qdCFEAqrWYPAymRQ4Ui5/lBON2ohaQb7zmG5abpr5AYU280xHo+JBxkuL5dbXg4AzEASJcWaQIajbdwILbmqDEr8sHho858C9KaEy02oC7z80JmmYct5dPzs+cmLP1+evjprxp8/fnp60GjLxCMBzpun4suDN0Ww5b9upe/YHWD/B7ZXShduUGnN/tCVs71AHtJwK3ak/XX+d5fGT6L/0Tj5K4jtMK+ggUomQXDDEK3h60CWd2w6qjFpUAhIhQvPu0iGghccu/rDpvynzM3h9wY/Vf/T3Py6RTi4PL9tDfzT3Tvq3ktpK/7q/4UGyvf/RXUaXwBQSwMEFAACAAgAAHQ9SEyN/oadAQAAJQYAAB8AAAB1bml2ZXJzYWwvaHRtbF9za2luX3NldHRpbmdzLmpzjZRNb8IwDIbv/Ioqu06IfbLthgaTJnGYNG7TDqGYUpHGUZJ2MMR/Xx2+mjYdxBfy8vA6NrI3nag8LGbRS7Rxn939w787DUizOodrXxctekY6MyKdwSTNQKQSWA0pDj89ytsTETJm0plO159kayp+DOmbORemiquAhQ5oJqAVAe0noK1CiX+9yvZV7SqqtHmaW4uyG6O0IG1Xos64Y9jVmzvVAmswFqDPoHMeg2fad6eNPDk+9CmqXIyZ4nI9xgS7Ux4vE425nLXlX6wV6PIPX+6A3nP/deTZidTYdwtZPfHoiaKdVBqMgX3exxFFEBZ8CqLi23PnH9QzbhZUo4vUpPZAD24oqrTiCTS69DSg8DFZejW62adochZWdkfc3VJ4hOBr0A2r4T2FB6LK1QV/oNKYUEcaaLPnR1Qgn6Uy2afuUQQ5eizZtnXvVKh7/pB5I4S1EVoEJjJrWxwXTL0NDq6pZR2HZl6ERBkSMZBYhcDiKHrPsfU9QveviHFrebzIyvVQrsayD1wvQU8QhbtKtOXKjL7PPdnfytvO9g9QSwMEFAACAAgALmXLSJZRcFq6AAAAowEAABoAAAB1bml2ZXJzYWwvaTE4bl9wcmVzZXRzLnhtbJ2QsQrCMBCG9z5FuN3GbqUkcRPcHHSWmqYaaS8ll1gf35SKdJGCQyD/8X0/yYndq+/Y03iyDiUU+RaYQe0aizcJ59N+UwKjUGNTdw6NBHTAdioTtijx6A2ZQCxVIEm4hzBUnI/jmFsafGog18WQiinXrufp9A75ZPJhVmF2K/uX/ZmByjLGxDXaLhxQpXtKM8LIawmTc9GYW2wd8F+AWQNavwI8hhXAxwUg+PfFU9KRQvpmCoIvlquyN1BLAwQUAAIACAAuZctIlBOzImkAAABuAAAAHAAAAHVuaXZlcnNhbC9sb2NhbF9zZXR0aW5ncy54bWwNzDEOgzAMQNGdU1jeKe3WgcDGVpbSA1jERZEcG5GA4PZk+8PTb/szChy8pWDq8PV4IrDO5oMuDn/TUL8RUib1JKbsUA2h76pWbCb5cs4FJliFLt4mjiUyjxSLHHYRqOFTXv/AHpuuugFQSwMEFAACAAgAJJv0Rook4qj6AgAAsAgAABQAAAB1bml2ZXJzYWwvcGxheWVyLnhtbK1VTW/bMAw9p8D+g6F7paRd1zawW3QFgh3WoUDWbbdAtRlbi78myXXTXz/K8vecbgV2SGBTfI8U+Ui7189J7DyBVCJLPbKgc+JA6meBSEOPPHxdHV+Q66t3R24e8z1IRwQeKVJhADwmTgDKlyLXCL7nOvJIz0CRmTi5FJkUeo/cZ8jdRbok745m6JIqj0Ra50vGyrKkQiEiDVUWF4ZEUT9LWC5BQapBMpsGcRrsUv8djb8kS5ne56B6yFy/PXBN0nI8KzEgKU9pJkN2Mp8v2I+7z2s/goQfi1RpnvpAHKzkrCrlI/d3d1lQxKCMbebaJNegtUmiss1cvRSLi9RR0veIddgkoBQPQdE4DQmzWDYBdrcxV1HNowa0hlftRM1b+W3M+6ZxqzrHOue8eIyFivCoD+msk0CXDaO6SXXdSkEPjYJWhok4En4VQkJQvX5rJTJfEBuwVVyVJ1Wljwf4tOK+zuT+FmGoorqDtG0atU2jFajloG30dUdBmttugetCQlOqmfskAsi+cCm5kcWVlgW4bGSssWwIdpm9ct2kriFupJP47B96Y/xGrfmpXutMBfgfjfmERG1NRBrA80qgj4YEa6oBi21sVOcxNTG7nFTxmPR0PTDZHOum4EUczWUIOIYB15x1dnYICpIrdPELOcL2Dg6CIxFGMf70JMP49CBNwuVukqF3cBAcZ/5uAtqa2zKycR1HYmoV5LKJdeL6hdJZIl4qeQ72jF5WOnxt5Jqjm1y0B+fzP0ZxEKMZzC2ZWF3mqbevmsN7M6dadT6b3FoGasV5AF3k1quZhSIf+QSw5UWsb/s5NfuwBx3lPDUd01zfUe9ZuRYv4JQiMF+6xampSQRGMx75cHHaY8B+4nYZhK9MhyJus7SpA6WserP/VUWbLV+3znb9UIddrOGTgNJi7Ex9RHWEMivSYNRDmncfERXjTruRwJ0YtnijxQmKNMs98h4f6jtfnl12Vz7HTzjrfWvubWCbyxtWep1wpyBW67q9iFvvBnz8DVBLAwQUAAIACAAuZctINdvZrWgBAADzAgAAKQAAAHVuaXZlcnNhbC9za2luX2N1c3RvbWl6YXRpb25fc2V0dGluZ3MueG1sjVLbahsxEH3PV4j8gCWNbgtbg67FkIdCE/K89aphiaMtK4WEoo+vNq1x3Lq0mqeZc+YMMzp9fpySfc5lfpq+D2Wa0+dYypQe8vYKoX4/H+bl0xJzLHlzqtxPaZxfdunrvNZaNZchjcMy2hXNW4zC20NKauVUy5hhFEnmqVfIeW4b1oHrwDbMUWL7zW8SP3WXuI+pXFbtN2fonw27lONSdmmMr1s4Z7+Hzjf4uAzj1Hh5K9ga9Ti1OrYGYoRL7ivVACCQ5Y44XKXspCbIY8YxVKMoUECEc9KJSiTl0LLQiabCfCcQk4xRV6mnrRtpbRy1VUJHiG7TvOpsDcFIjBEhBJirXEAwGDU2NA0Naj0gODAgqjaaKEDBBhNY9c4Ly5GiXmBcmTGA8em4p+3en+tU/e91juf8h+DFL7iIrt7aXDBXv39elka+jU/fDkOJ6MuQ4278cB3ubm6uf3nyzb9HxmrUtvFfff0DUEsDBBQAAgAIAC5ly0joDowg8BQAAO81AAAXAAAAdW5pdmVyc2FsL3VuaXZlcnNhbC5wbmftm3lU09e2x7HSqq1IgbZMAaqotBVBJkk0JFcB0VbBDjIpIIZBmSFCCARSK4JeIAGpjCEo3mrvDYM0MoQhqUUTaCB5lCJCIBF+kAABYohkIAm5SXS9e9d674/31nr/vbAWi/U5/HLy/e2zz977rLXPrbOBASbv27xvZGRkcuqk3zdGRu+WGhkZf7/9Pe0I+cWlL7R/tiC/CThu1MICLWrBOP7YmWNGRm34D1TR72p5R9rJMKSR0a5+3e8WRurPMUZGXgWn/I59lx25Mj1cvJ75hJGu2a8x0hh1Xiu+bDHusifk488++rjx4G/Gx973O299wyrZ74cLP4Z+aLWn6+bVb7cfpzCLHlNE7KtYuEy2oaiv8TCNJwiHhNtc+UMixQyBAhYphimrR2sL2TDl8kJFEAyyIQfw+Dz5TJGR7gdUPfL96PXRG4J7I2CLkA+26sbSXvxRxEgDlcLVr0fnS/SPTe1afMoYkcM1CnbGe/qRlKrXs0qM87t6KI/E8AIc8h4Ttuvo15XbWk54R/+vzorLmK15KjEjoLVPOplhU/SsXTfBywdmpamf7hZL05q3aLHrSsteG933odDzd0IKHn3VhSurFr6eLXZ1eRirOjXKur1OlbCOMq9Y3smraYgiF68KyjIvrG8SGZkRQm8eRoIEkKvUAcQ23dRx3bcvYzRqmYPPxsJ9E7QpXPVqpP4oCtfMF1wdNzNHDs+qZTxaIobKlhdH9jjnjilhAcA2B8yrbB5dVlVKV77gSbpaEtX/4Wual4JhAS4cFkQarlPd5dPibJMKfDuLOH5u9QiRgewQ7rzFWagVBVTXM0QJPLMsY2DscXHXwRH5tW324JzZW06rNrRET5bik1Lda6bg+/yBkz+CrrmKwTNfSE78NlftOrqmrj5cNCRowFIBR5Qn/ooin7vapfTEW1DMB92DOurSHW/i0hETxasc6oWQk0OUafqv6Vy+GPIQkCOJdAgLFke9IGijYuyUROQdBSPAMYbbRrQSZLQTS6IGMQgleWqaGo5a3gDVjpfnTXBv9JmOo5sFiFICU5xHbYncag2nx26WHF1Zv53o8WB43F6r8/tcRiSMuMf8pXkpPf7Bfud9h0tj+XcJVxzXSvEBJ5t+/wUN5TMfNyELWtyi7Bkvsuyd0krRZKJZNx0Wk+uYFRHDo/cq0yJ2u3GqW7+m8rM98o1/g7IUVsx978RNuB3EW9QwNnHrfEIspW1VrA5ld9lDHpLWCTEfl5JXFZNxdojpHlgRX+Cb1K/Qvls7CzLgxgfFYHCpSUcBSW39w1JkZauEMtBLGmeCx4HaeCIGzte57ktu2k8j4HsHj7lkxAPbzzp67j9rguCeDiqo3fq87MM7Cn66ApZ+AM84wng8BD8e8tybX+zcGRFS2bdAXRnNLHx6oTM9PpXKf+GRjysoT6wRl8d6pECJov3DsrB4Fq9rszyxXIywcyM6acXuVXq1iKEpuOrysppM0QbIZgYiYSv7UrXGlYAFsQS8uBcHWWDc3EATkO5E04d9kRlc+rrDjJXevmydfUcu487WVKLNiR3uPteuFNDN6s3vmpM6rqXtCuWssCTxRPTEiqzfX5bcQyRdrd/tlp52gYQ589GQPF0FeW78PB2XsUsCHqVTbIUlmIb1vR1OT3HisCxjeRg/rFmwNywu184jJZdKx/RDD/Lic+zjexATy19JfYAO1OgqMzMASG9BJgG9z8AO/dWueIHEiy5QNp9mS+KhUWu11rQyI71F2zrZnoEYW5QnrsdC8KKWgagRZ5bYtn1ufoXhXp6JS9cqvXbILBF3Y0cYAlt4OgjaM0AtRctmun0v2Quge3/kK0sczA4Jkqbu2EJMa7BD3vamiL5ypNcqOKJeA3V1z2snViS1JsZMI+/ioBr3lHHBWSliOVF6QBKjEcxLZ7pbM0sQTMjvcpCoS9qvwgwoiPfTnnfm9A211hGYBM3QUdYBnVJZoXZvFTSWOKAS9/9lWJyCu7kjFHl2qHdHIMLOcfv+0FhuW3MTwvipWzKGVlocFvAgnipW37xkOdEpVsMuoE4OifnggJ1sudkOj2SYN5oQG/DpEOB2sENoJ5wgatL7MkpDhJDBL2xaW5KpbBhxHWSjrEM4KD2euxEdlK/9/QBCFYgDzc83icn5YQ3Mhngr8gm8ikjXGmImblwFloXxqi11S18n+rIx/Th3+5fkpw+Mf4KyXhc89PtbtW/Sg9KbHyPLvvz+yyHb0RMqW2bplTAYx3aUvInmnjS2FQ6qEA2u3anKDLvd6dQ4CEORbzxa4iC4CNskCNPPkLE1hxtfHWr1bjvEw9/MnlTwWgR7SUIbp+ajgbm7hpV1mXi0u6YXl0dZTfSJqZPIMT6LXmUCf/70fDt0Vlnd0R2sD/NJIeallHBtkKRYX0jUh3mbEfl75uappuM2evEnPKnXCp5y+v/7IO6H0Mf8Lz31OeLu/wiXqJ3cHKE+cRgd/9980IAGNKABDWhAAxrQgAY0oAENaEADGtCABjSgAQ1oQAMa0IAGNKABDWjA/6+4qnzVb4rXD336fzDt0vER+XVTGDhHMV+FJ6L5NfcZDljVAoe3KS2tUP++GQsn00iA7snvOZdSckjErNaBTcZXrn1XW1ar0OSh0Pz21Vx/KbZhWjI1Iu+TcY9urKJoPVMTdV8o69SRdqb6FrVuFC9PRueq0NaL+ZCOMTe2O7vvuSeqPLGbKW4Yp9wXf+Da+2jqSZ2Lsu8IkZkjfmaJb36QrGv+ChD1SlgCOk06mRgQBFe/bhM0YDeRoxMN3jwMWbB5JySSkjiJiXDnQZMrEw/zczVqmaj2MF2UExGUg7vw7DCrVnTLiQheB7smbibzz6kcM0do+x856DolDlNq1r7g5nK/Y/vIpta64mvi25d3D7T3LdnGse1KRWN7GrT62bF7qdNYjZqxO8UrT8iqP9pgW/WSIN7xo/jldVN77DSLkT835fSJgABXveo3YewgA+FPfU19rl56xc5Q1MZ68KorBf7Hkx6UMiS/HCAJBs4lAY8VGU1hWCKzBuaKOidVW74fJnOBg1Z0jW+dZ1Kcc9YGnapEDqaDSy/iSbG7TrWIz3H9slYv907+PffZUrbLF+UHxS5RFjPBkiFzUMgxV1Ql656LcDI270IkSwm6iKxKPp5un9qfkH+sLPEOY4caqC1dgPKZkugpNHH7Ud7Hql+3mjr3S9L+QM41cgbcShgPh6sQ9mxBnj8glH9wI2Kz9td8XQshZ871mxCRrenwGx1nWtaXXrge96TeFcerek5w/RgQVf3Tevq403hM7op5iCTTViLJnnqX8OhoY/KssNqJLtl9LCt3PI0KX5kkvgZRFg6vgdmjZL6tONseNSZFh6yUJTd1+JD1a7Ff0cQZy6X7Pj6yOZFQ41vxSdq5hlRnm6g/tmeTrpCnBiG8Rcrts5DVuFhN8HiKH5D8l2EgObvUTXPoOaVW0/RZrvZtfuG8yKSSpSL34FZGXmhybkd4nEMwh9hcOVE01rHFyKjLbu3rd4tUEPp5EvLQ+YPIm2tuH5MAuOuI/PaJX8+fqUu+P+1879Dou4CwvTsrKsYzshnuB0w3d/icP0g2JSWzg5kET9WsJS2URSt+O+EuBTz/fFj9dZ3m9T++cj3IfoK+Sa/yfIebMFmGB4GvEI0BTOXyEjlpohXz9CloScD2ZMnFZh+5YR+InSV4POqmGN1v7f3ciyCtoT/0CXDpKY0QKBvvi9n5UvJ9XVvNQitWLbzhu5jAIY+5Kx9NSpPahxK6Th/C6SWAMa20zY21vNnd5+uLdCqkdNtUZ3Z/C/XR5V67rPosaxJAaYpoTP/hlXznXHPBgNihzIRTrXVaqBMRl1iR6PZbWmNSy1eNm9uVjnsEwpskiXsYG4SwSBDEdsxkZT1Hzu3hDEjWoMo1f3/AQSNnBGA1Sp5GNLbJm/GmKYYzuOQmnYWQlRXSff0JGD2Q7VxydsWRkrfqOlG5uaK+RAXtakrtGKW6uRISg941R3l0xLLnw1LXz7ekPO2qSILbXLRy+Kot8/lG1xHIuEJeZFWeffqrn+1GM1AiK7gmINvxM7yCn+j9TipdILxy7PB4nhfMpbu0CVmwECGdf5yWF0YaR8xte6FrbtXk/uRgB4+cvqISRmk2ssPpDVJTnt54ToNZv7haB48G2TjoVzOpSGvZKMaxPC9RSzBHGxVfPpr3SA4RmaHKbas71qqeIHImn0APisaxaxUNmFW1EMp2FgkZR4KxEXWZseHUlIf1sZkucaRY1u28QTcWQIfxwWt5OEdea0wOK0q7o9x+4ZYEYaurJroHKFYuEgW90e0RSqu05LO63fDtIRI/WMcl+83XD+EHry9pFa6onAZN5/w4bkOjdBkg/F0vGjHQVrpbmRa+F85M4OhCaQumcmVJPdMSaHMCPKycryjsRcETfRaNamBcZCpPgqP52R+TQoMFiI5wvjOiuj954xk0JcWWs3t01NV9SCS2KPMokaRPpoW7Tjzzh/NCPd+TpqznDKXO0svOdtfGg6+82Hx5ITn3MLsnc/JRfepm9y86lztdKD7/XDE15zBUXAi88bzTqTS1dK1vBh1jtdvDvFiQ7mjDFjEsshlRZvgXddGR7Odd0QnUYm9m3IDyJZob0cwa1LpuGL0MsAUC/0pHbPweup9RL5M71qYCcjDtYX1P8QASkRkY6GizNbczxwfXUyS5Lnv82ZF85eFC1cVhU85Yql0Ih5gsaKg/XLJIaj3wZhU1zk60W0NtdH/4g0vtyVoT7RpFsn06ManZ9tYdTzKm1HUM0mUQTTktwjHwZbUzj19BVqn1W8Xb/+TIGD3h9RXabUMe6gfzi/0AK0H6EM2nqK31MkFAXyIQTryxDsh3MzrsjAMfnziQNpkKCtEFFetAW/rrsfE7Yx3a6Bi8hl/wv57e1GFiZPRrdHifK7R1J5pXn23t+J6g8MHphvtxjfFJAmthmAnyMzuUE17W5/iPVWFrcgiTsM8X56WsBJgmSU7+wMojE5rjj/HVogvElQM2DL0C2LOozbWq+w1aR2EE3Qyjx04mWL+UaGOcW1M++TDztfieGBE6bKk3xs6HJoiNpbeu0/M7++6Y/M7b1SLJbggy/zi0adFp5hXwarisupa2n8hrxYlvNZAVLrNmdRIvZhxYCBwIIh9x0n46frBMbc+oB6Cf27AZ1py6OT7+p4HX6MlPbTStK4+Ej5mhduwvf0gjNvHkdG9cvrzfwd5n/c9vUejlNgaOKm1vtWM72vdP6HQmYW8SY1SI29FePsH/xXRZ5VioxHRIugpUrJ6ITLbVFhr9r+UA3pVnSwwoVAQCZieKzLwYJhcd76bwOPHgAxjc0VQJDIXxfHZz1LLtrdZDOIRq31Uq+xBrWJ4fmRK7Wc3aKRFATAFVZKYn661bpaq0EQy8wfemoUGFEj+fQTIblgsN4g+7kzK3aNq1LufwDyf1KfpzuccdTMQZvF5f4WjhCkbyVizLfXNm4FARgBmWcRSIt95GaqV2670t8INKzmUQoM5pXLCqiq56BeG19SY6gAeXCEPa3LGvH4xTBM7sFNyiA/Bedi/Smcc17viXp3EH6p/ioWsD7h+1xnCdyeGWr6JI44D8Wk30JiNuX2u7drktvN+EV/f8b48Uoifl+ZiIMH2es5RAmHAXRb7qenst9o2scQ82lIzBdpF2PnyXec7T3uFgeXTBnzvRtNrM5NL5S1PRhOhxmh9scAnzRlwvG9nw4gSgsCrymyE0EIoHAGcPXG4uYgrWmE60IEnSPxnJXuPXpdpjl5+CbqDEd1ox8wshtI2xkQaNKn7Vjaaad8XDCwsq5rdNLa1n2Gvj3BDta+jnIIHX4d8uU4nSa/I3OXQv/GdGVsh/RuHlhF0MyaNa1FvV2xwwaTOaky7mB4KKO68Y1ziJzgjEt+5aw7kcgfgUf978a4bc7DvXhEyYPvCqJ4l4zGl/Or6nwCMP1B/MH4QMAitn0hA+i/aIKTCtymTBl/gBOrCJxQjzA05tXu/BFIpBBY6WMhlNo26DcgM1T0zz0173ifJSrfdRFMH3fuxpjnQVtOX4nMi3wh2q202LZiYmWTXIPAp7ucFCa70DQ87kd/GL1hPCC8fk+kKDD81I6ehPoL7Za0n6yOgze+98fbEuJ8v0OfmZizYnq/y122ZZl5nE0zeQH7JSt3SUuwF8dEadrEprQfYwoy/641MUzhsLAmW8vTg2/MiVk6H2WGl6rd4HpdHtK9pZI5J9lVbBkhZ9yJnJ1ZbvVSIL04klqHY5Qb9YRmZHo+2z9tkErU5RkCE7cediSlYwURt/VFVK0iXNez5Hne+LZCHWcwjzOK7KPW6z6687FTDs7TZhw89N/1bxLM/+7SIh2kujzz1Tu4Jgirm1vtl74W9LHu0+jZIjPn9vJHuPDS+QdPL36eDWKklon73sjch/lWG69JqVLeqTuawr6LLaMYiuFPhORFWuroEIRZehYXlQf9jRq7bWHilEBuPbKU5w+ZuVSLfTnIy11YpZ1hfIp2CjWetE8YfNOKzW7B/2bW4ImboaLnvtz2+DDmoce7UHl06TEnRvPVGzXVQeYE854JchCvX/ZrUjp48QAAuIX6/t/bIHE4xX69qfOyg42V3vJ29K3OFzHd8jAwBhl2+KQxZFuGqKlfenf8o5MUPGrJOifDYUbCx15+2pJKw2jsAtT1I4ndT15nnhPFSqdnILQ3W0TUqH9KWz7XzrXIi2hPeH9aMyp8hD5HDp2TmbVpyykaU7WPACl8MnaZJ6EchH+gLBBPfe1h6kEiJ+1TAFi8uAw9+bJNCGMQRc14+dLM2T/GGZXLWKGkBdEAH8Nq2+XPGpLKKFrJOmXpGTS7VuLHJ1FL9aJrPt2RX6ifQ3gCzm3rvvu5PRk0XzNRFAHuRNQbVnCJCyW/tuLhnjEXvSYDwwtrKhlXNRdd9BvSBnSz3OHNK3hEemuXr1RRA6ldNSAI7/wB/gzI6FRPnorsLgdN5UVcJ8POauPz3K3Ees9GdDc/3lGKPP3mK36D4eFh6of+Zl1ilXqqgiCBYWaPwv1obe8//OC9htKFv93aWplMWn1rj76YW6QpNprZ8XnLTYj7jsyXq1+LDBXncViXlDPzfYefHJ4m8aOMhObcr+4uU86G+oZt34Kf9Av5bjF3/4J1BLAwQUAAIACAAuZctIWJvrBk0AAABsAAAAGwAAAHVuaXZlcnNhbC91bml2ZXJzYWwucG5nLnhtbLOxr8jNUShLLSrOzM+zVTLUM1Cyt+PlsikoSi3LTC1XqACKGekZQICSQqWtkgkStzwzpSQDqMLY0hwhmJGamZ5RAhQ1MLGAi+oDDQUAUEsBAgAAFAACAAgAAHQ9SFp/uZk6BAAA4Q4AAB0AAAAAAAAAAQAAAAAAAAAAAHVuaXZlcnNhbC9jb21tb25fbWVzc2FnZXMubG5nUEsBAgAAFAACAAgAAHQ9SB9rkvSUAwAAfw4AACcAAAAAAAAAAQAAAAAAdQQAAHVuaXZlcnNhbC9mbGFzaF9wdWJsaXNoaW5nX3NldHRpbmdzLnhtbFBLAQIAABQAAgAIAAB0PUhK37FGuAIAAFAKAAAhAAAAAAAAAAEAAAAAAE4IAAB1bml2ZXJzYWwvZmxhc2hfc2tpbl9zZXR0aW5ncy54bWxQSwECAAAUAAIACAAAdD1ICM577GcDAACQDQAAJgAAAAAAAAABAAAAAABFCwAAdW5pdmVyc2FsL2h0bWxfcHVibGlzaGluZ19zZXR0aW5ncy54bWxQSwECAAAUAAIACAAAdD1ITI3+hp0BAAAlBgAAHwAAAAAAAAABAAAAAADwDgAAdW5pdmVyc2FsL2h0bWxfc2tpbl9zZXR0aW5ncy5qc1BLAQIAABQAAgAIAC5ly0iWUXBaugAAAKMBAAAaAAAAAAAAAAEAAAAAAMoQAAB1bml2ZXJzYWwvaTE4bl9wcmVzZXRzLnhtbFBLAQIAABQAAgAIAC5ly0iUE7MiaQAAAG4AAAAcAAAAAAAAAAEAAAAAALwRAAB1bml2ZXJzYWwvbG9jYWxfc2V0dGluZ3MueG1sUEsBAgAAFAACAAgAJJv0Rook4qj6AgAAsAgAABQAAAAAAAAAAQAAAAAAXxIAAHVuaXZlcnNhbC9wbGF5ZXIueG1sUEsBAgAAFAACAAgALmXLSDXb2a1oAQAA8wIAACkAAAAAAAAAAQAAAAAAixUAAHVuaXZlcnNhbC9za2luX2N1c3RvbWl6YXRpb25fc2V0dGluZ3MueG1sUEsBAgAAFAACAAgALmXLSOgOjCDwFAAA7zUAABcAAAAAAAAAAAAAAAAAOhcAAHVuaXZlcnNhbC91bml2ZXJzYWwucG5nUEsBAgAAFAACAAgALmXLSFib6wZNAAAAbAAAABsAAAAAAAAAAQAAAAAAXywAAHVuaXZlcnNhbC91bml2ZXJzYWwucG5nLnhtbFBLBQYAAAAACwALAEkDAADlLAAAAAA="/>
  <p:tag name="ISPRING_SCORM_ENDPOINT" val="&lt;endpoint&gt;&lt;enable&gt;0&lt;/enable&gt;&lt;lrs&gt;http://&lt;/lrs&gt;&lt;auth&gt;0&lt;/auth&gt;&lt;login&gt;&lt;/login&gt;&lt;password&gt;&lt;/password&gt;&lt;key&gt;&lt;/key&gt;&lt;name&gt;&lt;/name&gt;&lt;email&gt;&lt;/email&gt;&lt;/endpoint&gt;&#10;"/>
  <p:tag name="ISPRING_OUTPUT_FOLDER" val="F:\One_Drive_Files\The STEM Academy\2019 Moodle Coursework - Documents\HS\ITE-2021\Civil_Engineering\Structural-Civil_Engineering_Powerpoint"/>
  <p:tag name="ISPRING_PRESENTATION_TITLE" val="Structural Engineering and Civil Engineering"/>
  <p:tag name="ISPRING_RESOURCE_PATHS_HASH_PRESENTER" val="9bf3b8103877bda538269e9429caa0c279e1123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S_Yellow">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extLst>
    <a:ext uri="{05A4C25C-085E-4340-85A3-A5531E510DB2}">
      <thm15:themeFamily xmlns:thm15="http://schemas.microsoft.com/office/thememl/2012/main" name="MS_Yellow" id="{D98D778E-803A-4925-962B-C919C08277D0}" vid="{D2E614B3-B53F-4F1F-84A7-4A6B5F10BE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527443B7F650468EB70DBA5F662911" ma:contentTypeVersion="19" ma:contentTypeDescription="Create a new document." ma:contentTypeScope="" ma:versionID="1dcc0da45af1e6733cd93be76481f6e9">
  <xsd:schema xmlns:xsd="http://www.w3.org/2001/XMLSchema" xmlns:xs="http://www.w3.org/2001/XMLSchema" xmlns:p="http://schemas.microsoft.com/office/2006/metadata/properties" xmlns:ns2="5796801b-3a89-4506-aaa3-b2b080dc6fff" xmlns:ns3="352a001b-fdfe-49a0-8a03-de813b89e960" targetNamespace="http://schemas.microsoft.com/office/2006/metadata/properties" ma:root="true" ma:fieldsID="8061108c9017e2d5c6aa652c79b4115d" ns2:_="" ns3:_="">
    <xsd:import namespace="5796801b-3a89-4506-aaa3-b2b080dc6fff"/>
    <xsd:import namespace="352a001b-fdfe-49a0-8a03-de813b89e9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Dateuploadedtocours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96801b-3a89-4506-aaa3-b2b080dc6f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9b8d16d-ae89-43c7-a374-a853dcb022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Dateuploadedtocourse" ma:index="25" nillable="true" ma:displayName="Date uploaded to course" ma:format="Dropdown" ma:internalName="Dateuploadedtocourse">
      <xsd:simpleType>
        <xsd:restriction base="dms:Text">
          <xsd:maxLength value="255"/>
        </xsd:restriction>
      </xsd:simpleType>
    </xsd:element>
    <xsd:element name="MediaServiceLocation" ma:index="26"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2a001b-fdfe-49a0-8a03-de813b89e96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a98a70c-eb8b-4cde-922a-1396e9e365c9}" ma:internalName="TaxCatchAll" ma:showField="CatchAllData" ma:web="352a001b-fdfe-49a0-8a03-de813b89e9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796801b-3a89-4506-aaa3-b2b080dc6fff">
      <Terms xmlns="http://schemas.microsoft.com/office/infopath/2007/PartnerControls"/>
    </lcf76f155ced4ddcb4097134ff3c332f>
    <TaxCatchAll xmlns="352a001b-fdfe-49a0-8a03-de813b89e960" xsi:nil="true"/>
    <Dateuploadedtocourse xmlns="5796801b-3a89-4506-aaa3-b2b080dc6fff" xsi:nil="true"/>
  </documentManagement>
</p:properties>
</file>

<file path=customXml/itemProps1.xml><?xml version="1.0" encoding="utf-8"?>
<ds:datastoreItem xmlns:ds="http://schemas.openxmlformats.org/officeDocument/2006/customXml" ds:itemID="{9DC72F1C-0220-41EF-9129-F9D9DFB196DC}">
  <ds:schemaRefs>
    <ds:schemaRef ds:uri="http://schemas.microsoft.com/sharepoint/v3/contenttype/forms"/>
  </ds:schemaRefs>
</ds:datastoreItem>
</file>

<file path=customXml/itemProps2.xml><?xml version="1.0" encoding="utf-8"?>
<ds:datastoreItem xmlns:ds="http://schemas.openxmlformats.org/officeDocument/2006/customXml" ds:itemID="{C6532987-E41B-4049-9FDE-CA34799CC0FD}"/>
</file>

<file path=customXml/itemProps3.xml><?xml version="1.0" encoding="utf-8"?>
<ds:datastoreItem xmlns:ds="http://schemas.openxmlformats.org/officeDocument/2006/customXml" ds:itemID="{CBE116FB-A6B9-438F-A4A5-15BD6806815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MS_Yellow</Template>
  <TotalTime>0</TotalTime>
  <Words>2720</Words>
  <Application>Microsoft Office PowerPoint</Application>
  <PresentationFormat>On-screen Show (16:9)</PresentationFormat>
  <Paragraphs>195</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Narrow</vt:lpstr>
      <vt:lpstr>Calibri</vt:lpstr>
      <vt:lpstr>Tw Cen MT</vt:lpstr>
      <vt:lpstr>Wingdings</vt:lpstr>
      <vt:lpstr>Wingdings 2</vt:lpstr>
      <vt:lpstr>MS_Yellow</vt:lpstr>
      <vt:lpstr>Structural engineering AND CIVIL ENGINEERING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Structural Engineering and Civil Engineering</dc:title>
  <dc:subject/>
  <dc:creator/>
  <cp:keywords/>
  <dc:description/>
  <cp:lastModifiedBy/>
  <cp:revision>1</cp:revision>
  <dcterms:created xsi:type="dcterms:W3CDTF">2016-01-05T02:38:42Z</dcterms:created>
  <dcterms:modified xsi:type="dcterms:W3CDTF">2020-08-12T17:07:28Z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0x0101006F527443B7F650468EB70DBA5F662911</vt:lpwstr>
  </property>
  <property fmtid="{D5CDD505-2E9C-101B-9397-08002B2CF9AE}" pid="3" name="MediaServiceImageTags">
    <vt:lpwstr/>
  </property>
</Properties>
</file>