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474" r:id="rId5"/>
    <p:sldId id="475" r:id="rId6"/>
    <p:sldId id="476" r:id="rId7"/>
    <p:sldId id="477" r:id="rId8"/>
    <p:sldId id="478" r:id="rId9"/>
    <p:sldId id="479" r:id="rId10"/>
    <p:sldId id="480" r:id="rId11"/>
    <p:sldId id="481" r:id="rId12"/>
    <p:sldId id="482" r:id="rId13"/>
    <p:sldId id="483" r:id="rId14"/>
    <p:sldId id="484" r:id="rId15"/>
    <p:sldId id="485" r:id="rId16"/>
    <p:sldId id="486" r:id="rId17"/>
  </p:sldIdLst>
  <p:sldSz cx="9144000" cy="5143500" type="screen16x9"/>
  <p:notesSz cx="6858000" cy="9144000"/>
  <p:custDataLst>
    <p:tags r:id="rId20"/>
  </p:custDataLst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223F"/>
    <a:srgbClr val="68D5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0DF175-D51E-4B56-978B-C696BCB76013}" v="106" dt="2019-06-12T00:04:05.8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30" autoAdjust="0"/>
    <p:restoredTop sz="95363" autoAdjust="0"/>
  </p:normalViewPr>
  <p:slideViewPr>
    <p:cSldViewPr>
      <p:cViewPr varScale="1">
        <p:scale>
          <a:sx n="122" d="100"/>
          <a:sy n="122" d="100"/>
        </p:scale>
        <p:origin x="114" y="83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183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gs" Target="tags/tag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8B2259-C9D0-4DDC-BA94-F59E0C8878C0}" type="datetimeFigureOut">
              <a:rPr lang="en-US" smtClean="0"/>
              <a:t>6/11/2019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802447-B136-43BD-98D4-F9A80EB5F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7495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A8ADFD5B-A66C-449C-B6E8-FB716D07777D}" type="datetimeFigureOut">
              <a:rPr lang="en-US" smtClean="0"/>
              <a:pPr/>
              <a:t>6/11/2019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CA5D3BF3-D352-46FC-8343-31F56E6730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942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D3BF3-D352-46FC-8343-31F56E6730E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7090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D3BF3-D352-46FC-8343-31F56E6730EA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397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D3BF3-D352-46FC-8343-31F56E6730E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5285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D3BF3-D352-46FC-8343-31F56E6730EA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8126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D3BF3-D352-46FC-8343-31F56E6730EA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4249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D3BF3-D352-46FC-8343-31F56E6730E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3746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D3BF3-D352-46FC-8343-31F56E6730E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7755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D3BF3-D352-46FC-8343-31F56E6730E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0618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D3BF3-D352-46FC-8343-31F56E6730E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0807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D3BF3-D352-46FC-8343-31F56E6730E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500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D3BF3-D352-46FC-8343-31F56E6730E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8725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D3BF3-D352-46FC-8343-31F56E6730E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9242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D3BF3-D352-46FC-8343-31F56E6730E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8049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362200" y="2343150"/>
            <a:ext cx="6477000" cy="2038350"/>
          </a:xfrm>
          <a:prstGeom prst="rect">
            <a:avLst/>
          </a:prstGeom>
        </p:spPr>
        <p:txBody>
          <a:bodyPr rtlCol="0" anchor="b"/>
          <a:lstStyle>
            <a:lvl1pPr>
              <a:defRPr cap="all" baseline="0"/>
            </a:lvl1pPr>
            <a:extLst/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0" y="0"/>
            <a:ext cx="9144000" cy="5162550"/>
            <a:chOff x="0" y="0"/>
            <a:chExt cx="9144000" cy="5162550"/>
          </a:xfrm>
        </p:grpSpPr>
        <p:grpSp>
          <p:nvGrpSpPr>
            <p:cNvPr id="14" name="Group 13"/>
            <p:cNvGrpSpPr/>
            <p:nvPr userDrawn="1"/>
          </p:nvGrpSpPr>
          <p:grpSpPr>
            <a:xfrm>
              <a:off x="0" y="0"/>
              <a:ext cx="9144000" cy="819150"/>
              <a:chOff x="0" y="0"/>
              <a:chExt cx="9144000" cy="819150"/>
            </a:xfrm>
          </p:grpSpPr>
          <p:sp>
            <p:nvSpPr>
              <p:cNvPr id="17" name="Rectangle 16"/>
              <p:cNvSpPr/>
              <p:nvPr userDrawn="1"/>
            </p:nvSpPr>
            <p:spPr>
              <a:xfrm>
                <a:off x="0" y="0"/>
                <a:ext cx="9144000" cy="819150"/>
              </a:xfrm>
              <a:prstGeom prst="rect">
                <a:avLst/>
              </a:prstGeom>
              <a:solidFill>
                <a:srgbClr val="0D223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8" name="Picture 17" descr="stem-branding blue.jpg"/>
              <p:cNvPicPr>
                <a:picLocks noChangeAspect="1"/>
              </p:cNvPicPr>
              <p:nvPr userDrawn="1"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22313" b="22417"/>
              <a:stretch/>
            </p:blipFill>
            <p:spPr>
              <a:xfrm>
                <a:off x="6620317" y="80941"/>
                <a:ext cx="2523683" cy="657267"/>
              </a:xfrm>
              <a:prstGeom prst="rect">
                <a:avLst/>
              </a:prstGeom>
            </p:spPr>
          </p:pic>
        </p:grpSp>
        <p:sp>
          <p:nvSpPr>
            <p:cNvPr id="15" name="Rectangle 14"/>
            <p:cNvSpPr/>
            <p:nvPr userDrawn="1"/>
          </p:nvSpPr>
          <p:spPr>
            <a:xfrm>
              <a:off x="0" y="4781550"/>
              <a:ext cx="9144000" cy="381000"/>
            </a:xfrm>
            <a:prstGeom prst="rect">
              <a:avLst/>
            </a:prstGeom>
            <a:solidFill>
              <a:srgbClr val="0D223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 userDrawn="1"/>
          </p:nvSpPr>
          <p:spPr>
            <a:xfrm>
              <a:off x="455870" y="4857750"/>
              <a:ext cx="868812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00" dirty="0">
                  <a:solidFill>
                    <a:srgbClr val="D9D9D9"/>
                  </a:solidFill>
                  <a:latin typeface="Arial Narrow"/>
                  <a:cs typeface="Arial Narrow"/>
                </a:rPr>
                <a:t>STEM101.ORG</a:t>
              </a:r>
              <a:r>
                <a:rPr lang="en-US" sz="1000" i="0" baseline="0" dirty="0">
                  <a:solidFill>
                    <a:srgbClr val="D9D9D9"/>
                  </a:solidFill>
                  <a:latin typeface="Arial Narrow"/>
                  <a:cs typeface="Arial Narrow"/>
                </a:rPr>
                <a:t>                                                                                                                                                                                                                 </a:t>
              </a:r>
              <a:r>
                <a:rPr lang="en-US" sz="1000" i="0" dirty="0">
                  <a:solidFill>
                    <a:srgbClr val="D9D9D9"/>
                  </a:solidFill>
                  <a:latin typeface="Arial Narrow"/>
                  <a:cs typeface="Arial Narrow"/>
                </a:rPr>
                <a:t>A Non-Profit</a:t>
              </a:r>
              <a:r>
                <a:rPr lang="en-US" sz="1000" i="0" baseline="0" dirty="0">
                  <a:solidFill>
                    <a:srgbClr val="D9D9D9"/>
                  </a:solidFill>
                  <a:latin typeface="Arial Narrow"/>
                  <a:cs typeface="Arial Narrow"/>
                </a:rPr>
                <a:t> K-16 Education Program</a:t>
              </a:r>
              <a:endParaRPr lang="en-US" sz="1000" dirty="0">
                <a:solidFill>
                  <a:srgbClr val="D9D9D9"/>
                </a:solidFill>
                <a:latin typeface="Arial Narrow"/>
                <a:cs typeface="Arial Narrow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 userDrawn="1"/>
        </p:nvGrpSpPr>
        <p:grpSpPr>
          <a:xfrm>
            <a:off x="0" y="0"/>
            <a:ext cx="9144000" cy="5162550"/>
            <a:chOff x="0" y="0"/>
            <a:chExt cx="9144000" cy="5162550"/>
          </a:xfrm>
        </p:grpSpPr>
        <p:grpSp>
          <p:nvGrpSpPr>
            <p:cNvPr id="11" name="Group 10"/>
            <p:cNvGrpSpPr/>
            <p:nvPr userDrawn="1"/>
          </p:nvGrpSpPr>
          <p:grpSpPr>
            <a:xfrm>
              <a:off x="0" y="0"/>
              <a:ext cx="9144000" cy="819150"/>
              <a:chOff x="0" y="0"/>
              <a:chExt cx="9144000" cy="819150"/>
            </a:xfrm>
          </p:grpSpPr>
          <p:sp>
            <p:nvSpPr>
              <p:cNvPr id="8" name="Rectangle 7"/>
              <p:cNvSpPr/>
              <p:nvPr userDrawn="1"/>
            </p:nvSpPr>
            <p:spPr>
              <a:xfrm>
                <a:off x="0" y="0"/>
                <a:ext cx="9144000" cy="819150"/>
              </a:xfrm>
              <a:prstGeom prst="rect">
                <a:avLst/>
              </a:prstGeom>
              <a:solidFill>
                <a:srgbClr val="0D223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7" name="Picture 6" descr="stem-branding blue.jpg"/>
              <p:cNvPicPr>
                <a:picLocks noChangeAspect="1"/>
              </p:cNvPicPr>
              <p:nvPr userDrawn="1"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22313" b="22417"/>
              <a:stretch/>
            </p:blipFill>
            <p:spPr>
              <a:xfrm>
                <a:off x="6620317" y="80941"/>
                <a:ext cx="2523683" cy="657267"/>
              </a:xfrm>
              <a:prstGeom prst="rect">
                <a:avLst/>
              </a:prstGeom>
            </p:spPr>
          </p:pic>
        </p:grpSp>
        <p:sp>
          <p:nvSpPr>
            <p:cNvPr id="9" name="Rectangle 8"/>
            <p:cNvSpPr/>
            <p:nvPr userDrawn="1"/>
          </p:nvSpPr>
          <p:spPr>
            <a:xfrm>
              <a:off x="0" y="4781550"/>
              <a:ext cx="9144000" cy="381000"/>
            </a:xfrm>
            <a:prstGeom prst="rect">
              <a:avLst/>
            </a:prstGeom>
            <a:solidFill>
              <a:srgbClr val="0D223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 userDrawn="1"/>
          </p:nvSpPr>
          <p:spPr>
            <a:xfrm>
              <a:off x="455870" y="4857750"/>
              <a:ext cx="868812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00" dirty="0">
                  <a:solidFill>
                    <a:srgbClr val="D9D9D9"/>
                  </a:solidFill>
                  <a:latin typeface="Arial Narrow"/>
                  <a:cs typeface="Arial Narrow"/>
                </a:rPr>
                <a:t>STEM101.ORG</a:t>
              </a:r>
              <a:r>
                <a:rPr lang="en-US" sz="1000" i="0" baseline="0" dirty="0">
                  <a:solidFill>
                    <a:srgbClr val="D9D9D9"/>
                  </a:solidFill>
                  <a:latin typeface="Arial Narrow"/>
                  <a:cs typeface="Arial Narrow"/>
                </a:rPr>
                <a:t>                                                                                                                                                                                                                 </a:t>
              </a:r>
              <a:r>
                <a:rPr lang="en-US" sz="1000" i="0" dirty="0">
                  <a:solidFill>
                    <a:srgbClr val="D9D9D9"/>
                  </a:solidFill>
                  <a:latin typeface="Arial Narrow"/>
                  <a:cs typeface="Arial Narrow"/>
                </a:rPr>
                <a:t>A Non-Profit</a:t>
              </a:r>
              <a:r>
                <a:rPr lang="en-US" sz="1000" i="0" baseline="0" dirty="0">
                  <a:solidFill>
                    <a:srgbClr val="D9D9D9"/>
                  </a:solidFill>
                  <a:latin typeface="Arial Narrow"/>
                  <a:cs typeface="Arial Narrow"/>
                </a:rPr>
                <a:t> K-16 Education Program</a:t>
              </a:r>
              <a:endParaRPr lang="en-US" sz="1000" dirty="0">
                <a:solidFill>
                  <a:srgbClr val="D9D9D9"/>
                </a:solidFill>
                <a:latin typeface="Arial Narrow"/>
                <a:cs typeface="Arial Narrow"/>
              </a:endParaRPr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870" y="-38100"/>
            <a:ext cx="7772400" cy="85725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5870" y="933450"/>
            <a:ext cx="3805887" cy="34671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724400" y="933450"/>
            <a:ext cx="3810000" cy="3467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0" y="0"/>
            <a:ext cx="9144000" cy="5162550"/>
            <a:chOff x="0" y="0"/>
            <a:chExt cx="9144000" cy="5162550"/>
          </a:xfrm>
        </p:grpSpPr>
        <p:grpSp>
          <p:nvGrpSpPr>
            <p:cNvPr id="9" name="Group 8"/>
            <p:cNvGrpSpPr/>
            <p:nvPr userDrawn="1"/>
          </p:nvGrpSpPr>
          <p:grpSpPr>
            <a:xfrm>
              <a:off x="0" y="0"/>
              <a:ext cx="9144000" cy="819150"/>
              <a:chOff x="0" y="0"/>
              <a:chExt cx="9144000" cy="819150"/>
            </a:xfrm>
          </p:grpSpPr>
          <p:sp>
            <p:nvSpPr>
              <p:cNvPr id="12" name="Rectangle 11"/>
              <p:cNvSpPr/>
              <p:nvPr userDrawn="1"/>
            </p:nvSpPr>
            <p:spPr>
              <a:xfrm>
                <a:off x="0" y="0"/>
                <a:ext cx="9144000" cy="819150"/>
              </a:xfrm>
              <a:prstGeom prst="rect">
                <a:avLst/>
              </a:prstGeom>
              <a:solidFill>
                <a:srgbClr val="0D223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3" name="Picture 12" descr="stem-branding blue.jpg"/>
              <p:cNvPicPr>
                <a:picLocks noChangeAspect="1"/>
              </p:cNvPicPr>
              <p:nvPr userDrawn="1"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22313" b="22417"/>
              <a:stretch/>
            </p:blipFill>
            <p:spPr>
              <a:xfrm>
                <a:off x="6620317" y="80941"/>
                <a:ext cx="2523683" cy="657267"/>
              </a:xfrm>
              <a:prstGeom prst="rect">
                <a:avLst/>
              </a:prstGeom>
            </p:spPr>
          </p:pic>
        </p:grpSp>
        <p:sp>
          <p:nvSpPr>
            <p:cNvPr id="10" name="Rectangle 9"/>
            <p:cNvSpPr/>
            <p:nvPr userDrawn="1"/>
          </p:nvSpPr>
          <p:spPr>
            <a:xfrm>
              <a:off x="0" y="4781550"/>
              <a:ext cx="9144000" cy="381000"/>
            </a:xfrm>
            <a:prstGeom prst="rect">
              <a:avLst/>
            </a:prstGeom>
            <a:solidFill>
              <a:srgbClr val="0D223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 userDrawn="1"/>
          </p:nvSpPr>
          <p:spPr>
            <a:xfrm>
              <a:off x="455870" y="4857750"/>
              <a:ext cx="868812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00" dirty="0">
                  <a:solidFill>
                    <a:srgbClr val="D9D9D9"/>
                  </a:solidFill>
                  <a:latin typeface="Arial Narrow"/>
                  <a:cs typeface="Arial Narrow"/>
                </a:rPr>
                <a:t>STEM101.ORG</a:t>
              </a:r>
              <a:r>
                <a:rPr lang="en-US" sz="1000" i="0" baseline="0" dirty="0">
                  <a:solidFill>
                    <a:srgbClr val="D9D9D9"/>
                  </a:solidFill>
                  <a:latin typeface="Arial Narrow"/>
                  <a:cs typeface="Arial Narrow"/>
                </a:rPr>
                <a:t>                                                                                                                                                                                                                 </a:t>
              </a:r>
              <a:r>
                <a:rPr lang="en-US" sz="1000" i="0" dirty="0">
                  <a:solidFill>
                    <a:srgbClr val="D9D9D9"/>
                  </a:solidFill>
                  <a:latin typeface="Arial Narrow"/>
                  <a:cs typeface="Arial Narrow"/>
                </a:rPr>
                <a:t>A Non-Profit</a:t>
              </a:r>
              <a:r>
                <a:rPr lang="en-US" sz="1000" i="0" baseline="0" dirty="0">
                  <a:solidFill>
                    <a:srgbClr val="D9D9D9"/>
                  </a:solidFill>
                  <a:latin typeface="Arial Narrow"/>
                  <a:cs typeface="Arial Narrow"/>
                </a:rPr>
                <a:t> K-16 Education Program</a:t>
              </a:r>
              <a:endParaRPr lang="en-US" sz="1000" dirty="0">
                <a:solidFill>
                  <a:srgbClr val="D9D9D9"/>
                </a:solidFill>
                <a:latin typeface="Arial Narrow"/>
                <a:cs typeface="Arial Narrow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99718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8572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685800" y="1485900"/>
            <a:ext cx="3810000" cy="3086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485900"/>
            <a:ext cx="3810000" cy="30861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4686300"/>
            <a:ext cx="19050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686300"/>
            <a:ext cx="28956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686300"/>
            <a:ext cx="19050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97A8C56-00A3-8542-81E1-910A113077DF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0" y="0"/>
            <a:ext cx="9144000" cy="5162550"/>
            <a:chOff x="0" y="0"/>
            <a:chExt cx="9144000" cy="5162550"/>
          </a:xfrm>
        </p:grpSpPr>
        <p:grpSp>
          <p:nvGrpSpPr>
            <p:cNvPr id="9" name="Group 8"/>
            <p:cNvGrpSpPr/>
            <p:nvPr userDrawn="1"/>
          </p:nvGrpSpPr>
          <p:grpSpPr>
            <a:xfrm>
              <a:off x="0" y="0"/>
              <a:ext cx="9144000" cy="819150"/>
              <a:chOff x="0" y="0"/>
              <a:chExt cx="9144000" cy="819150"/>
            </a:xfrm>
          </p:grpSpPr>
          <p:sp>
            <p:nvSpPr>
              <p:cNvPr id="12" name="Rectangle 11"/>
              <p:cNvSpPr/>
              <p:nvPr userDrawn="1"/>
            </p:nvSpPr>
            <p:spPr>
              <a:xfrm>
                <a:off x="0" y="0"/>
                <a:ext cx="9144000" cy="819150"/>
              </a:xfrm>
              <a:prstGeom prst="rect">
                <a:avLst/>
              </a:prstGeom>
              <a:solidFill>
                <a:srgbClr val="0D223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3" name="Picture 12" descr="stem-branding blue.jpg"/>
              <p:cNvPicPr>
                <a:picLocks noChangeAspect="1"/>
              </p:cNvPicPr>
              <p:nvPr userDrawn="1"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22313" b="22417"/>
              <a:stretch/>
            </p:blipFill>
            <p:spPr>
              <a:xfrm>
                <a:off x="6620317" y="80941"/>
                <a:ext cx="2523683" cy="657267"/>
              </a:xfrm>
              <a:prstGeom prst="rect">
                <a:avLst/>
              </a:prstGeom>
            </p:spPr>
          </p:pic>
        </p:grpSp>
        <p:sp>
          <p:nvSpPr>
            <p:cNvPr id="10" name="Rectangle 9"/>
            <p:cNvSpPr/>
            <p:nvPr userDrawn="1"/>
          </p:nvSpPr>
          <p:spPr>
            <a:xfrm>
              <a:off x="0" y="4781550"/>
              <a:ext cx="9144000" cy="381000"/>
            </a:xfrm>
            <a:prstGeom prst="rect">
              <a:avLst/>
            </a:prstGeom>
            <a:solidFill>
              <a:srgbClr val="0D223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 userDrawn="1"/>
          </p:nvSpPr>
          <p:spPr>
            <a:xfrm>
              <a:off x="455870" y="4857750"/>
              <a:ext cx="868812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00" dirty="0">
                  <a:solidFill>
                    <a:srgbClr val="D9D9D9"/>
                  </a:solidFill>
                  <a:latin typeface="Arial Narrow"/>
                  <a:cs typeface="Arial Narrow"/>
                </a:rPr>
                <a:t>STEM101.ORG</a:t>
              </a:r>
              <a:r>
                <a:rPr lang="en-US" sz="1000" i="0" baseline="0" dirty="0">
                  <a:solidFill>
                    <a:srgbClr val="D9D9D9"/>
                  </a:solidFill>
                  <a:latin typeface="Arial Narrow"/>
                  <a:cs typeface="Arial Narrow"/>
                </a:rPr>
                <a:t>                                                                                                                                                                                                                 </a:t>
              </a:r>
              <a:r>
                <a:rPr lang="en-US" sz="1000" i="0" dirty="0">
                  <a:solidFill>
                    <a:srgbClr val="D9D9D9"/>
                  </a:solidFill>
                  <a:latin typeface="Arial Narrow"/>
                  <a:cs typeface="Arial Narrow"/>
                </a:rPr>
                <a:t>A Non-Profit</a:t>
              </a:r>
              <a:r>
                <a:rPr lang="en-US" sz="1000" i="0" baseline="0" dirty="0">
                  <a:solidFill>
                    <a:srgbClr val="D9D9D9"/>
                  </a:solidFill>
                  <a:latin typeface="Arial Narrow"/>
                  <a:cs typeface="Arial Narrow"/>
                </a:rPr>
                <a:t> K-16 Education Program</a:t>
              </a:r>
              <a:endParaRPr lang="en-US" sz="1000" dirty="0">
                <a:solidFill>
                  <a:srgbClr val="D9D9D9"/>
                </a:solidFill>
                <a:latin typeface="Arial Narrow"/>
                <a:cs typeface="Arial Narrow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9494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8572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485900"/>
            <a:ext cx="3810000" cy="30861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4686300"/>
            <a:ext cx="19050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686300"/>
            <a:ext cx="28956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686300"/>
            <a:ext cx="19050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3CC021A-1010-6141-A744-D7A53A76E3C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0" y="0"/>
            <a:ext cx="9144000" cy="5162550"/>
            <a:chOff x="0" y="0"/>
            <a:chExt cx="9144000" cy="5162550"/>
          </a:xfrm>
        </p:grpSpPr>
        <p:grpSp>
          <p:nvGrpSpPr>
            <p:cNvPr id="9" name="Group 8"/>
            <p:cNvGrpSpPr/>
            <p:nvPr userDrawn="1"/>
          </p:nvGrpSpPr>
          <p:grpSpPr>
            <a:xfrm>
              <a:off x="0" y="0"/>
              <a:ext cx="9144000" cy="819150"/>
              <a:chOff x="0" y="0"/>
              <a:chExt cx="9144000" cy="819150"/>
            </a:xfrm>
          </p:grpSpPr>
          <p:sp>
            <p:nvSpPr>
              <p:cNvPr id="12" name="Rectangle 11"/>
              <p:cNvSpPr/>
              <p:nvPr userDrawn="1"/>
            </p:nvSpPr>
            <p:spPr>
              <a:xfrm>
                <a:off x="0" y="0"/>
                <a:ext cx="9144000" cy="819150"/>
              </a:xfrm>
              <a:prstGeom prst="rect">
                <a:avLst/>
              </a:prstGeom>
              <a:solidFill>
                <a:srgbClr val="0D223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3" name="Picture 12" descr="stem-branding blue.jpg"/>
              <p:cNvPicPr>
                <a:picLocks noChangeAspect="1"/>
              </p:cNvPicPr>
              <p:nvPr userDrawn="1"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22313" b="22417"/>
              <a:stretch/>
            </p:blipFill>
            <p:spPr>
              <a:xfrm>
                <a:off x="6620317" y="80941"/>
                <a:ext cx="2523683" cy="657267"/>
              </a:xfrm>
              <a:prstGeom prst="rect">
                <a:avLst/>
              </a:prstGeom>
            </p:spPr>
          </p:pic>
        </p:grpSp>
        <p:sp>
          <p:nvSpPr>
            <p:cNvPr id="10" name="Rectangle 9"/>
            <p:cNvSpPr/>
            <p:nvPr userDrawn="1"/>
          </p:nvSpPr>
          <p:spPr>
            <a:xfrm>
              <a:off x="0" y="4781550"/>
              <a:ext cx="9144000" cy="381000"/>
            </a:xfrm>
            <a:prstGeom prst="rect">
              <a:avLst/>
            </a:prstGeom>
            <a:solidFill>
              <a:srgbClr val="0D223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 userDrawn="1"/>
          </p:nvSpPr>
          <p:spPr>
            <a:xfrm>
              <a:off x="455870" y="4857750"/>
              <a:ext cx="868812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00" dirty="0">
                  <a:solidFill>
                    <a:srgbClr val="D9D9D9"/>
                  </a:solidFill>
                  <a:latin typeface="Arial Narrow"/>
                  <a:cs typeface="Arial Narrow"/>
                </a:rPr>
                <a:t>STEM101.ORG</a:t>
              </a:r>
              <a:r>
                <a:rPr lang="en-US" sz="1000" i="0" baseline="0" dirty="0">
                  <a:solidFill>
                    <a:srgbClr val="D9D9D9"/>
                  </a:solidFill>
                  <a:latin typeface="Arial Narrow"/>
                  <a:cs typeface="Arial Narrow"/>
                </a:rPr>
                <a:t>                                                                                                                                                                                                                 </a:t>
              </a:r>
              <a:r>
                <a:rPr lang="en-US" sz="1000" i="0" dirty="0">
                  <a:solidFill>
                    <a:srgbClr val="D9D9D9"/>
                  </a:solidFill>
                  <a:latin typeface="Arial Narrow"/>
                  <a:cs typeface="Arial Narrow"/>
                </a:rPr>
                <a:t>A Non-Profit</a:t>
              </a:r>
              <a:r>
                <a:rPr lang="en-US" sz="1000" i="0" baseline="0" dirty="0">
                  <a:solidFill>
                    <a:srgbClr val="D9D9D9"/>
                  </a:solidFill>
                  <a:latin typeface="Arial Narrow"/>
                  <a:cs typeface="Arial Narrow"/>
                </a:rPr>
                <a:t> K-16 Education Program</a:t>
              </a:r>
              <a:endParaRPr lang="en-US" sz="1000" dirty="0">
                <a:solidFill>
                  <a:srgbClr val="D9D9D9"/>
                </a:solidFill>
                <a:latin typeface="Arial Narrow"/>
                <a:cs typeface="Arial Narrow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09274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8572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1485900"/>
            <a:ext cx="7772400" cy="3086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4686300"/>
            <a:ext cx="19050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686300"/>
            <a:ext cx="28956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686300"/>
            <a:ext cx="19050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94547A4-6FC3-6642-9B2C-ACEABC4A2FC0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0" y="0"/>
            <a:ext cx="9144000" cy="5162550"/>
            <a:chOff x="0" y="0"/>
            <a:chExt cx="9144000" cy="5162550"/>
          </a:xfrm>
        </p:grpSpPr>
        <p:grpSp>
          <p:nvGrpSpPr>
            <p:cNvPr id="8" name="Group 7"/>
            <p:cNvGrpSpPr/>
            <p:nvPr userDrawn="1"/>
          </p:nvGrpSpPr>
          <p:grpSpPr>
            <a:xfrm>
              <a:off x="0" y="0"/>
              <a:ext cx="9144000" cy="819150"/>
              <a:chOff x="0" y="0"/>
              <a:chExt cx="9144000" cy="819150"/>
            </a:xfrm>
          </p:grpSpPr>
          <p:sp>
            <p:nvSpPr>
              <p:cNvPr id="11" name="Rectangle 10"/>
              <p:cNvSpPr/>
              <p:nvPr userDrawn="1"/>
            </p:nvSpPr>
            <p:spPr>
              <a:xfrm>
                <a:off x="0" y="0"/>
                <a:ext cx="9144000" cy="819150"/>
              </a:xfrm>
              <a:prstGeom prst="rect">
                <a:avLst/>
              </a:prstGeom>
              <a:solidFill>
                <a:srgbClr val="0D223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2" name="Picture 11" descr="stem-branding blue.jpg"/>
              <p:cNvPicPr>
                <a:picLocks noChangeAspect="1"/>
              </p:cNvPicPr>
              <p:nvPr userDrawn="1"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22313" b="22417"/>
              <a:stretch/>
            </p:blipFill>
            <p:spPr>
              <a:xfrm>
                <a:off x="6620317" y="80941"/>
                <a:ext cx="2523683" cy="657267"/>
              </a:xfrm>
              <a:prstGeom prst="rect">
                <a:avLst/>
              </a:prstGeom>
            </p:spPr>
          </p:pic>
        </p:grpSp>
        <p:sp>
          <p:nvSpPr>
            <p:cNvPr id="9" name="Rectangle 8"/>
            <p:cNvSpPr/>
            <p:nvPr userDrawn="1"/>
          </p:nvSpPr>
          <p:spPr>
            <a:xfrm>
              <a:off x="0" y="4781550"/>
              <a:ext cx="9144000" cy="381000"/>
            </a:xfrm>
            <a:prstGeom prst="rect">
              <a:avLst/>
            </a:prstGeom>
            <a:solidFill>
              <a:srgbClr val="0D223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 userDrawn="1"/>
          </p:nvSpPr>
          <p:spPr>
            <a:xfrm>
              <a:off x="455870" y="4857750"/>
              <a:ext cx="868812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00" dirty="0">
                  <a:solidFill>
                    <a:srgbClr val="D9D9D9"/>
                  </a:solidFill>
                  <a:latin typeface="Arial Narrow"/>
                  <a:cs typeface="Arial Narrow"/>
                </a:rPr>
                <a:t>STEM101.ORG</a:t>
              </a:r>
              <a:r>
                <a:rPr lang="en-US" sz="1000" i="0" baseline="0" dirty="0">
                  <a:solidFill>
                    <a:srgbClr val="D9D9D9"/>
                  </a:solidFill>
                  <a:latin typeface="Arial Narrow"/>
                  <a:cs typeface="Arial Narrow"/>
                </a:rPr>
                <a:t>                                                                                                                                                                                                                 </a:t>
              </a:r>
              <a:r>
                <a:rPr lang="en-US" sz="1000" i="0" dirty="0">
                  <a:solidFill>
                    <a:srgbClr val="D9D9D9"/>
                  </a:solidFill>
                  <a:latin typeface="Arial Narrow"/>
                  <a:cs typeface="Arial Narrow"/>
                </a:rPr>
                <a:t>A Non-Profit</a:t>
              </a:r>
              <a:r>
                <a:rPr lang="en-US" sz="1000" i="0" baseline="0" dirty="0">
                  <a:solidFill>
                    <a:srgbClr val="D9D9D9"/>
                  </a:solidFill>
                  <a:latin typeface="Arial Narrow"/>
                  <a:cs typeface="Arial Narrow"/>
                </a:rPr>
                <a:t> K-16 Education Program</a:t>
              </a:r>
              <a:endParaRPr lang="en-US" sz="1000" dirty="0">
                <a:solidFill>
                  <a:srgbClr val="D9D9D9"/>
                </a:solidFill>
                <a:latin typeface="Arial Narrow"/>
                <a:cs typeface="Arial Narrow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6565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8572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85900"/>
            <a:ext cx="7772400" cy="30861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4686300"/>
            <a:ext cx="19050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686300"/>
            <a:ext cx="28956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686300"/>
            <a:ext cx="19050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B6072C6-D604-7548-A92E-DD9D199B53AE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0" y="0"/>
            <a:ext cx="9144000" cy="5162550"/>
            <a:chOff x="0" y="0"/>
            <a:chExt cx="9144000" cy="5162550"/>
          </a:xfrm>
        </p:grpSpPr>
        <p:grpSp>
          <p:nvGrpSpPr>
            <p:cNvPr id="8" name="Group 7"/>
            <p:cNvGrpSpPr/>
            <p:nvPr userDrawn="1"/>
          </p:nvGrpSpPr>
          <p:grpSpPr>
            <a:xfrm>
              <a:off x="0" y="0"/>
              <a:ext cx="9144000" cy="819150"/>
              <a:chOff x="0" y="0"/>
              <a:chExt cx="9144000" cy="819150"/>
            </a:xfrm>
          </p:grpSpPr>
          <p:sp>
            <p:nvSpPr>
              <p:cNvPr id="11" name="Rectangle 10"/>
              <p:cNvSpPr/>
              <p:nvPr userDrawn="1"/>
            </p:nvSpPr>
            <p:spPr>
              <a:xfrm>
                <a:off x="0" y="0"/>
                <a:ext cx="9144000" cy="819150"/>
              </a:xfrm>
              <a:prstGeom prst="rect">
                <a:avLst/>
              </a:prstGeom>
              <a:solidFill>
                <a:srgbClr val="0D223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2" name="Picture 11" descr="stem-branding blue.jpg"/>
              <p:cNvPicPr>
                <a:picLocks noChangeAspect="1"/>
              </p:cNvPicPr>
              <p:nvPr userDrawn="1"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22313" b="22417"/>
              <a:stretch/>
            </p:blipFill>
            <p:spPr>
              <a:xfrm>
                <a:off x="6620317" y="80941"/>
                <a:ext cx="2523683" cy="657267"/>
              </a:xfrm>
              <a:prstGeom prst="rect">
                <a:avLst/>
              </a:prstGeom>
            </p:spPr>
          </p:pic>
        </p:grpSp>
        <p:sp>
          <p:nvSpPr>
            <p:cNvPr id="9" name="Rectangle 8"/>
            <p:cNvSpPr/>
            <p:nvPr userDrawn="1"/>
          </p:nvSpPr>
          <p:spPr>
            <a:xfrm>
              <a:off x="0" y="4781550"/>
              <a:ext cx="9144000" cy="381000"/>
            </a:xfrm>
            <a:prstGeom prst="rect">
              <a:avLst/>
            </a:prstGeom>
            <a:solidFill>
              <a:srgbClr val="0D223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 userDrawn="1"/>
          </p:nvSpPr>
          <p:spPr>
            <a:xfrm>
              <a:off x="455870" y="4857750"/>
              <a:ext cx="868812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00" dirty="0">
                  <a:solidFill>
                    <a:srgbClr val="D9D9D9"/>
                  </a:solidFill>
                  <a:latin typeface="Arial Narrow"/>
                  <a:cs typeface="Arial Narrow"/>
                </a:rPr>
                <a:t>STEM101.ORG</a:t>
              </a:r>
              <a:r>
                <a:rPr lang="en-US" sz="1000" i="0" baseline="0" dirty="0">
                  <a:solidFill>
                    <a:srgbClr val="D9D9D9"/>
                  </a:solidFill>
                  <a:latin typeface="Arial Narrow"/>
                  <a:cs typeface="Arial Narrow"/>
                </a:rPr>
                <a:t>                                                                                                                                                                                                                 </a:t>
              </a:r>
              <a:r>
                <a:rPr lang="en-US" sz="1000" i="0" dirty="0">
                  <a:solidFill>
                    <a:srgbClr val="D9D9D9"/>
                  </a:solidFill>
                  <a:latin typeface="Arial Narrow"/>
                  <a:cs typeface="Arial Narrow"/>
                </a:rPr>
                <a:t>A Non-Profit</a:t>
              </a:r>
              <a:r>
                <a:rPr lang="en-US" sz="1000" i="0" baseline="0" dirty="0">
                  <a:solidFill>
                    <a:srgbClr val="D9D9D9"/>
                  </a:solidFill>
                  <a:latin typeface="Arial Narrow"/>
                  <a:cs typeface="Arial Narrow"/>
                </a:rPr>
                <a:t> K-16 Education Program</a:t>
              </a:r>
              <a:endParaRPr lang="en-US" sz="1000" dirty="0">
                <a:solidFill>
                  <a:srgbClr val="D9D9D9"/>
                </a:solidFill>
                <a:latin typeface="Arial Narrow"/>
                <a:cs typeface="Arial Narrow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25413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8572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4686300"/>
            <a:ext cx="19050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686300"/>
            <a:ext cx="28956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686300"/>
            <a:ext cx="19050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66E2EDC-4378-6A4C-9D12-AD1B495CD327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0" y="0"/>
            <a:ext cx="9144000" cy="5162550"/>
            <a:chOff x="0" y="0"/>
            <a:chExt cx="9144000" cy="5162550"/>
          </a:xfrm>
        </p:grpSpPr>
        <p:grpSp>
          <p:nvGrpSpPr>
            <p:cNvPr id="9" name="Group 8"/>
            <p:cNvGrpSpPr/>
            <p:nvPr userDrawn="1"/>
          </p:nvGrpSpPr>
          <p:grpSpPr>
            <a:xfrm>
              <a:off x="0" y="0"/>
              <a:ext cx="9144000" cy="819150"/>
              <a:chOff x="0" y="0"/>
              <a:chExt cx="9144000" cy="819150"/>
            </a:xfrm>
          </p:grpSpPr>
          <p:sp>
            <p:nvSpPr>
              <p:cNvPr id="12" name="Rectangle 11"/>
              <p:cNvSpPr/>
              <p:nvPr userDrawn="1"/>
            </p:nvSpPr>
            <p:spPr>
              <a:xfrm>
                <a:off x="0" y="0"/>
                <a:ext cx="9144000" cy="819150"/>
              </a:xfrm>
              <a:prstGeom prst="rect">
                <a:avLst/>
              </a:prstGeom>
              <a:solidFill>
                <a:srgbClr val="0D223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3" name="Picture 12" descr="stem-branding blue.jpg"/>
              <p:cNvPicPr>
                <a:picLocks noChangeAspect="1"/>
              </p:cNvPicPr>
              <p:nvPr userDrawn="1"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22313" b="22417"/>
              <a:stretch/>
            </p:blipFill>
            <p:spPr>
              <a:xfrm>
                <a:off x="6620317" y="80941"/>
                <a:ext cx="2523683" cy="657267"/>
              </a:xfrm>
              <a:prstGeom prst="rect">
                <a:avLst/>
              </a:prstGeom>
            </p:spPr>
          </p:pic>
        </p:grpSp>
        <p:sp>
          <p:nvSpPr>
            <p:cNvPr id="10" name="Rectangle 9"/>
            <p:cNvSpPr/>
            <p:nvPr userDrawn="1"/>
          </p:nvSpPr>
          <p:spPr>
            <a:xfrm>
              <a:off x="0" y="4781550"/>
              <a:ext cx="9144000" cy="381000"/>
            </a:xfrm>
            <a:prstGeom prst="rect">
              <a:avLst/>
            </a:prstGeom>
            <a:solidFill>
              <a:srgbClr val="0D223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 userDrawn="1"/>
          </p:nvSpPr>
          <p:spPr>
            <a:xfrm>
              <a:off x="455870" y="4857750"/>
              <a:ext cx="868812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00" dirty="0">
                  <a:solidFill>
                    <a:srgbClr val="D9D9D9"/>
                  </a:solidFill>
                  <a:latin typeface="Arial Narrow"/>
                  <a:cs typeface="Arial Narrow"/>
                </a:rPr>
                <a:t>STEM101.ORG</a:t>
              </a:r>
              <a:r>
                <a:rPr lang="en-US" sz="1000" i="0" baseline="0" dirty="0">
                  <a:solidFill>
                    <a:srgbClr val="D9D9D9"/>
                  </a:solidFill>
                  <a:latin typeface="Arial Narrow"/>
                  <a:cs typeface="Arial Narrow"/>
                </a:rPr>
                <a:t>                                                                                                                                                                                                                 </a:t>
              </a:r>
              <a:r>
                <a:rPr lang="en-US" sz="1000" i="0" dirty="0">
                  <a:solidFill>
                    <a:srgbClr val="D9D9D9"/>
                  </a:solidFill>
                  <a:latin typeface="Arial Narrow"/>
                  <a:cs typeface="Arial Narrow"/>
                </a:rPr>
                <a:t>A Non-Profit</a:t>
              </a:r>
              <a:r>
                <a:rPr lang="en-US" sz="1000" i="0" baseline="0" dirty="0">
                  <a:solidFill>
                    <a:srgbClr val="D9D9D9"/>
                  </a:solidFill>
                  <a:latin typeface="Arial Narrow"/>
                  <a:cs typeface="Arial Narrow"/>
                </a:rPr>
                <a:t> K-16 Education Program</a:t>
              </a:r>
              <a:endParaRPr lang="en-US" sz="1000" dirty="0">
                <a:solidFill>
                  <a:srgbClr val="D9D9D9"/>
                </a:solidFill>
                <a:latin typeface="Arial Narrow"/>
                <a:cs typeface="Arial Narrow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39290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8572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4686300"/>
            <a:ext cx="19050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4686300"/>
            <a:ext cx="28956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4686300"/>
            <a:ext cx="19050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B5CA3A3-DC5C-3F4B-8F98-46B9D2CD35C8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6" name="Group 5"/>
          <p:cNvGrpSpPr/>
          <p:nvPr userDrawn="1"/>
        </p:nvGrpSpPr>
        <p:grpSpPr>
          <a:xfrm>
            <a:off x="0" y="0"/>
            <a:ext cx="9144000" cy="5162550"/>
            <a:chOff x="0" y="0"/>
            <a:chExt cx="9144000" cy="5162550"/>
          </a:xfrm>
        </p:grpSpPr>
        <p:grpSp>
          <p:nvGrpSpPr>
            <p:cNvPr id="7" name="Group 6"/>
            <p:cNvGrpSpPr/>
            <p:nvPr userDrawn="1"/>
          </p:nvGrpSpPr>
          <p:grpSpPr>
            <a:xfrm>
              <a:off x="0" y="0"/>
              <a:ext cx="9144000" cy="819150"/>
              <a:chOff x="0" y="0"/>
              <a:chExt cx="9144000" cy="819150"/>
            </a:xfrm>
          </p:grpSpPr>
          <p:sp>
            <p:nvSpPr>
              <p:cNvPr id="10" name="Rectangle 9"/>
              <p:cNvSpPr/>
              <p:nvPr userDrawn="1"/>
            </p:nvSpPr>
            <p:spPr>
              <a:xfrm>
                <a:off x="0" y="0"/>
                <a:ext cx="9144000" cy="819150"/>
              </a:xfrm>
              <a:prstGeom prst="rect">
                <a:avLst/>
              </a:prstGeom>
              <a:solidFill>
                <a:srgbClr val="0D223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 descr="stem-branding blue.jpg"/>
              <p:cNvPicPr>
                <a:picLocks noChangeAspect="1"/>
              </p:cNvPicPr>
              <p:nvPr userDrawn="1"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22313" b="22417"/>
              <a:stretch/>
            </p:blipFill>
            <p:spPr>
              <a:xfrm>
                <a:off x="6620317" y="80941"/>
                <a:ext cx="2523683" cy="657267"/>
              </a:xfrm>
              <a:prstGeom prst="rect">
                <a:avLst/>
              </a:prstGeom>
            </p:spPr>
          </p:pic>
        </p:grpSp>
        <p:sp>
          <p:nvSpPr>
            <p:cNvPr id="8" name="Rectangle 7"/>
            <p:cNvSpPr/>
            <p:nvPr userDrawn="1"/>
          </p:nvSpPr>
          <p:spPr>
            <a:xfrm>
              <a:off x="0" y="4781550"/>
              <a:ext cx="9144000" cy="381000"/>
            </a:xfrm>
            <a:prstGeom prst="rect">
              <a:avLst/>
            </a:prstGeom>
            <a:solidFill>
              <a:srgbClr val="0D223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 userDrawn="1"/>
          </p:nvSpPr>
          <p:spPr>
            <a:xfrm>
              <a:off x="455870" y="4857750"/>
              <a:ext cx="868812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00" dirty="0">
                  <a:solidFill>
                    <a:srgbClr val="D9D9D9"/>
                  </a:solidFill>
                  <a:latin typeface="Arial Narrow"/>
                  <a:cs typeface="Arial Narrow"/>
                </a:rPr>
                <a:t>STEM101.ORG</a:t>
              </a:r>
              <a:r>
                <a:rPr lang="en-US" sz="1000" i="0" baseline="0" dirty="0">
                  <a:solidFill>
                    <a:srgbClr val="D9D9D9"/>
                  </a:solidFill>
                  <a:latin typeface="Arial Narrow"/>
                  <a:cs typeface="Arial Narrow"/>
                </a:rPr>
                <a:t>                                                                                                                                                                                                                 </a:t>
              </a:r>
              <a:r>
                <a:rPr lang="en-US" sz="1000" i="0" dirty="0">
                  <a:solidFill>
                    <a:srgbClr val="D9D9D9"/>
                  </a:solidFill>
                  <a:latin typeface="Arial Narrow"/>
                  <a:cs typeface="Arial Narrow"/>
                </a:rPr>
                <a:t>A Non-Profit</a:t>
              </a:r>
              <a:r>
                <a:rPr lang="en-US" sz="1000" i="0" baseline="0" dirty="0">
                  <a:solidFill>
                    <a:srgbClr val="D9D9D9"/>
                  </a:solidFill>
                  <a:latin typeface="Arial Narrow"/>
                  <a:cs typeface="Arial Narrow"/>
                </a:rPr>
                <a:t> K-16 Education Program</a:t>
              </a:r>
              <a:endParaRPr lang="en-US" sz="1000" dirty="0">
                <a:solidFill>
                  <a:srgbClr val="D9D9D9"/>
                </a:solidFill>
                <a:latin typeface="Arial Narrow"/>
                <a:cs typeface="Arial Narrow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54508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arallelogram 5"/>
          <p:cNvSpPr/>
          <p:nvPr userDrawn="1"/>
        </p:nvSpPr>
        <p:spPr>
          <a:xfrm>
            <a:off x="3638552" y="-1"/>
            <a:ext cx="5511300" cy="790575"/>
          </a:xfrm>
          <a:custGeom>
            <a:avLst/>
            <a:gdLst>
              <a:gd name="connsiteX0" fmla="*/ 0 w 6632652"/>
              <a:gd name="connsiteY0" fmla="*/ 914400 h 914400"/>
              <a:gd name="connsiteX1" fmla="*/ 266703 w 6632652"/>
              <a:gd name="connsiteY1" fmla="*/ 0 h 914400"/>
              <a:gd name="connsiteX2" fmla="*/ 6632652 w 6632652"/>
              <a:gd name="connsiteY2" fmla="*/ 0 h 914400"/>
              <a:gd name="connsiteX3" fmla="*/ 6365949 w 6632652"/>
              <a:gd name="connsiteY3" fmla="*/ 914400 h 914400"/>
              <a:gd name="connsiteX4" fmla="*/ 0 w 6632652"/>
              <a:gd name="connsiteY4" fmla="*/ 914400 h 914400"/>
              <a:gd name="connsiteX0" fmla="*/ 857247 w 7489899"/>
              <a:gd name="connsiteY0" fmla="*/ 914400 h 914400"/>
              <a:gd name="connsiteX1" fmla="*/ 0 w 7489899"/>
              <a:gd name="connsiteY1" fmla="*/ 123825 h 914400"/>
              <a:gd name="connsiteX2" fmla="*/ 7489899 w 7489899"/>
              <a:gd name="connsiteY2" fmla="*/ 0 h 914400"/>
              <a:gd name="connsiteX3" fmla="*/ 7223196 w 7489899"/>
              <a:gd name="connsiteY3" fmla="*/ 914400 h 914400"/>
              <a:gd name="connsiteX4" fmla="*/ 857247 w 7489899"/>
              <a:gd name="connsiteY4" fmla="*/ 914400 h 914400"/>
              <a:gd name="connsiteX0" fmla="*/ 857247 w 7489899"/>
              <a:gd name="connsiteY0" fmla="*/ 914400 h 914400"/>
              <a:gd name="connsiteX1" fmla="*/ 0 w 7489899"/>
              <a:gd name="connsiteY1" fmla="*/ 123825 h 914400"/>
              <a:gd name="connsiteX2" fmla="*/ 7489899 w 7489899"/>
              <a:gd name="connsiteY2" fmla="*/ 0 h 914400"/>
              <a:gd name="connsiteX3" fmla="*/ 5470596 w 7489899"/>
              <a:gd name="connsiteY3" fmla="*/ 914400 h 914400"/>
              <a:gd name="connsiteX4" fmla="*/ 857247 w 7489899"/>
              <a:gd name="connsiteY4" fmla="*/ 914400 h 914400"/>
              <a:gd name="connsiteX0" fmla="*/ 857247 w 5499174"/>
              <a:gd name="connsiteY0" fmla="*/ 838200 h 838200"/>
              <a:gd name="connsiteX1" fmla="*/ 0 w 5499174"/>
              <a:gd name="connsiteY1" fmla="*/ 47625 h 838200"/>
              <a:gd name="connsiteX2" fmla="*/ 5499174 w 5499174"/>
              <a:gd name="connsiteY2" fmla="*/ 0 h 838200"/>
              <a:gd name="connsiteX3" fmla="*/ 5470596 w 5499174"/>
              <a:gd name="connsiteY3" fmla="*/ 838200 h 838200"/>
              <a:gd name="connsiteX4" fmla="*/ 857247 w 5499174"/>
              <a:gd name="connsiteY4" fmla="*/ 838200 h 838200"/>
              <a:gd name="connsiteX0" fmla="*/ 923922 w 5565849"/>
              <a:gd name="connsiteY0" fmla="*/ 838200 h 838200"/>
              <a:gd name="connsiteX1" fmla="*/ 0 w 5565849"/>
              <a:gd name="connsiteY1" fmla="*/ 0 h 838200"/>
              <a:gd name="connsiteX2" fmla="*/ 5565849 w 5565849"/>
              <a:gd name="connsiteY2" fmla="*/ 0 h 838200"/>
              <a:gd name="connsiteX3" fmla="*/ 5537271 w 5565849"/>
              <a:gd name="connsiteY3" fmla="*/ 838200 h 838200"/>
              <a:gd name="connsiteX4" fmla="*/ 923922 w 5565849"/>
              <a:gd name="connsiteY4" fmla="*/ 838200 h 838200"/>
              <a:gd name="connsiteX0" fmla="*/ 923922 w 5571764"/>
              <a:gd name="connsiteY0" fmla="*/ 838200 h 838200"/>
              <a:gd name="connsiteX1" fmla="*/ 0 w 5571764"/>
              <a:gd name="connsiteY1" fmla="*/ 0 h 838200"/>
              <a:gd name="connsiteX2" fmla="*/ 5565849 w 5571764"/>
              <a:gd name="connsiteY2" fmla="*/ 0 h 838200"/>
              <a:gd name="connsiteX3" fmla="*/ 5571764 w 5571764"/>
              <a:gd name="connsiteY3" fmla="*/ 838200 h 838200"/>
              <a:gd name="connsiteX4" fmla="*/ 923922 w 5571764"/>
              <a:gd name="connsiteY4" fmla="*/ 838200 h 838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571764" h="838200">
                <a:moveTo>
                  <a:pt x="923922" y="838200"/>
                </a:moveTo>
                <a:lnTo>
                  <a:pt x="0" y="0"/>
                </a:lnTo>
                <a:lnTo>
                  <a:pt x="5565849" y="0"/>
                </a:lnTo>
                <a:cubicBezTo>
                  <a:pt x="5567821" y="279400"/>
                  <a:pt x="5569792" y="558800"/>
                  <a:pt x="5571764" y="838200"/>
                </a:cubicBezTo>
                <a:lnTo>
                  <a:pt x="923922" y="838200"/>
                </a:lnTo>
                <a:close/>
              </a:path>
            </a:pathLst>
          </a:custGeom>
          <a:solidFill>
            <a:srgbClr val="E9EE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 userDrawn="1"/>
        </p:nvSpPr>
        <p:spPr>
          <a:xfrm>
            <a:off x="4572000" y="36552"/>
            <a:ext cx="4114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0" kern="1300" spc="300" dirty="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rPr>
              <a:t>THE </a:t>
            </a:r>
            <a:r>
              <a:rPr lang="en-US" sz="3000" b="0" kern="1300" spc="300" baseline="0" dirty="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rPr>
              <a:t>STEM ACADEMY</a:t>
            </a:r>
            <a:endParaRPr lang="en-US" sz="3000" b="0" kern="1300" spc="300" baseline="30000" dirty="0">
              <a:solidFill>
                <a:schemeClr val="tx1"/>
              </a:solidFill>
              <a:latin typeface="+mj-lt"/>
              <a:ea typeface="+mn-ea"/>
              <a:cs typeface="Arial" pitchFamily="34" charset="0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4876800" y="452050"/>
            <a:ext cx="411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1200" i="1" baseline="0" dirty="0">
                <a:latin typeface="Times New Roman" pitchFamily="18" charset="0"/>
                <a:cs typeface="Times New Roman" pitchFamily="18" charset="0"/>
              </a:rPr>
              <a:t> National Non-Profit Status K-16 Education Program</a:t>
            </a:r>
            <a:endParaRPr lang="en-US" sz="1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Parallelogram 5"/>
          <p:cNvSpPr/>
          <p:nvPr userDrawn="1"/>
        </p:nvSpPr>
        <p:spPr>
          <a:xfrm>
            <a:off x="-2381" y="-5991"/>
            <a:ext cx="4593432" cy="797626"/>
          </a:xfrm>
          <a:custGeom>
            <a:avLst/>
            <a:gdLst>
              <a:gd name="connsiteX0" fmla="*/ 0 w 6632652"/>
              <a:gd name="connsiteY0" fmla="*/ 914400 h 914400"/>
              <a:gd name="connsiteX1" fmla="*/ 266703 w 6632652"/>
              <a:gd name="connsiteY1" fmla="*/ 0 h 914400"/>
              <a:gd name="connsiteX2" fmla="*/ 6632652 w 6632652"/>
              <a:gd name="connsiteY2" fmla="*/ 0 h 914400"/>
              <a:gd name="connsiteX3" fmla="*/ 6365949 w 6632652"/>
              <a:gd name="connsiteY3" fmla="*/ 914400 h 914400"/>
              <a:gd name="connsiteX4" fmla="*/ 0 w 6632652"/>
              <a:gd name="connsiteY4" fmla="*/ 914400 h 914400"/>
              <a:gd name="connsiteX0" fmla="*/ 857247 w 7489899"/>
              <a:gd name="connsiteY0" fmla="*/ 914400 h 914400"/>
              <a:gd name="connsiteX1" fmla="*/ 0 w 7489899"/>
              <a:gd name="connsiteY1" fmla="*/ 123825 h 914400"/>
              <a:gd name="connsiteX2" fmla="*/ 7489899 w 7489899"/>
              <a:gd name="connsiteY2" fmla="*/ 0 h 914400"/>
              <a:gd name="connsiteX3" fmla="*/ 7223196 w 7489899"/>
              <a:gd name="connsiteY3" fmla="*/ 914400 h 914400"/>
              <a:gd name="connsiteX4" fmla="*/ 857247 w 7489899"/>
              <a:gd name="connsiteY4" fmla="*/ 914400 h 914400"/>
              <a:gd name="connsiteX0" fmla="*/ 857247 w 7489899"/>
              <a:gd name="connsiteY0" fmla="*/ 914400 h 914400"/>
              <a:gd name="connsiteX1" fmla="*/ 0 w 7489899"/>
              <a:gd name="connsiteY1" fmla="*/ 123825 h 914400"/>
              <a:gd name="connsiteX2" fmla="*/ 7489899 w 7489899"/>
              <a:gd name="connsiteY2" fmla="*/ 0 h 914400"/>
              <a:gd name="connsiteX3" fmla="*/ 5470596 w 7489899"/>
              <a:gd name="connsiteY3" fmla="*/ 914400 h 914400"/>
              <a:gd name="connsiteX4" fmla="*/ 857247 w 7489899"/>
              <a:gd name="connsiteY4" fmla="*/ 914400 h 914400"/>
              <a:gd name="connsiteX0" fmla="*/ 857247 w 5499174"/>
              <a:gd name="connsiteY0" fmla="*/ 838200 h 838200"/>
              <a:gd name="connsiteX1" fmla="*/ 0 w 5499174"/>
              <a:gd name="connsiteY1" fmla="*/ 47625 h 838200"/>
              <a:gd name="connsiteX2" fmla="*/ 5499174 w 5499174"/>
              <a:gd name="connsiteY2" fmla="*/ 0 h 838200"/>
              <a:gd name="connsiteX3" fmla="*/ 5470596 w 5499174"/>
              <a:gd name="connsiteY3" fmla="*/ 838200 h 838200"/>
              <a:gd name="connsiteX4" fmla="*/ 857247 w 5499174"/>
              <a:gd name="connsiteY4" fmla="*/ 838200 h 838200"/>
              <a:gd name="connsiteX0" fmla="*/ 923922 w 5565849"/>
              <a:gd name="connsiteY0" fmla="*/ 838200 h 838200"/>
              <a:gd name="connsiteX1" fmla="*/ 0 w 5565849"/>
              <a:gd name="connsiteY1" fmla="*/ 0 h 838200"/>
              <a:gd name="connsiteX2" fmla="*/ 5565849 w 5565849"/>
              <a:gd name="connsiteY2" fmla="*/ 0 h 838200"/>
              <a:gd name="connsiteX3" fmla="*/ 5537271 w 5565849"/>
              <a:gd name="connsiteY3" fmla="*/ 838200 h 838200"/>
              <a:gd name="connsiteX4" fmla="*/ 923922 w 5565849"/>
              <a:gd name="connsiteY4" fmla="*/ 838200 h 838200"/>
              <a:gd name="connsiteX0" fmla="*/ 0 w 5575988"/>
              <a:gd name="connsiteY0" fmla="*/ 838200 h 838200"/>
              <a:gd name="connsiteX1" fmla="*/ 10139 w 5575988"/>
              <a:gd name="connsiteY1" fmla="*/ 0 h 838200"/>
              <a:gd name="connsiteX2" fmla="*/ 5575988 w 5575988"/>
              <a:gd name="connsiteY2" fmla="*/ 0 h 838200"/>
              <a:gd name="connsiteX3" fmla="*/ 5547410 w 5575988"/>
              <a:gd name="connsiteY3" fmla="*/ 838200 h 838200"/>
              <a:gd name="connsiteX4" fmla="*/ 0 w 5575988"/>
              <a:gd name="connsiteY4" fmla="*/ 838200 h 838200"/>
              <a:gd name="connsiteX0" fmla="*/ 0 w 6500731"/>
              <a:gd name="connsiteY0" fmla="*/ 838200 h 838200"/>
              <a:gd name="connsiteX1" fmla="*/ 10139 w 6500731"/>
              <a:gd name="connsiteY1" fmla="*/ 0 h 838200"/>
              <a:gd name="connsiteX2" fmla="*/ 5575988 w 6500731"/>
              <a:gd name="connsiteY2" fmla="*/ 0 h 838200"/>
              <a:gd name="connsiteX3" fmla="*/ 6500731 w 6500731"/>
              <a:gd name="connsiteY3" fmla="*/ 828101 h 838200"/>
              <a:gd name="connsiteX4" fmla="*/ 0 w 6500731"/>
              <a:gd name="connsiteY4" fmla="*/ 838200 h 838200"/>
              <a:gd name="connsiteX0" fmla="*/ 0 w 6500731"/>
              <a:gd name="connsiteY0" fmla="*/ 848299 h 848299"/>
              <a:gd name="connsiteX1" fmla="*/ 1897521 w 6500731"/>
              <a:gd name="connsiteY1" fmla="*/ 0 h 848299"/>
              <a:gd name="connsiteX2" fmla="*/ 5575988 w 6500731"/>
              <a:gd name="connsiteY2" fmla="*/ 10099 h 848299"/>
              <a:gd name="connsiteX3" fmla="*/ 6500731 w 6500731"/>
              <a:gd name="connsiteY3" fmla="*/ 838200 h 848299"/>
              <a:gd name="connsiteX4" fmla="*/ 0 w 6500731"/>
              <a:gd name="connsiteY4" fmla="*/ 848299 h 848299"/>
              <a:gd name="connsiteX0" fmla="*/ 0 w 6500731"/>
              <a:gd name="connsiteY0" fmla="*/ 858519 h 858519"/>
              <a:gd name="connsiteX1" fmla="*/ 15145 w 6500731"/>
              <a:gd name="connsiteY1" fmla="*/ 0 h 858519"/>
              <a:gd name="connsiteX2" fmla="*/ 5575988 w 6500731"/>
              <a:gd name="connsiteY2" fmla="*/ 20319 h 858519"/>
              <a:gd name="connsiteX3" fmla="*/ 6500731 w 6500731"/>
              <a:gd name="connsiteY3" fmla="*/ 848420 h 858519"/>
              <a:gd name="connsiteX4" fmla="*/ 0 w 6500731"/>
              <a:gd name="connsiteY4" fmla="*/ 858519 h 858519"/>
              <a:gd name="connsiteX0" fmla="*/ 0 w 6500731"/>
              <a:gd name="connsiteY0" fmla="*/ 858641 h 858641"/>
              <a:gd name="connsiteX1" fmla="*/ 15145 w 6500731"/>
              <a:gd name="connsiteY1" fmla="*/ 122 h 858641"/>
              <a:gd name="connsiteX2" fmla="*/ 5589531 w 6500731"/>
              <a:gd name="connsiteY2" fmla="*/ 0 h 858641"/>
              <a:gd name="connsiteX3" fmla="*/ 6500731 w 6500731"/>
              <a:gd name="connsiteY3" fmla="*/ 848542 h 858641"/>
              <a:gd name="connsiteX4" fmla="*/ 0 w 6500731"/>
              <a:gd name="connsiteY4" fmla="*/ 858641 h 858641"/>
              <a:gd name="connsiteX0" fmla="*/ 0 w 6500731"/>
              <a:gd name="connsiteY0" fmla="*/ 858641 h 858641"/>
              <a:gd name="connsiteX1" fmla="*/ 121714 w 6500731"/>
              <a:gd name="connsiteY1" fmla="*/ 122 h 858641"/>
              <a:gd name="connsiteX2" fmla="*/ 5589531 w 6500731"/>
              <a:gd name="connsiteY2" fmla="*/ 0 h 858641"/>
              <a:gd name="connsiteX3" fmla="*/ 6500731 w 6500731"/>
              <a:gd name="connsiteY3" fmla="*/ 848542 h 858641"/>
              <a:gd name="connsiteX4" fmla="*/ 0 w 6500731"/>
              <a:gd name="connsiteY4" fmla="*/ 858641 h 858641"/>
              <a:gd name="connsiteX0" fmla="*/ 0 w 6380840"/>
              <a:gd name="connsiteY0" fmla="*/ 858641 h 858641"/>
              <a:gd name="connsiteX1" fmla="*/ 1823 w 6380840"/>
              <a:gd name="connsiteY1" fmla="*/ 122 h 858641"/>
              <a:gd name="connsiteX2" fmla="*/ 5469640 w 6380840"/>
              <a:gd name="connsiteY2" fmla="*/ 0 h 858641"/>
              <a:gd name="connsiteX3" fmla="*/ 6380840 w 6380840"/>
              <a:gd name="connsiteY3" fmla="*/ 848542 h 858641"/>
              <a:gd name="connsiteX4" fmla="*/ 0 w 6380840"/>
              <a:gd name="connsiteY4" fmla="*/ 858641 h 858641"/>
              <a:gd name="connsiteX0" fmla="*/ 0 w 6354253"/>
              <a:gd name="connsiteY0" fmla="*/ 858641 h 863873"/>
              <a:gd name="connsiteX1" fmla="*/ 1823 w 6354253"/>
              <a:gd name="connsiteY1" fmla="*/ 122 h 863873"/>
              <a:gd name="connsiteX2" fmla="*/ 5469640 w 6354253"/>
              <a:gd name="connsiteY2" fmla="*/ 0 h 863873"/>
              <a:gd name="connsiteX3" fmla="*/ 6354253 w 6354253"/>
              <a:gd name="connsiteY3" fmla="*/ 863873 h 863873"/>
              <a:gd name="connsiteX4" fmla="*/ 0 w 6354253"/>
              <a:gd name="connsiteY4" fmla="*/ 858641 h 863873"/>
              <a:gd name="connsiteX0" fmla="*/ 0 w 6394133"/>
              <a:gd name="connsiteY0" fmla="*/ 858641 h 874093"/>
              <a:gd name="connsiteX1" fmla="*/ 1823 w 6394133"/>
              <a:gd name="connsiteY1" fmla="*/ 122 h 874093"/>
              <a:gd name="connsiteX2" fmla="*/ 5469640 w 6394133"/>
              <a:gd name="connsiteY2" fmla="*/ 0 h 874093"/>
              <a:gd name="connsiteX3" fmla="*/ 6394133 w 6394133"/>
              <a:gd name="connsiteY3" fmla="*/ 874093 h 874093"/>
              <a:gd name="connsiteX4" fmla="*/ 0 w 6394133"/>
              <a:gd name="connsiteY4" fmla="*/ 858641 h 874093"/>
              <a:gd name="connsiteX0" fmla="*/ 0 w 6410749"/>
              <a:gd name="connsiteY0" fmla="*/ 858641 h 866427"/>
              <a:gd name="connsiteX1" fmla="*/ 1823 w 6410749"/>
              <a:gd name="connsiteY1" fmla="*/ 122 h 866427"/>
              <a:gd name="connsiteX2" fmla="*/ 5469640 w 6410749"/>
              <a:gd name="connsiteY2" fmla="*/ 0 h 866427"/>
              <a:gd name="connsiteX3" fmla="*/ 6410749 w 6410749"/>
              <a:gd name="connsiteY3" fmla="*/ 866427 h 866427"/>
              <a:gd name="connsiteX4" fmla="*/ 0 w 6410749"/>
              <a:gd name="connsiteY4" fmla="*/ 858641 h 866427"/>
              <a:gd name="connsiteX0" fmla="*/ 0 w 6407426"/>
              <a:gd name="connsiteY0" fmla="*/ 858641 h 858641"/>
              <a:gd name="connsiteX1" fmla="*/ 1823 w 6407426"/>
              <a:gd name="connsiteY1" fmla="*/ 122 h 858641"/>
              <a:gd name="connsiteX2" fmla="*/ 5469640 w 6407426"/>
              <a:gd name="connsiteY2" fmla="*/ 0 h 858641"/>
              <a:gd name="connsiteX3" fmla="*/ 6407426 w 6407426"/>
              <a:gd name="connsiteY3" fmla="*/ 848541 h 858641"/>
              <a:gd name="connsiteX4" fmla="*/ 0 w 6407426"/>
              <a:gd name="connsiteY4" fmla="*/ 858641 h 858641"/>
              <a:gd name="connsiteX0" fmla="*/ 0 w 6410749"/>
              <a:gd name="connsiteY0" fmla="*/ 840755 h 848541"/>
              <a:gd name="connsiteX1" fmla="*/ 5146 w 6410749"/>
              <a:gd name="connsiteY1" fmla="*/ 122 h 848541"/>
              <a:gd name="connsiteX2" fmla="*/ 5472963 w 6410749"/>
              <a:gd name="connsiteY2" fmla="*/ 0 h 848541"/>
              <a:gd name="connsiteX3" fmla="*/ 6410749 w 6410749"/>
              <a:gd name="connsiteY3" fmla="*/ 848541 h 848541"/>
              <a:gd name="connsiteX4" fmla="*/ 0 w 6410749"/>
              <a:gd name="connsiteY4" fmla="*/ 840755 h 848541"/>
              <a:gd name="connsiteX0" fmla="*/ 0 w 6410749"/>
              <a:gd name="connsiteY0" fmla="*/ 848077 h 855863"/>
              <a:gd name="connsiteX1" fmla="*/ 5146 w 6410749"/>
              <a:gd name="connsiteY1" fmla="*/ 7444 h 855863"/>
              <a:gd name="connsiteX2" fmla="*/ 5225348 w 6410749"/>
              <a:gd name="connsiteY2" fmla="*/ 0 h 855863"/>
              <a:gd name="connsiteX3" fmla="*/ 6410749 w 6410749"/>
              <a:gd name="connsiteY3" fmla="*/ 855863 h 855863"/>
              <a:gd name="connsiteX4" fmla="*/ 0 w 6410749"/>
              <a:gd name="connsiteY4" fmla="*/ 848077 h 855863"/>
              <a:gd name="connsiteX0" fmla="*/ 0 w 6410749"/>
              <a:gd name="connsiteY0" fmla="*/ 848077 h 855863"/>
              <a:gd name="connsiteX1" fmla="*/ 5146 w 6410749"/>
              <a:gd name="connsiteY1" fmla="*/ 7444 h 855863"/>
              <a:gd name="connsiteX2" fmla="*/ 5158681 w 6410749"/>
              <a:gd name="connsiteY2" fmla="*/ 0 h 855863"/>
              <a:gd name="connsiteX3" fmla="*/ 6410749 w 6410749"/>
              <a:gd name="connsiteY3" fmla="*/ 855863 h 855863"/>
              <a:gd name="connsiteX4" fmla="*/ 0 w 6410749"/>
              <a:gd name="connsiteY4" fmla="*/ 848077 h 855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10749" h="855863">
                <a:moveTo>
                  <a:pt x="0" y="848077"/>
                </a:moveTo>
                <a:cubicBezTo>
                  <a:pt x="608" y="561904"/>
                  <a:pt x="4538" y="293617"/>
                  <a:pt x="5146" y="7444"/>
                </a:cubicBezTo>
                <a:lnTo>
                  <a:pt x="5158681" y="0"/>
                </a:lnTo>
                <a:lnTo>
                  <a:pt x="6410749" y="855863"/>
                </a:lnTo>
                <a:lnTo>
                  <a:pt x="0" y="848077"/>
                </a:lnTo>
                <a:close/>
              </a:path>
            </a:pathLst>
          </a:custGeom>
          <a:solidFill>
            <a:srgbClr val="E0E9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/>
          <p:cNvGrpSpPr/>
          <p:nvPr userDrawn="1"/>
        </p:nvGrpSpPr>
        <p:grpSpPr>
          <a:xfrm>
            <a:off x="0" y="0"/>
            <a:ext cx="9144000" cy="5162550"/>
            <a:chOff x="0" y="0"/>
            <a:chExt cx="9144000" cy="5162550"/>
          </a:xfrm>
        </p:grpSpPr>
        <p:grpSp>
          <p:nvGrpSpPr>
            <p:cNvPr id="7" name="Group 6"/>
            <p:cNvGrpSpPr/>
            <p:nvPr userDrawn="1"/>
          </p:nvGrpSpPr>
          <p:grpSpPr>
            <a:xfrm>
              <a:off x="0" y="0"/>
              <a:ext cx="9144000" cy="819150"/>
              <a:chOff x="0" y="0"/>
              <a:chExt cx="9144000" cy="819150"/>
            </a:xfrm>
          </p:grpSpPr>
          <p:sp>
            <p:nvSpPr>
              <p:cNvPr id="14" name="Rectangle 13"/>
              <p:cNvSpPr/>
              <p:nvPr userDrawn="1"/>
            </p:nvSpPr>
            <p:spPr>
              <a:xfrm>
                <a:off x="0" y="0"/>
                <a:ext cx="9144000" cy="819150"/>
              </a:xfrm>
              <a:prstGeom prst="rect">
                <a:avLst/>
              </a:prstGeom>
              <a:solidFill>
                <a:srgbClr val="0D223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5" name="Picture 14" descr="stem-branding blue.jpg"/>
              <p:cNvPicPr>
                <a:picLocks noChangeAspect="1"/>
              </p:cNvPicPr>
              <p:nvPr userDrawn="1"/>
            </p:nvPicPr>
            <p:blipFill rotWithShape="1"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22313" b="22417"/>
              <a:stretch/>
            </p:blipFill>
            <p:spPr>
              <a:xfrm>
                <a:off x="6620317" y="80941"/>
                <a:ext cx="2523683" cy="657267"/>
              </a:xfrm>
              <a:prstGeom prst="rect">
                <a:avLst/>
              </a:prstGeom>
            </p:spPr>
          </p:pic>
        </p:grpSp>
        <p:sp>
          <p:nvSpPr>
            <p:cNvPr id="12" name="Rectangle 11"/>
            <p:cNvSpPr/>
            <p:nvPr userDrawn="1"/>
          </p:nvSpPr>
          <p:spPr>
            <a:xfrm>
              <a:off x="0" y="4781550"/>
              <a:ext cx="9144000" cy="381000"/>
            </a:xfrm>
            <a:prstGeom prst="rect">
              <a:avLst/>
            </a:prstGeom>
            <a:solidFill>
              <a:srgbClr val="0D223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 userDrawn="1"/>
          </p:nvSpPr>
          <p:spPr>
            <a:xfrm>
              <a:off x="455870" y="4857750"/>
              <a:ext cx="868812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00" dirty="0">
                  <a:solidFill>
                    <a:srgbClr val="D9D9D9"/>
                  </a:solidFill>
                  <a:latin typeface="Arial Narrow"/>
                  <a:cs typeface="Arial Narrow"/>
                </a:rPr>
                <a:t>STEM101.ORG</a:t>
              </a:r>
              <a:r>
                <a:rPr lang="en-US" sz="1000" i="0" baseline="0" dirty="0">
                  <a:solidFill>
                    <a:srgbClr val="D9D9D9"/>
                  </a:solidFill>
                  <a:latin typeface="Arial Narrow"/>
                  <a:cs typeface="Arial Narrow"/>
                </a:rPr>
                <a:t>                                                                                                                                                                                                                 </a:t>
              </a:r>
              <a:r>
                <a:rPr lang="en-US" sz="1000" i="0" dirty="0">
                  <a:solidFill>
                    <a:srgbClr val="D9D9D9"/>
                  </a:solidFill>
                  <a:latin typeface="Arial Narrow"/>
                  <a:cs typeface="Arial Narrow"/>
                </a:rPr>
                <a:t>A Non-Profit</a:t>
              </a:r>
              <a:r>
                <a:rPr lang="en-US" sz="1000" i="0" baseline="0" dirty="0">
                  <a:solidFill>
                    <a:srgbClr val="D9D9D9"/>
                  </a:solidFill>
                  <a:latin typeface="Arial Narrow"/>
                  <a:cs typeface="Arial Narrow"/>
                </a:rPr>
                <a:t> K-16 Education Program</a:t>
              </a:r>
              <a:endParaRPr lang="en-US" sz="1000" dirty="0">
                <a:solidFill>
                  <a:srgbClr val="D9D9D9"/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</p:sldLayoutIdLst>
  <p:txStyles>
    <p:titleStyle>
      <a:lvl1pPr algn="l" rtl="0" eaLnBrk="1" latinLnBrk="0" hangingPunct="1">
        <a:spcBef>
          <a:spcPct val="0"/>
        </a:spcBef>
        <a:buNone/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extLst/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None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file://localhost/http://themathworksheetsite.com/rulers/5_l.gif" TargetMode="External"/><Relationship Id="rId3" Type="http://schemas.openxmlformats.org/officeDocument/2006/relationships/image" Target="../media/image13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9.xml"/><Relationship Id="rId6" Type="http://schemas.openxmlformats.org/officeDocument/2006/relationships/image" Target="file://localhost/http://themathworksheetsite.com/rulers/blank_r.gif" TargetMode="External"/><Relationship Id="rId5" Type="http://schemas.openxmlformats.org/officeDocument/2006/relationships/image" Target="../media/image14.png"/><Relationship Id="rId4" Type="http://schemas.openxmlformats.org/officeDocument/2006/relationships/image" Target="file://localhost/http://themathworksheetsite.com/rulers/4_l.gif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Ancient_Greek_units_of_measuremen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hyperlink" Target="http://it.stlawu.edu/~dmelvill/mesomath/obmetrology.html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2190750"/>
            <a:ext cx="6477000" cy="81915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Measurement</a:t>
            </a:r>
            <a:endParaRPr lang="en-US" sz="20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97985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-19050"/>
            <a:ext cx="3733800" cy="857250"/>
          </a:xfrm>
        </p:spPr>
        <p:txBody>
          <a:bodyPr/>
          <a:lstStyle/>
          <a:p>
            <a:r>
              <a:rPr lang="en-US" sz="2000" dirty="0">
                <a:solidFill>
                  <a:schemeClr val="bg1"/>
                </a:solidFill>
              </a:rPr>
              <a:t>Time</a:t>
            </a:r>
            <a:br>
              <a:rPr lang="en-US" sz="2000" dirty="0">
                <a:solidFill>
                  <a:schemeClr val="bg1"/>
                </a:solidFill>
              </a:rPr>
            </a:br>
            <a:r>
              <a:rPr lang="en-US" sz="2000" dirty="0">
                <a:solidFill>
                  <a:schemeClr val="bg1"/>
                </a:solidFill>
              </a:rPr>
              <a:t>(Common between both Systems)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914400" y="1200150"/>
            <a:ext cx="6477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Year		x31536000  (365 Days)</a:t>
            </a:r>
          </a:p>
          <a:p>
            <a:pPr>
              <a:spcBef>
                <a:spcPct val="50000"/>
              </a:spcBef>
            </a:pPr>
            <a:r>
              <a:rPr lang="en-US" dirty="0"/>
              <a:t>Week		x604800 (7 Days)</a:t>
            </a:r>
          </a:p>
          <a:p>
            <a:pPr>
              <a:spcBef>
                <a:spcPct val="50000"/>
              </a:spcBef>
            </a:pPr>
            <a:r>
              <a:rPr lang="en-US" dirty="0"/>
              <a:t>Day		x86400 (24 Hours)</a:t>
            </a:r>
          </a:p>
          <a:p>
            <a:pPr>
              <a:spcBef>
                <a:spcPct val="50000"/>
              </a:spcBef>
            </a:pPr>
            <a:r>
              <a:rPr lang="en-US" dirty="0"/>
              <a:t>Hour		x3600 (60 Minutes)</a:t>
            </a:r>
          </a:p>
          <a:p>
            <a:pPr>
              <a:spcBef>
                <a:spcPct val="50000"/>
              </a:spcBef>
            </a:pPr>
            <a:r>
              <a:rPr lang="en-US" dirty="0"/>
              <a:t>Minute		x60</a:t>
            </a:r>
          </a:p>
          <a:p>
            <a:pPr>
              <a:spcBef>
                <a:spcPct val="50000"/>
              </a:spcBef>
            </a:pPr>
            <a:r>
              <a:rPr lang="en-US" b="1" u="sng" dirty="0"/>
              <a:t>Second	x1</a:t>
            </a:r>
          </a:p>
          <a:p>
            <a:pPr>
              <a:spcBef>
                <a:spcPct val="50000"/>
              </a:spcBef>
            </a:pPr>
            <a:r>
              <a:rPr lang="en-US" dirty="0" err="1"/>
              <a:t>Milli</a:t>
            </a:r>
            <a:r>
              <a:rPr lang="en-US" dirty="0"/>
              <a:t>-Second	x.001 – Correct for both standards?</a:t>
            </a:r>
          </a:p>
        </p:txBody>
      </p:sp>
    </p:spTree>
    <p:extLst>
      <p:ext uri="{BB962C8B-B14F-4D97-AF65-F5344CB8AC3E}">
        <p14:creationId xmlns:p14="http://schemas.microsoft.com/office/powerpoint/2010/main" val="29868898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33350"/>
            <a:ext cx="1752600" cy="533400"/>
          </a:xfrm>
        </p:spPr>
        <p:txBody>
          <a:bodyPr/>
          <a:lstStyle/>
          <a:p>
            <a:r>
              <a:rPr lang="en-US" sz="2000" dirty="0">
                <a:solidFill>
                  <a:schemeClr val="bg1"/>
                </a:solidFill>
              </a:rPr>
              <a:t>Use Labels!</a:t>
            </a:r>
            <a:br>
              <a:rPr lang="en-US" sz="2000" dirty="0">
                <a:solidFill>
                  <a:schemeClr val="bg1"/>
                </a:solidFill>
              </a:rPr>
            </a:b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781050"/>
            <a:ext cx="4572000" cy="30861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800" dirty="0"/>
              <a:t>Inch = in or </a:t>
            </a:r>
            <a:r>
              <a:rPr lang="ja-JP" altLang="en-US" sz="1800" dirty="0">
                <a:latin typeface="Comic Sans MS" charset="0"/>
              </a:rPr>
              <a:t>“</a:t>
            </a:r>
            <a:endParaRPr lang="en-US" sz="1800" dirty="0">
              <a:latin typeface="Comic Sans MS" charset="0"/>
            </a:endParaRPr>
          </a:p>
          <a:p>
            <a:pPr>
              <a:lnSpc>
                <a:spcPct val="90000"/>
              </a:lnSpc>
            </a:pPr>
            <a:r>
              <a:rPr lang="en-US" sz="1800" dirty="0"/>
              <a:t>Foot = </a:t>
            </a:r>
            <a:r>
              <a:rPr lang="en-US" sz="1800" dirty="0" err="1"/>
              <a:t>ft</a:t>
            </a:r>
            <a:r>
              <a:rPr lang="en-US" sz="1800" dirty="0"/>
              <a:t> or </a:t>
            </a:r>
            <a:r>
              <a:rPr lang="ja-JP" altLang="en-US" sz="1800" dirty="0">
                <a:latin typeface="Comic Sans MS" charset="0"/>
              </a:rPr>
              <a:t>‘</a:t>
            </a:r>
            <a:endParaRPr lang="en-US" sz="1800" dirty="0">
              <a:latin typeface="Comic Sans MS" charset="0"/>
            </a:endParaRPr>
          </a:p>
          <a:p>
            <a:pPr>
              <a:lnSpc>
                <a:spcPct val="90000"/>
              </a:lnSpc>
            </a:pPr>
            <a:r>
              <a:rPr lang="en-US" sz="1800" dirty="0"/>
              <a:t>Yard = </a:t>
            </a:r>
            <a:r>
              <a:rPr lang="en-US" sz="1800" dirty="0" err="1"/>
              <a:t>yd</a:t>
            </a:r>
            <a:endParaRPr lang="en-US" sz="1800" dirty="0"/>
          </a:p>
          <a:p>
            <a:pPr>
              <a:lnSpc>
                <a:spcPct val="90000"/>
              </a:lnSpc>
            </a:pPr>
            <a:r>
              <a:rPr lang="en-US" sz="1800" dirty="0"/>
              <a:t>Mile = mi</a:t>
            </a:r>
          </a:p>
          <a:p>
            <a:pPr>
              <a:lnSpc>
                <a:spcPct val="90000"/>
              </a:lnSpc>
            </a:pPr>
            <a:r>
              <a:rPr lang="en-US" sz="1800" dirty="0"/>
              <a:t>Ounce = </a:t>
            </a:r>
            <a:r>
              <a:rPr lang="en-US" sz="1800" dirty="0" err="1"/>
              <a:t>oz</a:t>
            </a:r>
            <a:endParaRPr lang="en-US" sz="1800" dirty="0"/>
          </a:p>
          <a:p>
            <a:pPr>
              <a:lnSpc>
                <a:spcPct val="90000"/>
              </a:lnSpc>
            </a:pPr>
            <a:r>
              <a:rPr lang="en-US" sz="1800" dirty="0"/>
              <a:t>Pound = </a:t>
            </a:r>
            <a:r>
              <a:rPr lang="en-US" sz="1800" dirty="0" err="1"/>
              <a:t>lb</a:t>
            </a:r>
            <a:endParaRPr lang="en-US" sz="1800" dirty="0"/>
          </a:p>
          <a:p>
            <a:pPr>
              <a:lnSpc>
                <a:spcPct val="90000"/>
              </a:lnSpc>
            </a:pPr>
            <a:r>
              <a:rPr lang="en-US" sz="1800" dirty="0"/>
              <a:t>Ton = ton</a:t>
            </a:r>
          </a:p>
          <a:p>
            <a:pPr>
              <a:lnSpc>
                <a:spcPct val="90000"/>
              </a:lnSpc>
            </a:pPr>
            <a:r>
              <a:rPr lang="en-US" sz="1800" dirty="0"/>
              <a:t>Fluid Ounce = </a:t>
            </a:r>
            <a:r>
              <a:rPr lang="en-US" sz="1800" dirty="0" err="1"/>
              <a:t>fl</a:t>
            </a:r>
            <a:r>
              <a:rPr lang="en-US" sz="1800" dirty="0"/>
              <a:t> </a:t>
            </a:r>
            <a:r>
              <a:rPr lang="en-US" sz="1800" dirty="0" err="1"/>
              <a:t>oz</a:t>
            </a:r>
            <a:endParaRPr lang="en-US" sz="1800" dirty="0"/>
          </a:p>
          <a:p>
            <a:pPr>
              <a:lnSpc>
                <a:spcPct val="90000"/>
              </a:lnSpc>
            </a:pPr>
            <a:r>
              <a:rPr lang="en-US" sz="1800" dirty="0"/>
              <a:t>Cup = c</a:t>
            </a:r>
          </a:p>
          <a:p>
            <a:pPr>
              <a:lnSpc>
                <a:spcPct val="90000"/>
              </a:lnSpc>
            </a:pPr>
            <a:r>
              <a:rPr lang="en-US" sz="1800" dirty="0"/>
              <a:t>Pint = </a:t>
            </a:r>
            <a:r>
              <a:rPr lang="en-US" sz="1800" dirty="0" err="1"/>
              <a:t>pt</a:t>
            </a:r>
            <a:endParaRPr lang="en-US" sz="1800" dirty="0"/>
          </a:p>
          <a:p>
            <a:pPr>
              <a:lnSpc>
                <a:spcPct val="90000"/>
              </a:lnSpc>
            </a:pPr>
            <a:r>
              <a:rPr lang="en-US" sz="1800" dirty="0"/>
              <a:t>Quart = </a:t>
            </a:r>
            <a:r>
              <a:rPr lang="en-US" sz="1800" dirty="0" err="1"/>
              <a:t>qt</a:t>
            </a:r>
            <a:endParaRPr lang="en-US" sz="1800" dirty="0"/>
          </a:p>
          <a:p>
            <a:pPr>
              <a:lnSpc>
                <a:spcPct val="90000"/>
              </a:lnSpc>
            </a:pPr>
            <a:r>
              <a:rPr lang="en-US" sz="1800" dirty="0"/>
              <a:t>Gallon = gal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781050"/>
            <a:ext cx="3962400" cy="30861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800" dirty="0"/>
              <a:t>Meter = m</a:t>
            </a:r>
          </a:p>
          <a:p>
            <a:pPr>
              <a:lnSpc>
                <a:spcPct val="90000"/>
              </a:lnSpc>
            </a:pPr>
            <a:r>
              <a:rPr lang="en-US" sz="1800" dirty="0"/>
              <a:t>Liter = L</a:t>
            </a:r>
          </a:p>
          <a:p>
            <a:pPr>
              <a:lnSpc>
                <a:spcPct val="90000"/>
              </a:lnSpc>
            </a:pPr>
            <a:r>
              <a:rPr lang="en-US" sz="1800" dirty="0"/>
              <a:t>Gram = g</a:t>
            </a:r>
          </a:p>
          <a:p>
            <a:pPr>
              <a:lnSpc>
                <a:spcPct val="90000"/>
              </a:lnSpc>
            </a:pPr>
            <a:r>
              <a:rPr lang="en-US" sz="1800" dirty="0" err="1"/>
              <a:t>Milli</a:t>
            </a:r>
            <a:r>
              <a:rPr lang="en-US" sz="1800" dirty="0"/>
              <a:t>- = m</a:t>
            </a:r>
          </a:p>
          <a:p>
            <a:pPr>
              <a:lnSpc>
                <a:spcPct val="90000"/>
              </a:lnSpc>
            </a:pPr>
            <a:r>
              <a:rPr lang="en-US" sz="1800" dirty="0" err="1"/>
              <a:t>Centi</a:t>
            </a:r>
            <a:r>
              <a:rPr lang="en-US" sz="1800" dirty="0"/>
              <a:t>- = c</a:t>
            </a:r>
          </a:p>
          <a:p>
            <a:pPr>
              <a:lnSpc>
                <a:spcPct val="90000"/>
              </a:lnSpc>
            </a:pPr>
            <a:r>
              <a:rPr lang="en-US" sz="1800" dirty="0" err="1"/>
              <a:t>Deci</a:t>
            </a:r>
            <a:r>
              <a:rPr lang="en-US" sz="1800" dirty="0"/>
              <a:t>- = d</a:t>
            </a:r>
          </a:p>
          <a:p>
            <a:pPr>
              <a:lnSpc>
                <a:spcPct val="90000"/>
              </a:lnSpc>
            </a:pPr>
            <a:r>
              <a:rPr lang="en-US" sz="1800" dirty="0" err="1"/>
              <a:t>Deka</a:t>
            </a:r>
            <a:r>
              <a:rPr lang="en-US" sz="1800" dirty="0"/>
              <a:t>- = da</a:t>
            </a:r>
          </a:p>
          <a:p>
            <a:pPr>
              <a:lnSpc>
                <a:spcPct val="90000"/>
              </a:lnSpc>
            </a:pPr>
            <a:r>
              <a:rPr lang="en-US" sz="1800" dirty="0" err="1"/>
              <a:t>Hecto</a:t>
            </a:r>
            <a:r>
              <a:rPr lang="en-US" sz="1800" dirty="0"/>
              <a:t>- = h</a:t>
            </a:r>
          </a:p>
          <a:p>
            <a:pPr>
              <a:lnSpc>
                <a:spcPct val="90000"/>
              </a:lnSpc>
            </a:pPr>
            <a:r>
              <a:rPr lang="en-US" sz="1800" dirty="0"/>
              <a:t>Kilo- = k</a:t>
            </a:r>
          </a:p>
          <a:p>
            <a:pPr>
              <a:lnSpc>
                <a:spcPct val="90000"/>
              </a:lnSpc>
            </a:pPr>
            <a:r>
              <a:rPr lang="en-US" sz="1800" dirty="0">
                <a:solidFill>
                  <a:schemeClr val="accent4"/>
                </a:solidFill>
              </a:rPr>
              <a:t>Second = s or </a:t>
            </a:r>
            <a:r>
              <a:rPr lang="ja-JP" altLang="en-US" sz="1800" dirty="0">
                <a:solidFill>
                  <a:schemeClr val="accent4"/>
                </a:solidFill>
                <a:latin typeface="Comic Sans MS" charset="0"/>
              </a:rPr>
              <a:t>“</a:t>
            </a:r>
            <a:endParaRPr lang="en-US" sz="1800" dirty="0">
              <a:solidFill>
                <a:schemeClr val="accent4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1800" dirty="0">
                <a:solidFill>
                  <a:schemeClr val="accent4"/>
                </a:solidFill>
              </a:rPr>
              <a:t>Minute = min. or </a:t>
            </a:r>
            <a:r>
              <a:rPr lang="ja-JP" altLang="en-US" sz="1800" dirty="0">
                <a:solidFill>
                  <a:schemeClr val="accent4"/>
                </a:solidFill>
                <a:latin typeface="Comic Sans MS" charset="0"/>
              </a:rPr>
              <a:t>‘</a:t>
            </a:r>
            <a:endParaRPr lang="en-US" sz="1800" dirty="0">
              <a:solidFill>
                <a:schemeClr val="accent4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1800" dirty="0">
                <a:solidFill>
                  <a:schemeClr val="accent4"/>
                </a:solidFill>
              </a:rPr>
              <a:t>Hour = </a:t>
            </a:r>
            <a:r>
              <a:rPr lang="en-US" sz="1800" dirty="0" err="1">
                <a:solidFill>
                  <a:schemeClr val="accent4"/>
                </a:solidFill>
              </a:rPr>
              <a:t>hr</a:t>
            </a:r>
            <a:r>
              <a:rPr lang="en-US" sz="1800" dirty="0">
                <a:solidFill>
                  <a:schemeClr val="accent4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390482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33350"/>
            <a:ext cx="2133600" cy="857250"/>
          </a:xfrm>
        </p:spPr>
        <p:txBody>
          <a:bodyPr/>
          <a:lstStyle/>
          <a:p>
            <a:r>
              <a:rPr lang="en-US" sz="2000" dirty="0">
                <a:solidFill>
                  <a:schemeClr val="bg1"/>
                </a:solidFill>
              </a:rPr>
              <a:t>Inch in Fractions</a:t>
            </a: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4343400" y="2432447"/>
            <a:ext cx="9144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12294" name="Picture 6" descr="http://themathworksheetsite.com/rulers/4_l.gif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600200"/>
            <a:ext cx="1447800" cy="882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293" name="Picture 5" descr="http://themathworksheetsite.com/rulers/blank_r.gif"/>
          <p:cNvPicPr>
            <a:picLocks noChangeAspect="1" noChangeArrowheads="1"/>
          </p:cNvPicPr>
          <p:nvPr/>
        </p:nvPicPr>
        <p:blipFill>
          <a:blip r:embed="rId5" r:link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600200"/>
            <a:ext cx="1447800" cy="882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292" name="Picture 4" descr="http://themathworksheetsite.com/rulers/5_l.gif"/>
          <p:cNvPicPr>
            <a:picLocks noChangeAspect="1" noChangeArrowheads="1"/>
          </p:cNvPicPr>
          <p:nvPr/>
        </p:nvPicPr>
        <p:blipFill>
          <a:blip r:embed="rId7" r:link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600200"/>
            <a:ext cx="1447800" cy="882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291" name="Picture 3" descr="http://themathworksheetsite.com/rulers/blank_r.gif"/>
          <p:cNvPicPr>
            <a:picLocks noChangeAspect="1" noChangeArrowheads="1"/>
          </p:cNvPicPr>
          <p:nvPr/>
        </p:nvPicPr>
        <p:blipFill>
          <a:blip r:embed="rId5" r:link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1600200"/>
            <a:ext cx="1447800" cy="882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2301" name="Line 13"/>
          <p:cNvSpPr>
            <a:spLocks noChangeShapeType="1"/>
          </p:cNvSpPr>
          <p:nvPr/>
        </p:nvSpPr>
        <p:spPr bwMode="auto">
          <a:xfrm>
            <a:off x="6019800" y="2514600"/>
            <a:ext cx="0" cy="24003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2" name="Line 14"/>
          <p:cNvSpPr>
            <a:spLocks noChangeShapeType="1"/>
          </p:cNvSpPr>
          <p:nvPr/>
        </p:nvSpPr>
        <p:spPr bwMode="auto">
          <a:xfrm>
            <a:off x="3124200" y="2514600"/>
            <a:ext cx="0" cy="24003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3" name="Line 15"/>
          <p:cNvSpPr>
            <a:spLocks noChangeShapeType="1"/>
          </p:cNvSpPr>
          <p:nvPr/>
        </p:nvSpPr>
        <p:spPr bwMode="auto">
          <a:xfrm>
            <a:off x="4572000" y="2343150"/>
            <a:ext cx="0" cy="1828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4" name="Line 16"/>
          <p:cNvSpPr>
            <a:spLocks noChangeShapeType="1"/>
          </p:cNvSpPr>
          <p:nvPr/>
        </p:nvSpPr>
        <p:spPr bwMode="auto">
          <a:xfrm>
            <a:off x="3810000" y="2114550"/>
            <a:ext cx="0" cy="15430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6" name="Line 18"/>
          <p:cNvSpPr>
            <a:spLocks noChangeShapeType="1"/>
          </p:cNvSpPr>
          <p:nvPr/>
        </p:nvSpPr>
        <p:spPr bwMode="auto">
          <a:xfrm>
            <a:off x="3505200" y="1943100"/>
            <a:ext cx="0" cy="10287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7" name="Line 19"/>
          <p:cNvSpPr>
            <a:spLocks noChangeShapeType="1"/>
          </p:cNvSpPr>
          <p:nvPr/>
        </p:nvSpPr>
        <p:spPr bwMode="auto">
          <a:xfrm>
            <a:off x="6172200" y="1885950"/>
            <a:ext cx="0" cy="80010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8" name="Line 20"/>
          <p:cNvSpPr>
            <a:spLocks noChangeShapeType="1"/>
          </p:cNvSpPr>
          <p:nvPr/>
        </p:nvSpPr>
        <p:spPr bwMode="auto">
          <a:xfrm>
            <a:off x="3124200" y="2514600"/>
            <a:ext cx="0" cy="1828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9" name="Line 21"/>
          <p:cNvSpPr>
            <a:spLocks noChangeShapeType="1"/>
          </p:cNvSpPr>
          <p:nvPr/>
        </p:nvSpPr>
        <p:spPr bwMode="auto">
          <a:xfrm>
            <a:off x="3124200" y="2514600"/>
            <a:ext cx="0" cy="1143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0" name="Line 22"/>
          <p:cNvSpPr>
            <a:spLocks noChangeShapeType="1"/>
          </p:cNvSpPr>
          <p:nvPr/>
        </p:nvSpPr>
        <p:spPr bwMode="auto">
          <a:xfrm>
            <a:off x="3124200" y="2514600"/>
            <a:ext cx="0" cy="4572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1" name="Line 23"/>
          <p:cNvSpPr>
            <a:spLocks noChangeShapeType="1"/>
          </p:cNvSpPr>
          <p:nvPr/>
        </p:nvSpPr>
        <p:spPr bwMode="auto">
          <a:xfrm>
            <a:off x="3124200" y="2743200"/>
            <a:ext cx="3810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2" name="Line 24"/>
          <p:cNvSpPr>
            <a:spLocks noChangeShapeType="1"/>
          </p:cNvSpPr>
          <p:nvPr/>
        </p:nvSpPr>
        <p:spPr bwMode="auto">
          <a:xfrm>
            <a:off x="3124200" y="3257550"/>
            <a:ext cx="685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3" name="Line 25"/>
          <p:cNvSpPr>
            <a:spLocks noChangeShapeType="1"/>
          </p:cNvSpPr>
          <p:nvPr/>
        </p:nvSpPr>
        <p:spPr bwMode="auto">
          <a:xfrm>
            <a:off x="3124200" y="3943350"/>
            <a:ext cx="1447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4" name="Line 26"/>
          <p:cNvSpPr>
            <a:spLocks noChangeShapeType="1"/>
          </p:cNvSpPr>
          <p:nvPr/>
        </p:nvSpPr>
        <p:spPr bwMode="auto">
          <a:xfrm>
            <a:off x="3124200" y="4686300"/>
            <a:ext cx="2895600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5" name="Line 27"/>
          <p:cNvSpPr>
            <a:spLocks noChangeShapeType="1"/>
          </p:cNvSpPr>
          <p:nvPr/>
        </p:nvSpPr>
        <p:spPr bwMode="auto">
          <a:xfrm>
            <a:off x="6019800" y="2457450"/>
            <a:ext cx="0" cy="22860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6" name="Line 28"/>
          <p:cNvSpPr>
            <a:spLocks noChangeShapeType="1"/>
          </p:cNvSpPr>
          <p:nvPr/>
        </p:nvSpPr>
        <p:spPr bwMode="auto">
          <a:xfrm>
            <a:off x="6019800" y="2571750"/>
            <a:ext cx="1524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8" name="Rectangle 30"/>
          <p:cNvSpPr>
            <a:spLocks noChangeArrowheads="1"/>
          </p:cNvSpPr>
          <p:nvPr/>
        </p:nvSpPr>
        <p:spPr bwMode="auto">
          <a:xfrm>
            <a:off x="6019800" y="1600200"/>
            <a:ext cx="152400" cy="228600"/>
          </a:xfrm>
          <a:prstGeom prst="rect">
            <a:avLst/>
          </a:prstGeom>
          <a:solidFill>
            <a:srgbClr val="FF9900"/>
          </a:solidFill>
          <a:ln w="9525">
            <a:solidFill>
              <a:srgbClr val="FF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23" name="Rectangle 35"/>
          <p:cNvSpPr>
            <a:spLocks noChangeArrowheads="1"/>
          </p:cNvSpPr>
          <p:nvPr/>
        </p:nvSpPr>
        <p:spPr bwMode="auto">
          <a:xfrm>
            <a:off x="3124200" y="1600200"/>
            <a:ext cx="304800" cy="285750"/>
          </a:xfrm>
          <a:prstGeom prst="rect">
            <a:avLst/>
          </a:prstGeom>
          <a:solidFill>
            <a:schemeClr val="hlink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24" name="Rectangle 36"/>
          <p:cNvSpPr>
            <a:spLocks noChangeArrowheads="1"/>
          </p:cNvSpPr>
          <p:nvPr/>
        </p:nvSpPr>
        <p:spPr bwMode="auto">
          <a:xfrm>
            <a:off x="3124200" y="1600200"/>
            <a:ext cx="685800" cy="400050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25" name="Rectangle 37"/>
          <p:cNvSpPr>
            <a:spLocks noChangeArrowheads="1"/>
          </p:cNvSpPr>
          <p:nvPr/>
        </p:nvSpPr>
        <p:spPr bwMode="auto">
          <a:xfrm>
            <a:off x="3124200" y="1600200"/>
            <a:ext cx="1447800" cy="62865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26" name="Rectangle 38"/>
          <p:cNvSpPr>
            <a:spLocks noChangeArrowheads="1"/>
          </p:cNvSpPr>
          <p:nvPr/>
        </p:nvSpPr>
        <p:spPr bwMode="auto">
          <a:xfrm>
            <a:off x="3122340" y="1598771"/>
            <a:ext cx="2895600" cy="857250"/>
          </a:xfrm>
          <a:prstGeom prst="rect">
            <a:avLst/>
          </a:prstGeom>
          <a:solidFill>
            <a:schemeClr val="accent1"/>
          </a:solidFill>
          <a:ln w="9525">
            <a:solidFill>
              <a:srgbClr val="68D5FC">
                <a:alpha val="52941"/>
              </a:srgb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27" name="Line 39"/>
          <p:cNvSpPr>
            <a:spLocks noChangeShapeType="1"/>
          </p:cNvSpPr>
          <p:nvPr/>
        </p:nvSpPr>
        <p:spPr bwMode="auto">
          <a:xfrm>
            <a:off x="6248400" y="2628900"/>
            <a:ext cx="3048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28" name="Text Box 40"/>
          <p:cNvSpPr txBox="1">
            <a:spLocks noChangeArrowheads="1"/>
          </p:cNvSpPr>
          <p:nvPr/>
        </p:nvSpPr>
        <p:spPr bwMode="auto">
          <a:xfrm>
            <a:off x="6477000" y="2800350"/>
            <a:ext cx="9906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1/16</a:t>
            </a:r>
            <a:r>
              <a:rPr lang="ja-JP" altLang="en-US">
                <a:latin typeface="Arial"/>
              </a:rPr>
              <a:t>”</a:t>
            </a:r>
            <a:endParaRPr lang="en-US"/>
          </a:p>
        </p:txBody>
      </p:sp>
      <p:sp>
        <p:nvSpPr>
          <p:cNvPr id="12329" name="Line 41"/>
          <p:cNvSpPr>
            <a:spLocks noChangeShapeType="1"/>
          </p:cNvSpPr>
          <p:nvPr/>
        </p:nvSpPr>
        <p:spPr bwMode="auto">
          <a:xfrm flipH="1">
            <a:off x="2667000" y="2743200"/>
            <a:ext cx="3810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30" name="Text Box 42"/>
          <p:cNvSpPr txBox="1">
            <a:spLocks noChangeArrowheads="1"/>
          </p:cNvSpPr>
          <p:nvPr/>
        </p:nvSpPr>
        <p:spPr bwMode="auto">
          <a:xfrm>
            <a:off x="1981200" y="405765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1/2</a:t>
            </a:r>
            <a:r>
              <a:rPr lang="ja-JP" altLang="en-US">
                <a:latin typeface="Arial"/>
              </a:rPr>
              <a:t>”</a:t>
            </a:r>
            <a:endParaRPr lang="en-US"/>
          </a:p>
        </p:txBody>
      </p:sp>
      <p:sp>
        <p:nvSpPr>
          <p:cNvPr id="12331" name="Line 43"/>
          <p:cNvSpPr>
            <a:spLocks noChangeShapeType="1"/>
          </p:cNvSpPr>
          <p:nvPr/>
        </p:nvSpPr>
        <p:spPr bwMode="auto">
          <a:xfrm flipH="1">
            <a:off x="2667000" y="3257550"/>
            <a:ext cx="3810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32" name="Text Box 44"/>
          <p:cNvSpPr txBox="1">
            <a:spLocks noChangeArrowheads="1"/>
          </p:cNvSpPr>
          <p:nvPr/>
        </p:nvSpPr>
        <p:spPr bwMode="auto">
          <a:xfrm>
            <a:off x="1981200" y="337185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1/4</a:t>
            </a:r>
            <a:r>
              <a:rPr lang="ja-JP" altLang="en-US">
                <a:latin typeface="Arial"/>
              </a:rPr>
              <a:t>”</a:t>
            </a:r>
            <a:endParaRPr lang="en-US"/>
          </a:p>
        </p:txBody>
      </p:sp>
      <p:sp>
        <p:nvSpPr>
          <p:cNvPr id="12333" name="Line 45"/>
          <p:cNvSpPr>
            <a:spLocks noChangeShapeType="1"/>
          </p:cNvSpPr>
          <p:nvPr/>
        </p:nvSpPr>
        <p:spPr bwMode="auto">
          <a:xfrm flipH="1">
            <a:off x="2667000" y="3943350"/>
            <a:ext cx="3810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34" name="Text Box 46"/>
          <p:cNvSpPr txBox="1">
            <a:spLocks noChangeArrowheads="1"/>
          </p:cNvSpPr>
          <p:nvPr/>
        </p:nvSpPr>
        <p:spPr bwMode="auto">
          <a:xfrm>
            <a:off x="1981200" y="28575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1/8</a:t>
            </a:r>
            <a:r>
              <a:rPr lang="ja-JP" altLang="en-US">
                <a:latin typeface="Arial"/>
              </a:rPr>
              <a:t>”</a:t>
            </a:r>
            <a:endParaRPr lang="en-US"/>
          </a:p>
        </p:txBody>
      </p:sp>
      <p:sp>
        <p:nvSpPr>
          <p:cNvPr id="12335" name="Text Box 47"/>
          <p:cNvSpPr txBox="1">
            <a:spLocks noChangeArrowheads="1"/>
          </p:cNvSpPr>
          <p:nvPr/>
        </p:nvSpPr>
        <p:spPr bwMode="auto">
          <a:xfrm>
            <a:off x="6400800" y="428625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1</a:t>
            </a:r>
            <a:r>
              <a:rPr lang="ja-JP" altLang="en-US">
                <a:latin typeface="Arial"/>
              </a:rPr>
              <a:t>”</a:t>
            </a:r>
            <a:endParaRPr lang="en-US"/>
          </a:p>
        </p:txBody>
      </p:sp>
      <p:sp>
        <p:nvSpPr>
          <p:cNvPr id="12336" name="Line 48"/>
          <p:cNvSpPr>
            <a:spLocks noChangeShapeType="1"/>
          </p:cNvSpPr>
          <p:nvPr/>
        </p:nvSpPr>
        <p:spPr bwMode="auto">
          <a:xfrm flipV="1">
            <a:off x="6096000" y="4457700"/>
            <a:ext cx="381000" cy="1714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14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3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2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2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2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2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23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23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23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2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18" grpId="0" animBg="1"/>
      <p:bldP spid="12323" grpId="0" animBg="1"/>
      <p:bldP spid="12324" grpId="0" animBg="1"/>
      <p:bldP spid="12325" grpId="0" animBg="1"/>
      <p:bldP spid="12326" grpId="0" animBg="1"/>
      <p:bldP spid="12327" grpId="0" animBg="1"/>
      <p:bldP spid="12328" grpId="0" autoUpdateAnimBg="0"/>
      <p:bldP spid="12329" grpId="0" animBg="1"/>
      <p:bldP spid="12330" grpId="0" autoUpdateAnimBg="0"/>
      <p:bldP spid="12331" grpId="0" animBg="1"/>
      <p:bldP spid="12332" grpId="0" autoUpdateAnimBg="0"/>
      <p:bldP spid="12333" grpId="0" animBg="1"/>
      <p:bldP spid="12334" grpId="0" autoUpdateAnimBg="0"/>
      <p:bldP spid="12335" grpId="0" autoUpdateAnimBg="0"/>
      <p:bldP spid="1233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8" name="Picture 6" descr="rul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485900"/>
            <a:ext cx="75438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33350"/>
            <a:ext cx="1676400" cy="438150"/>
          </a:xfrm>
        </p:spPr>
        <p:txBody>
          <a:bodyPr/>
          <a:lstStyle/>
          <a:p>
            <a:r>
              <a:rPr lang="en-US" sz="2000" dirty="0">
                <a:solidFill>
                  <a:schemeClr val="bg1"/>
                </a:solidFill>
              </a:rPr>
              <a:t>cm &amp; mm</a:t>
            </a: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457200" y="3486150"/>
            <a:ext cx="8382000" cy="165735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2438400" y="3486150"/>
            <a:ext cx="0" cy="1371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3581400" y="3486150"/>
            <a:ext cx="0" cy="1371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2590800" y="3486150"/>
            <a:ext cx="0" cy="685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3" name="Line 11"/>
          <p:cNvSpPr>
            <a:spLocks noChangeShapeType="1"/>
          </p:cNvSpPr>
          <p:nvPr/>
        </p:nvSpPr>
        <p:spPr bwMode="auto">
          <a:xfrm>
            <a:off x="2438400" y="3486150"/>
            <a:ext cx="0" cy="685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4" name="Line 12"/>
          <p:cNvSpPr>
            <a:spLocks noChangeShapeType="1"/>
          </p:cNvSpPr>
          <p:nvPr/>
        </p:nvSpPr>
        <p:spPr bwMode="auto">
          <a:xfrm>
            <a:off x="2438400" y="4514850"/>
            <a:ext cx="1143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5" name="Line 13"/>
          <p:cNvSpPr>
            <a:spLocks noChangeShapeType="1"/>
          </p:cNvSpPr>
          <p:nvPr/>
        </p:nvSpPr>
        <p:spPr bwMode="auto">
          <a:xfrm>
            <a:off x="2438400" y="3886200"/>
            <a:ext cx="1524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6" name="Line 14"/>
          <p:cNvSpPr>
            <a:spLocks noChangeShapeType="1"/>
          </p:cNvSpPr>
          <p:nvPr/>
        </p:nvSpPr>
        <p:spPr bwMode="auto">
          <a:xfrm flipH="1">
            <a:off x="1981200" y="3886200"/>
            <a:ext cx="3810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1295400" y="40005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1mm</a:t>
            </a:r>
          </a:p>
        </p:txBody>
      </p:sp>
      <p:sp>
        <p:nvSpPr>
          <p:cNvPr id="13328" name="Line 16"/>
          <p:cNvSpPr>
            <a:spLocks noChangeShapeType="1"/>
          </p:cNvSpPr>
          <p:nvPr/>
        </p:nvSpPr>
        <p:spPr bwMode="auto">
          <a:xfrm flipV="1">
            <a:off x="3657600" y="4343400"/>
            <a:ext cx="381000" cy="1714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4114800" y="417195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1cm</a:t>
            </a:r>
          </a:p>
        </p:txBody>
      </p:sp>
      <p:sp>
        <p:nvSpPr>
          <p:cNvPr id="13330" name="Rectangle 18"/>
          <p:cNvSpPr>
            <a:spLocks noChangeArrowheads="1"/>
          </p:cNvSpPr>
          <p:nvPr/>
        </p:nvSpPr>
        <p:spPr bwMode="auto">
          <a:xfrm>
            <a:off x="2438400" y="2171700"/>
            <a:ext cx="152400" cy="120015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1" name="Rectangle 19"/>
          <p:cNvSpPr>
            <a:spLocks noChangeArrowheads="1"/>
          </p:cNvSpPr>
          <p:nvPr/>
        </p:nvSpPr>
        <p:spPr bwMode="auto">
          <a:xfrm>
            <a:off x="2438400" y="2171700"/>
            <a:ext cx="1143000" cy="1200150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465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6" grpId="0" animBg="1"/>
      <p:bldP spid="13327" grpId="0" autoUpdateAnimBg="0"/>
      <p:bldP spid="13328" grpId="0" animBg="1"/>
      <p:bldP spid="13329" grpId="0" autoUpdateAnimBg="0"/>
      <p:bldP spid="13330" grpId="0" animBg="1"/>
      <p:bldP spid="1333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09550"/>
            <a:ext cx="3810000" cy="457200"/>
          </a:xfrm>
        </p:spPr>
        <p:txBody>
          <a:bodyPr/>
          <a:lstStyle/>
          <a:p>
            <a:r>
              <a:rPr lang="en-US" sz="2000" dirty="0">
                <a:solidFill>
                  <a:schemeClr val="bg1"/>
                </a:solidFill>
              </a:rPr>
              <a:t>What is Measurement?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123950"/>
            <a:ext cx="3810000" cy="30861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Measurement is an established standard  for comparing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Easier way to compare items to each other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Can pass information to other people which is easy to understand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Set up a system for commerce ($$$)</a:t>
            </a:r>
          </a:p>
          <a:p>
            <a:pPr>
              <a:lnSpc>
                <a:spcPct val="90000"/>
              </a:lnSpc>
            </a:pPr>
            <a:endParaRPr lang="en-US" sz="2800" dirty="0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5638800" y="4572000"/>
            <a:ext cx="29718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800" dirty="0">
                <a:solidFill>
                  <a:srgbClr val="D9D9D9"/>
                </a:solidFill>
              </a:rPr>
              <a:t>http://</a:t>
            </a:r>
            <a:r>
              <a:rPr lang="en-US" sz="800" dirty="0" err="1">
                <a:solidFill>
                  <a:srgbClr val="D9D9D9"/>
                </a:solidFill>
              </a:rPr>
              <a:t>www.theblindfactory.com</a:t>
            </a:r>
            <a:r>
              <a:rPr lang="en-US" sz="800" dirty="0">
                <a:solidFill>
                  <a:srgbClr val="D9D9D9"/>
                </a:solidFill>
              </a:rPr>
              <a:t>/content/images/</a:t>
            </a:r>
            <a:r>
              <a:rPr lang="en-US" sz="800" dirty="0" err="1">
                <a:solidFill>
                  <a:srgbClr val="D9D9D9"/>
                </a:solidFill>
              </a:rPr>
              <a:t>measuring.jpg</a:t>
            </a:r>
            <a:endParaRPr lang="en-US" sz="800" dirty="0">
              <a:solidFill>
                <a:srgbClr val="D9D9D9"/>
              </a:solidFill>
            </a:endParaRPr>
          </a:p>
          <a:p>
            <a:endParaRPr lang="en-US" sz="800" dirty="0"/>
          </a:p>
        </p:txBody>
      </p:sp>
      <p:pic>
        <p:nvPicPr>
          <p:cNvPr id="3079" name="Picture 7" descr="measuring"/>
          <p:cNvPicPr>
            <a:picLocks noGrp="1" noChangeAspect="1" noChangeArrowheads="1"/>
          </p:cNvPicPr>
          <p:nvPr>
            <p:ph type="chart"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408739" y="2857500"/>
            <a:ext cx="1438275" cy="17145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4876800" y="3371850"/>
            <a:ext cx="15240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800" dirty="0">
                <a:solidFill>
                  <a:srgbClr val="D9D9D9"/>
                </a:solidFill>
              </a:rPr>
              <a:t>http://</a:t>
            </a:r>
            <a:r>
              <a:rPr lang="en-US" sz="800" dirty="0" err="1">
                <a:solidFill>
                  <a:srgbClr val="D9D9D9"/>
                </a:solidFill>
              </a:rPr>
              <a:t>www.maplin.co.uk</a:t>
            </a:r>
            <a:r>
              <a:rPr lang="en-US" sz="800" dirty="0">
                <a:solidFill>
                  <a:srgbClr val="D9D9D9"/>
                </a:solidFill>
              </a:rPr>
              <a:t>/images/full/4393i0.jpg</a:t>
            </a:r>
            <a:endParaRPr lang="en-US" sz="1200" dirty="0">
              <a:solidFill>
                <a:srgbClr val="D9D9D9"/>
              </a:solidFill>
            </a:endParaRPr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6553200" y="2628900"/>
            <a:ext cx="2339803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bg1">
                    <a:lumMod val="85000"/>
                  </a:schemeClr>
                </a:solidFill>
              </a:rPr>
              <a:t>http://</a:t>
            </a:r>
            <a:r>
              <a:rPr lang="en-US" sz="800" dirty="0" err="1">
                <a:solidFill>
                  <a:schemeClr val="bg1">
                    <a:lumMod val="85000"/>
                  </a:schemeClr>
                </a:solidFill>
              </a:rPr>
              <a:t>www.oicm.com</a:t>
            </a:r>
            <a:r>
              <a:rPr lang="en-US" sz="800" dirty="0">
                <a:solidFill>
                  <a:schemeClr val="bg1">
                    <a:lumMod val="85000"/>
                  </a:schemeClr>
                </a:solidFill>
              </a:rPr>
              <a:t>/images/</a:t>
            </a:r>
            <a:r>
              <a:rPr lang="en-US" sz="800" dirty="0" err="1">
                <a:solidFill>
                  <a:schemeClr val="bg1">
                    <a:lumMod val="85000"/>
                  </a:schemeClr>
                </a:solidFill>
              </a:rPr>
              <a:t>ph_hard_disk_lab.jpg</a:t>
            </a:r>
            <a:endParaRPr lang="en-US" sz="800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3087" name="Picture 15" descr="F:\Measurement\Pictures\ph_hard_disk_lab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1076325"/>
            <a:ext cx="2122488" cy="15406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88" name="Picture 16" descr="F:\Measurement\Pictures\4393i0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057400"/>
            <a:ext cx="1651000" cy="123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5958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09550"/>
            <a:ext cx="3048000" cy="457200"/>
          </a:xfrm>
        </p:spPr>
        <p:txBody>
          <a:bodyPr/>
          <a:lstStyle/>
          <a:p>
            <a:r>
              <a:rPr lang="en-US" sz="2000" dirty="0">
                <a:solidFill>
                  <a:schemeClr val="bg1"/>
                </a:solidFill>
              </a:rPr>
              <a:t>How did measurement start?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200150"/>
            <a:ext cx="3810000" cy="30861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/>
              <a:t>People measured comparing items to their own arms or fingers, or other objects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Couldn‘t transfer information to another person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Appendages would be different sizes!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People wanted to trade goods with each other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Needed a common basis for </a:t>
            </a:r>
            <a:r>
              <a:rPr lang="en-US" sz="2000" dirty="0"/>
              <a:t>establishing price</a:t>
            </a:r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914401" y="4582716"/>
            <a:ext cx="33522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D9D9D9"/>
                </a:solidFill>
              </a:rPr>
              <a:t>http://</a:t>
            </a:r>
            <a:r>
              <a:rPr lang="en-US" sz="800" dirty="0" err="1">
                <a:solidFill>
                  <a:srgbClr val="D9D9D9"/>
                </a:solidFill>
              </a:rPr>
              <a:t>members.westnet.com.au</a:t>
            </a:r>
            <a:r>
              <a:rPr lang="en-US" sz="800" dirty="0">
                <a:solidFill>
                  <a:srgbClr val="D9D9D9"/>
                </a:solidFill>
              </a:rPr>
              <a:t>/</a:t>
            </a:r>
            <a:r>
              <a:rPr lang="en-US" sz="800" dirty="0" err="1">
                <a:solidFill>
                  <a:srgbClr val="D9D9D9"/>
                </a:solidFill>
              </a:rPr>
              <a:t>molinasantos</a:t>
            </a:r>
            <a:r>
              <a:rPr lang="en-US" sz="800" dirty="0">
                <a:solidFill>
                  <a:srgbClr val="D9D9D9"/>
                </a:solidFill>
              </a:rPr>
              <a:t>/strands/measurement/</a:t>
            </a:r>
            <a:r>
              <a:rPr lang="en-US" sz="800" dirty="0" err="1">
                <a:solidFill>
                  <a:srgbClr val="D9D9D9"/>
                </a:solidFill>
              </a:rPr>
              <a:t>hand.gif</a:t>
            </a:r>
            <a:endParaRPr lang="en-US" sz="800" dirty="0">
              <a:solidFill>
                <a:srgbClr val="D9D9D9"/>
              </a:solidFill>
            </a:endParaRPr>
          </a:p>
        </p:txBody>
      </p:sp>
      <p:pic>
        <p:nvPicPr>
          <p:cNvPr id="5133" name="Picture 13" descr="F:\Measurement\Pictures\hand.gif"/>
          <p:cNvPicPr>
            <a:picLocks noGrp="1" noChangeAspect="1" noChangeArrowheads="1"/>
          </p:cNvPicPr>
          <p:nvPr>
            <p:ph type="chart"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43000" y="1200150"/>
            <a:ext cx="2971800" cy="28384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93743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09550"/>
            <a:ext cx="3200400" cy="400050"/>
          </a:xfrm>
        </p:spPr>
        <p:txBody>
          <a:bodyPr/>
          <a:lstStyle/>
          <a:p>
            <a:r>
              <a:rPr lang="en-US" sz="2000" dirty="0"/>
              <a:t>History of Measurement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123950"/>
            <a:ext cx="3810000" cy="30861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/>
              <a:t>Different Society</a:t>
            </a:r>
            <a:r>
              <a:rPr lang="ja-JP" altLang="en-US" sz="2000" dirty="0">
                <a:latin typeface="Arial"/>
              </a:rPr>
              <a:t>’</a:t>
            </a:r>
            <a:r>
              <a:rPr lang="en-US" sz="2000" dirty="0"/>
              <a:t>s had their own units of measurement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hlinkClick r:id="rId3"/>
              </a:rPr>
              <a:t>Greeks</a:t>
            </a:r>
            <a:r>
              <a:rPr lang="en-US" sz="1800" dirty="0"/>
              <a:t>, </a:t>
            </a:r>
            <a:r>
              <a:rPr lang="en-US" sz="1800" dirty="0">
                <a:hlinkClick r:id="rId4"/>
              </a:rPr>
              <a:t>Babylonians</a:t>
            </a:r>
            <a:r>
              <a:rPr lang="en-US" sz="1800" dirty="0"/>
              <a:t>, Romans, etc. all had their own, separate systems</a:t>
            </a:r>
          </a:p>
          <a:p>
            <a:pPr>
              <a:lnSpc>
                <a:spcPct val="90000"/>
              </a:lnSpc>
            </a:pP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000" dirty="0"/>
              <a:t>King Edward of England established the </a:t>
            </a:r>
            <a:r>
              <a:rPr lang="ja-JP" altLang="en-US" sz="2000" dirty="0">
                <a:latin typeface="Arial"/>
              </a:rPr>
              <a:t>“</a:t>
            </a:r>
            <a:r>
              <a:rPr lang="en-US" sz="2000" dirty="0"/>
              <a:t>Yard</a:t>
            </a:r>
            <a:r>
              <a:rPr lang="ja-JP" altLang="en-US" sz="2000" dirty="0">
                <a:latin typeface="Arial"/>
              </a:rPr>
              <a:t>”</a:t>
            </a:r>
            <a:r>
              <a:rPr lang="en-US" sz="2000" dirty="0"/>
              <a:t> measurement in the 13</a:t>
            </a:r>
            <a:r>
              <a:rPr lang="en-US" sz="2000" baseline="30000" dirty="0"/>
              <a:t>th</a:t>
            </a:r>
            <a:r>
              <a:rPr lang="en-US" sz="2000" dirty="0"/>
              <a:t> Century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Length of his arm</a:t>
            </a:r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4951052" y="4552950"/>
            <a:ext cx="35052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800" dirty="0">
                <a:solidFill>
                  <a:srgbClr val="D9D9D9"/>
                </a:solidFill>
              </a:rPr>
              <a:t>http://</a:t>
            </a:r>
            <a:r>
              <a:rPr lang="en-US" sz="800" dirty="0" err="1">
                <a:solidFill>
                  <a:srgbClr val="D9D9D9"/>
                </a:solidFill>
              </a:rPr>
              <a:t>www.castles.me.uk</a:t>
            </a:r>
            <a:r>
              <a:rPr lang="en-US" sz="800" dirty="0">
                <a:solidFill>
                  <a:srgbClr val="D9D9D9"/>
                </a:solidFill>
              </a:rPr>
              <a:t>/images/king-</a:t>
            </a:r>
            <a:r>
              <a:rPr lang="en-US" sz="800" dirty="0" err="1">
                <a:solidFill>
                  <a:srgbClr val="D9D9D9"/>
                </a:solidFill>
              </a:rPr>
              <a:t>edward</a:t>
            </a:r>
            <a:r>
              <a:rPr lang="en-US" sz="800" dirty="0">
                <a:solidFill>
                  <a:srgbClr val="D9D9D9"/>
                </a:solidFill>
              </a:rPr>
              <a:t>-</a:t>
            </a:r>
            <a:r>
              <a:rPr lang="en-US" sz="800" dirty="0" err="1">
                <a:solidFill>
                  <a:srgbClr val="D9D9D9"/>
                </a:solidFill>
              </a:rPr>
              <a:t>i.jpg</a:t>
            </a:r>
            <a:endParaRPr lang="en-US" sz="800" dirty="0">
              <a:solidFill>
                <a:srgbClr val="D9D9D9"/>
              </a:solidFill>
            </a:endParaRPr>
          </a:p>
        </p:txBody>
      </p:sp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5486400" y="2952750"/>
            <a:ext cx="26751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dirty="0"/>
              <a:t>King Edward I (Longshanks)</a:t>
            </a:r>
          </a:p>
        </p:txBody>
      </p:sp>
      <p:sp>
        <p:nvSpPr>
          <p:cNvPr id="6157" name="Rectangle 13"/>
          <p:cNvSpPr>
            <a:spLocks noChangeArrowheads="1"/>
          </p:cNvSpPr>
          <p:nvPr/>
        </p:nvSpPr>
        <p:spPr bwMode="auto">
          <a:xfrm>
            <a:off x="5526955" y="971550"/>
            <a:ext cx="23622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800" dirty="0"/>
              <a:t>Greek Parthenon</a:t>
            </a:r>
            <a:endParaRPr lang="en-US" dirty="0"/>
          </a:p>
        </p:txBody>
      </p:sp>
      <p:sp>
        <p:nvSpPr>
          <p:cNvPr id="6158" name="Rectangle 14"/>
          <p:cNvSpPr>
            <a:spLocks noChangeArrowheads="1"/>
          </p:cNvSpPr>
          <p:nvPr/>
        </p:nvSpPr>
        <p:spPr bwMode="auto">
          <a:xfrm>
            <a:off x="5482505" y="2647950"/>
            <a:ext cx="2442295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D9D9D9"/>
                </a:solidFill>
              </a:rPr>
              <a:t>http://</a:t>
            </a:r>
            <a:r>
              <a:rPr lang="en-US" sz="800" dirty="0" err="1">
                <a:solidFill>
                  <a:srgbClr val="D9D9D9"/>
                </a:solidFill>
              </a:rPr>
              <a:t>en.wikipedia.org</a:t>
            </a:r>
            <a:r>
              <a:rPr lang="en-US" sz="800" dirty="0">
                <a:solidFill>
                  <a:srgbClr val="D9D9D9"/>
                </a:solidFill>
              </a:rPr>
              <a:t>/wiki/Image:Ac.parthenon5.jpg</a:t>
            </a:r>
          </a:p>
        </p:txBody>
      </p:sp>
      <p:pic>
        <p:nvPicPr>
          <p:cNvPr id="6159" name="Picture 15" descr="F:\Measurement\Pictures\Ac.parthenon5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6956" y="1333500"/>
            <a:ext cx="2295525" cy="1275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161" name="Picture 17" descr="F:\Measurement\Pictures\king-edward-i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257550"/>
            <a:ext cx="1371600" cy="1326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2313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33350"/>
            <a:ext cx="3733800" cy="514350"/>
          </a:xfrm>
        </p:spPr>
        <p:txBody>
          <a:bodyPr/>
          <a:lstStyle/>
          <a:p>
            <a:r>
              <a:rPr lang="en-US" sz="2000" dirty="0">
                <a:solidFill>
                  <a:schemeClr val="bg1"/>
                </a:solidFill>
              </a:rPr>
              <a:t>How do we know a Foot is a Foot??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123950"/>
            <a:ext cx="3810000" cy="30861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/>
              <a:t>Every Country sets it</a:t>
            </a:r>
            <a:r>
              <a:rPr lang="ja-JP" altLang="en-US" sz="2000" dirty="0">
                <a:latin typeface="Arial"/>
              </a:rPr>
              <a:t>’</a:t>
            </a:r>
            <a:r>
              <a:rPr lang="en-US" sz="2000" dirty="0"/>
              <a:t>s own standard for measuring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The U.S. Department of Commerce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National Institute for Standards and Technology</a:t>
            </a:r>
          </a:p>
          <a:p>
            <a:pPr>
              <a:lnSpc>
                <a:spcPct val="90000"/>
              </a:lnSpc>
            </a:pP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000" dirty="0"/>
              <a:t>Length of material established to be one foot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Made of materials that will not shrink or decay</a:t>
            </a:r>
          </a:p>
        </p:txBody>
      </p:sp>
      <p:pic>
        <p:nvPicPr>
          <p:cNvPr id="7175" name="Picture 7" descr="footandankle"/>
          <p:cNvPicPr>
            <a:picLocks noGrp="1" noChangeAspect="1" noChangeArrowheads="1"/>
          </p:cNvPicPr>
          <p:nvPr>
            <p:ph type="chart"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5799" y="1200150"/>
            <a:ext cx="3651070" cy="2971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609600" y="4290596"/>
            <a:ext cx="428835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D9D9D9"/>
                </a:solidFill>
              </a:rPr>
              <a:t>http://</a:t>
            </a:r>
            <a:r>
              <a:rPr lang="en-US" sz="800" dirty="0" err="1">
                <a:solidFill>
                  <a:srgbClr val="D9D9D9"/>
                </a:solidFill>
              </a:rPr>
              <a:t>www.apta.org</a:t>
            </a:r>
            <a:r>
              <a:rPr lang="en-US" sz="800" dirty="0">
                <a:solidFill>
                  <a:srgbClr val="D9D9D9"/>
                </a:solidFill>
              </a:rPr>
              <a:t>/AM/Images/APTAIMAGES/</a:t>
            </a:r>
            <a:r>
              <a:rPr lang="en-US" sz="800" dirty="0" err="1">
                <a:solidFill>
                  <a:srgbClr val="D9D9D9"/>
                </a:solidFill>
              </a:rPr>
              <a:t>ContentImages</a:t>
            </a:r>
            <a:r>
              <a:rPr lang="en-US" sz="800" dirty="0">
                <a:solidFill>
                  <a:srgbClr val="D9D9D9"/>
                </a:solidFill>
              </a:rPr>
              <a:t>/</a:t>
            </a:r>
            <a:r>
              <a:rPr lang="en-US" sz="800" dirty="0" err="1">
                <a:solidFill>
                  <a:srgbClr val="D9D9D9"/>
                </a:solidFill>
              </a:rPr>
              <a:t>ptandbody</a:t>
            </a:r>
            <a:r>
              <a:rPr lang="en-US" sz="800" dirty="0">
                <a:solidFill>
                  <a:srgbClr val="D9D9D9"/>
                </a:solidFill>
              </a:rPr>
              <a:t>/foot/</a:t>
            </a:r>
            <a:r>
              <a:rPr lang="en-US" sz="800" dirty="0" err="1">
                <a:solidFill>
                  <a:srgbClr val="D9D9D9"/>
                </a:solidFill>
              </a:rPr>
              <a:t>footandankle.gif</a:t>
            </a:r>
            <a:endParaRPr lang="en-US" sz="800" dirty="0">
              <a:solidFill>
                <a:srgbClr val="D9D9D9"/>
              </a:solidFill>
            </a:endParaRPr>
          </a:p>
          <a:p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1358810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33350"/>
            <a:ext cx="3505200" cy="590550"/>
          </a:xfrm>
        </p:spPr>
        <p:txBody>
          <a:bodyPr/>
          <a:lstStyle/>
          <a:p>
            <a:r>
              <a:rPr lang="en-US" sz="2000" dirty="0">
                <a:solidFill>
                  <a:schemeClr val="bg1"/>
                </a:solidFill>
              </a:rPr>
              <a:t>Length, Width, Height, Diameter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047750"/>
            <a:ext cx="3810000" cy="30861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/>
              <a:t>Every object has a length, width and height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Length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How far an object extends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Width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How wide an object measures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Height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How tall an object measures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Diameter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Cylindrical objects distance across the circle</a:t>
            </a:r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4724400" y="4229100"/>
            <a:ext cx="37338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800" dirty="0">
                <a:solidFill>
                  <a:srgbClr val="D9D9D9"/>
                </a:solidFill>
              </a:rPr>
              <a:t>http://</a:t>
            </a:r>
            <a:r>
              <a:rPr lang="en-US" sz="800" dirty="0" err="1">
                <a:solidFill>
                  <a:srgbClr val="D9D9D9"/>
                </a:solidFill>
              </a:rPr>
              <a:t>postcalc.usps.gov</a:t>
            </a:r>
            <a:r>
              <a:rPr lang="en-US" sz="800" dirty="0">
                <a:solidFill>
                  <a:srgbClr val="D9D9D9"/>
                </a:solidFill>
              </a:rPr>
              <a:t>/images/</a:t>
            </a:r>
            <a:r>
              <a:rPr lang="en-US" sz="800" dirty="0" err="1">
                <a:solidFill>
                  <a:srgbClr val="D9D9D9"/>
                </a:solidFill>
              </a:rPr>
              <a:t>package_lhw.gif</a:t>
            </a:r>
            <a:endParaRPr lang="en-US" sz="800" dirty="0">
              <a:solidFill>
                <a:srgbClr val="D9D9D9"/>
              </a:solidFill>
            </a:endParaRPr>
          </a:p>
        </p:txBody>
      </p:sp>
      <p:pic>
        <p:nvPicPr>
          <p:cNvPr id="16392" name="Picture 8" descr="F:\Measurement\Pictures\package_lhw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1504950"/>
            <a:ext cx="2667000" cy="209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33930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33350"/>
            <a:ext cx="3657600" cy="666750"/>
          </a:xfrm>
        </p:spPr>
        <p:txBody>
          <a:bodyPr/>
          <a:lstStyle/>
          <a:p>
            <a:r>
              <a:rPr lang="en-US" sz="2000" dirty="0">
                <a:solidFill>
                  <a:schemeClr val="bg1"/>
                </a:solidFill>
              </a:rPr>
              <a:t>Different Standards in the World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971550"/>
            <a:ext cx="3810000" cy="3086100"/>
          </a:xfrm>
        </p:spPr>
        <p:txBody>
          <a:bodyPr/>
          <a:lstStyle/>
          <a:p>
            <a:r>
              <a:rPr lang="en-US" sz="2400" dirty="0"/>
              <a:t>Metric System</a:t>
            </a:r>
          </a:p>
          <a:p>
            <a:pPr lvl="1"/>
            <a:r>
              <a:rPr lang="en-US" sz="2000" dirty="0"/>
              <a:t>Base Ten system</a:t>
            </a:r>
          </a:p>
          <a:p>
            <a:pPr lvl="1"/>
            <a:r>
              <a:rPr lang="en-US" sz="2000" dirty="0"/>
              <a:t>Meter, Gram, Liter, Second</a:t>
            </a:r>
          </a:p>
          <a:p>
            <a:pPr marL="365760" lvl="1" indent="0">
              <a:buNone/>
            </a:pPr>
            <a:endParaRPr lang="en-US" sz="2000" dirty="0"/>
          </a:p>
          <a:p>
            <a:pPr marL="365760" lvl="1" indent="0">
              <a:buNone/>
            </a:pPr>
            <a:endParaRPr lang="en-US" sz="2000" dirty="0"/>
          </a:p>
          <a:p>
            <a:pPr marL="365760" lvl="1" indent="0">
              <a:buNone/>
            </a:pPr>
            <a:endParaRPr lang="en-US" sz="2000" dirty="0"/>
          </a:p>
          <a:p>
            <a:r>
              <a:rPr lang="en-US" sz="2400" dirty="0"/>
              <a:t>Imperial System</a:t>
            </a:r>
          </a:p>
          <a:p>
            <a:pPr lvl="1"/>
            <a:r>
              <a:rPr lang="en-US" sz="2000" dirty="0"/>
              <a:t>Different divisions</a:t>
            </a:r>
          </a:p>
          <a:p>
            <a:pPr lvl="1"/>
            <a:r>
              <a:rPr lang="en-US" sz="2000" dirty="0"/>
              <a:t>Foot, Pound, Ounce, Second</a:t>
            </a: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5105400" y="2266950"/>
            <a:ext cx="29718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800" dirty="0">
                <a:solidFill>
                  <a:srgbClr val="D9D9D9"/>
                </a:solidFill>
              </a:rPr>
              <a:t>http://</a:t>
            </a:r>
            <a:r>
              <a:rPr lang="en-US" sz="800" dirty="0" err="1">
                <a:solidFill>
                  <a:srgbClr val="D9D9D9"/>
                </a:solidFill>
              </a:rPr>
              <a:t>www.sierraexpressmedia.com</a:t>
            </a:r>
            <a:r>
              <a:rPr lang="en-US" sz="800" dirty="0">
                <a:solidFill>
                  <a:srgbClr val="D9D9D9"/>
                </a:solidFill>
              </a:rPr>
              <a:t>/</a:t>
            </a:r>
            <a:r>
              <a:rPr lang="en-US" sz="800" dirty="0" err="1">
                <a:solidFill>
                  <a:srgbClr val="D9D9D9"/>
                </a:solidFill>
              </a:rPr>
              <a:t>wp</a:t>
            </a:r>
            <a:r>
              <a:rPr lang="en-US" sz="800" dirty="0">
                <a:solidFill>
                  <a:srgbClr val="D9D9D9"/>
                </a:solidFill>
              </a:rPr>
              <a:t>-content/uploads/2011/04/</a:t>
            </a:r>
            <a:r>
              <a:rPr lang="en-US" sz="800" dirty="0" err="1">
                <a:solidFill>
                  <a:srgbClr val="D9D9D9"/>
                </a:solidFill>
              </a:rPr>
              <a:t>Metric_System.jpg</a:t>
            </a:r>
            <a:endParaRPr lang="en-US" sz="800" dirty="0">
              <a:solidFill>
                <a:srgbClr val="D9D9D9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0" y="895350"/>
            <a:ext cx="1433465" cy="14478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05400" y="2647950"/>
            <a:ext cx="2751667" cy="2063750"/>
          </a:xfrm>
          <a:prstGeom prst="rect">
            <a:avLst/>
          </a:prstGeom>
        </p:spPr>
      </p:pic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3733800" y="4552950"/>
            <a:ext cx="48768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800" dirty="0">
                <a:solidFill>
                  <a:srgbClr val="D9D9D9"/>
                </a:solidFill>
              </a:rPr>
              <a:t>http://</a:t>
            </a:r>
            <a:r>
              <a:rPr lang="en-US" sz="800" dirty="0" err="1">
                <a:solidFill>
                  <a:srgbClr val="D9D9D9"/>
                </a:solidFill>
              </a:rPr>
              <a:t>www.techyard.net</a:t>
            </a:r>
            <a:r>
              <a:rPr lang="en-US" sz="800" dirty="0">
                <a:solidFill>
                  <a:srgbClr val="D9D9D9"/>
                </a:solidFill>
              </a:rPr>
              <a:t>/</a:t>
            </a:r>
            <a:r>
              <a:rPr lang="en-US" sz="800" dirty="0" err="1">
                <a:solidFill>
                  <a:srgbClr val="D9D9D9"/>
                </a:solidFill>
              </a:rPr>
              <a:t>wp</a:t>
            </a:r>
            <a:r>
              <a:rPr lang="en-US" sz="800" dirty="0">
                <a:solidFill>
                  <a:srgbClr val="D9D9D9"/>
                </a:solidFill>
              </a:rPr>
              <a:t>-content/uploads/images/UnitConversionTool_DD54/</a:t>
            </a:r>
            <a:r>
              <a:rPr lang="en-US" sz="800" dirty="0" err="1">
                <a:solidFill>
                  <a:srgbClr val="D9D9D9"/>
                </a:solidFill>
              </a:rPr>
              <a:t>units_of_measure.gif</a:t>
            </a:r>
            <a:endParaRPr lang="en-US" sz="800" dirty="0">
              <a:solidFill>
                <a:srgbClr val="D9D9D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3565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165"/>
            <a:ext cx="2819400" cy="857250"/>
          </a:xfrm>
        </p:spPr>
        <p:txBody>
          <a:bodyPr/>
          <a:lstStyle/>
          <a:p>
            <a:r>
              <a:rPr lang="en-US" sz="2000" dirty="0">
                <a:solidFill>
                  <a:schemeClr val="bg1"/>
                </a:solidFill>
              </a:rPr>
              <a:t>Metric System</a:t>
            </a:r>
            <a:br>
              <a:rPr lang="en-US" sz="2000" dirty="0">
                <a:solidFill>
                  <a:schemeClr val="bg1"/>
                </a:solidFill>
              </a:rPr>
            </a:br>
            <a:r>
              <a:rPr lang="en-US" sz="2000" dirty="0">
                <a:solidFill>
                  <a:schemeClr val="bg1"/>
                </a:solidFill>
              </a:rPr>
              <a:t>(What are their labels?)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685800" y="971550"/>
            <a:ext cx="2057400" cy="3693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dirty="0"/>
          </a:p>
          <a:p>
            <a:pPr>
              <a:spcBef>
                <a:spcPct val="50000"/>
              </a:spcBef>
            </a:pPr>
            <a:r>
              <a:rPr lang="en-US" dirty="0"/>
              <a:t>Kilo 	x1000</a:t>
            </a:r>
          </a:p>
          <a:p>
            <a:pPr>
              <a:spcBef>
                <a:spcPct val="50000"/>
              </a:spcBef>
            </a:pPr>
            <a:r>
              <a:rPr lang="en-US" dirty="0" err="1"/>
              <a:t>Hecto</a:t>
            </a:r>
            <a:r>
              <a:rPr lang="en-US" dirty="0"/>
              <a:t> x100</a:t>
            </a:r>
          </a:p>
          <a:p>
            <a:pPr>
              <a:spcBef>
                <a:spcPct val="50000"/>
              </a:spcBef>
            </a:pPr>
            <a:r>
              <a:rPr lang="en-US" dirty="0" err="1"/>
              <a:t>Deca</a:t>
            </a:r>
            <a:r>
              <a:rPr lang="en-US" dirty="0"/>
              <a:t>	x10</a:t>
            </a:r>
          </a:p>
          <a:p>
            <a:pPr>
              <a:spcBef>
                <a:spcPct val="50000"/>
              </a:spcBef>
            </a:pPr>
            <a:r>
              <a:rPr lang="en-US" dirty="0"/>
              <a:t>Base	x1</a:t>
            </a:r>
          </a:p>
          <a:p>
            <a:pPr>
              <a:spcBef>
                <a:spcPct val="50000"/>
              </a:spcBef>
            </a:pPr>
            <a:r>
              <a:rPr lang="en-US" dirty="0" err="1"/>
              <a:t>Deci</a:t>
            </a:r>
            <a:r>
              <a:rPr lang="en-US" dirty="0"/>
              <a:t>	x.1</a:t>
            </a:r>
          </a:p>
          <a:p>
            <a:pPr>
              <a:spcBef>
                <a:spcPct val="50000"/>
              </a:spcBef>
            </a:pPr>
            <a:r>
              <a:rPr lang="en-US" dirty="0" err="1"/>
              <a:t>Centi</a:t>
            </a:r>
            <a:r>
              <a:rPr lang="en-US" dirty="0"/>
              <a:t>	x.01</a:t>
            </a:r>
          </a:p>
          <a:p>
            <a:pPr>
              <a:spcBef>
                <a:spcPct val="50000"/>
              </a:spcBef>
            </a:pPr>
            <a:r>
              <a:rPr lang="en-US" dirty="0" err="1"/>
              <a:t>Milli</a:t>
            </a:r>
            <a:r>
              <a:rPr lang="en-US" dirty="0"/>
              <a:t>	x.001</a:t>
            </a:r>
          </a:p>
          <a:p>
            <a:pPr>
              <a:spcBef>
                <a:spcPct val="50000"/>
              </a:spcBef>
            </a:pPr>
            <a:endParaRPr lang="en-US" dirty="0"/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2819400" y="971550"/>
            <a:ext cx="4953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u="sng"/>
              <a:t>Length	</a:t>
            </a:r>
            <a:r>
              <a:rPr lang="en-US"/>
              <a:t>	</a:t>
            </a:r>
            <a:r>
              <a:rPr lang="en-US" u="sng"/>
              <a:t>Mass</a:t>
            </a:r>
            <a:r>
              <a:rPr lang="en-US"/>
              <a:t>		</a:t>
            </a:r>
            <a:r>
              <a:rPr lang="en-US" u="sng"/>
              <a:t>Volume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2819400" y="1352550"/>
            <a:ext cx="52578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Kilometer	Kilogram	</a:t>
            </a:r>
            <a:r>
              <a:rPr lang="en-US" dirty="0" err="1"/>
              <a:t>KiloLiter</a:t>
            </a:r>
            <a:endParaRPr lang="en-US" dirty="0"/>
          </a:p>
          <a:p>
            <a:pPr>
              <a:spcBef>
                <a:spcPct val="50000"/>
              </a:spcBef>
            </a:pPr>
            <a:r>
              <a:rPr lang="en-US" dirty="0"/>
              <a:t>Hectometer	Hectogram	</a:t>
            </a:r>
            <a:r>
              <a:rPr lang="en-US" dirty="0" err="1"/>
              <a:t>HectoLiter</a:t>
            </a:r>
            <a:endParaRPr lang="en-US" dirty="0"/>
          </a:p>
          <a:p>
            <a:pPr>
              <a:spcBef>
                <a:spcPct val="50000"/>
              </a:spcBef>
            </a:pPr>
            <a:r>
              <a:rPr lang="en-US" dirty="0"/>
              <a:t>Decameter	Decagram	</a:t>
            </a:r>
            <a:r>
              <a:rPr lang="en-US" dirty="0" err="1"/>
              <a:t>DecaLiter</a:t>
            </a:r>
            <a:endParaRPr lang="en-US" dirty="0"/>
          </a:p>
          <a:p>
            <a:pPr>
              <a:spcBef>
                <a:spcPct val="50000"/>
              </a:spcBef>
            </a:pPr>
            <a:r>
              <a:rPr lang="en-US" dirty="0"/>
              <a:t>Meter		Gram		Liter</a:t>
            </a:r>
          </a:p>
          <a:p>
            <a:pPr>
              <a:spcBef>
                <a:spcPct val="50000"/>
              </a:spcBef>
            </a:pPr>
            <a:r>
              <a:rPr lang="en-US" dirty="0"/>
              <a:t>Decimeter	Decigram	</a:t>
            </a:r>
            <a:r>
              <a:rPr lang="en-US" dirty="0" err="1"/>
              <a:t>DeciLiter</a:t>
            </a:r>
            <a:endParaRPr lang="en-US" dirty="0"/>
          </a:p>
          <a:p>
            <a:pPr>
              <a:spcBef>
                <a:spcPct val="50000"/>
              </a:spcBef>
            </a:pPr>
            <a:r>
              <a:rPr lang="en-US" dirty="0"/>
              <a:t>Centimeter	Centigram	</a:t>
            </a:r>
            <a:r>
              <a:rPr lang="en-US" dirty="0" err="1"/>
              <a:t>CentiLiter</a:t>
            </a:r>
            <a:endParaRPr lang="en-US" dirty="0"/>
          </a:p>
          <a:p>
            <a:pPr>
              <a:spcBef>
                <a:spcPct val="50000"/>
              </a:spcBef>
            </a:pPr>
            <a:r>
              <a:rPr lang="en-US" dirty="0"/>
              <a:t>Millimeter	Milligram	</a:t>
            </a:r>
            <a:r>
              <a:rPr lang="en-US" dirty="0" err="1"/>
              <a:t>MilliLiter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2953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-19050"/>
            <a:ext cx="2667000" cy="857250"/>
          </a:xfrm>
        </p:spPr>
        <p:txBody>
          <a:bodyPr/>
          <a:lstStyle/>
          <a:p>
            <a:r>
              <a:rPr lang="en-US" sz="2000" dirty="0">
                <a:solidFill>
                  <a:schemeClr val="bg1"/>
                </a:solidFill>
              </a:rPr>
              <a:t>Imperial System</a:t>
            </a:r>
            <a:br>
              <a:rPr lang="en-US" sz="2000" dirty="0">
                <a:solidFill>
                  <a:schemeClr val="bg1"/>
                </a:solidFill>
              </a:rPr>
            </a:br>
            <a:r>
              <a:rPr lang="en-US" sz="2000" dirty="0">
                <a:solidFill>
                  <a:schemeClr val="bg1"/>
                </a:solidFill>
              </a:rPr>
              <a:t>(What are their labels?)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457200" y="1885951"/>
            <a:ext cx="2590800" cy="1615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Mile	x5280</a:t>
            </a:r>
          </a:p>
          <a:p>
            <a:pPr>
              <a:spcBef>
                <a:spcPct val="50000"/>
              </a:spcBef>
            </a:pPr>
            <a:r>
              <a:rPr lang="en-US"/>
              <a:t>Yard	x3</a:t>
            </a:r>
          </a:p>
          <a:p>
            <a:pPr>
              <a:spcBef>
                <a:spcPct val="50000"/>
              </a:spcBef>
            </a:pPr>
            <a:r>
              <a:rPr lang="en-US" b="1" u="sng"/>
              <a:t>Foot	x1</a:t>
            </a:r>
          </a:p>
          <a:p>
            <a:pPr>
              <a:spcBef>
                <a:spcPct val="50000"/>
              </a:spcBef>
            </a:pPr>
            <a:r>
              <a:rPr lang="en-US"/>
              <a:t>Inch	1/12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3276600" y="1428750"/>
            <a:ext cx="2590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3124200" y="1885951"/>
            <a:ext cx="2590800" cy="1615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Ton	x2000</a:t>
            </a:r>
          </a:p>
          <a:p>
            <a:pPr>
              <a:spcBef>
                <a:spcPct val="50000"/>
              </a:spcBef>
            </a:pPr>
            <a:r>
              <a:rPr lang="en-US" b="1" u="sng" dirty="0"/>
              <a:t>Pound	x1</a:t>
            </a:r>
          </a:p>
          <a:p>
            <a:pPr>
              <a:spcBef>
                <a:spcPct val="50000"/>
              </a:spcBef>
            </a:pPr>
            <a:r>
              <a:rPr lang="en-US" dirty="0"/>
              <a:t>Ounce	1/16</a:t>
            </a:r>
          </a:p>
          <a:p>
            <a:pPr>
              <a:spcBef>
                <a:spcPct val="50000"/>
              </a:spcBef>
            </a:pPr>
            <a:endParaRPr lang="en-US" dirty="0"/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5791200" y="1885950"/>
            <a:ext cx="2590800" cy="2446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Gallon		x16</a:t>
            </a:r>
          </a:p>
          <a:p>
            <a:pPr>
              <a:spcBef>
                <a:spcPct val="50000"/>
              </a:spcBef>
            </a:pPr>
            <a:r>
              <a:rPr lang="en-US" dirty="0"/>
              <a:t>Quart		x4</a:t>
            </a:r>
          </a:p>
          <a:p>
            <a:pPr>
              <a:spcBef>
                <a:spcPct val="50000"/>
              </a:spcBef>
            </a:pPr>
            <a:r>
              <a:rPr lang="en-US" dirty="0"/>
              <a:t>Pint		x2</a:t>
            </a:r>
          </a:p>
          <a:p>
            <a:pPr>
              <a:spcBef>
                <a:spcPct val="50000"/>
              </a:spcBef>
            </a:pPr>
            <a:r>
              <a:rPr lang="en-US" b="1" u="sng" dirty="0"/>
              <a:t>Cup		x1</a:t>
            </a:r>
          </a:p>
          <a:p>
            <a:pPr>
              <a:spcBef>
                <a:spcPct val="50000"/>
              </a:spcBef>
            </a:pPr>
            <a:r>
              <a:rPr lang="en-US" dirty="0"/>
              <a:t>Fluid Ounce	1/8</a:t>
            </a:r>
          </a:p>
          <a:p>
            <a:pPr>
              <a:spcBef>
                <a:spcPct val="50000"/>
              </a:spcBef>
            </a:pPr>
            <a:endParaRPr lang="en-US" dirty="0"/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457200" y="1428750"/>
            <a:ext cx="8001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u="sng" dirty="0"/>
              <a:t>    Length	</a:t>
            </a:r>
            <a:r>
              <a:rPr lang="en-US" dirty="0"/>
              <a:t>	             </a:t>
            </a:r>
            <a:r>
              <a:rPr lang="en-US" u="sng" dirty="0"/>
              <a:t>Weight</a:t>
            </a:r>
            <a:r>
              <a:rPr lang="en-US" dirty="0"/>
              <a:t>		           </a:t>
            </a:r>
            <a:r>
              <a:rPr lang="en-US" u="sng" dirty="0"/>
              <a:t>Volume</a:t>
            </a:r>
          </a:p>
        </p:txBody>
      </p:sp>
    </p:spTree>
    <p:extLst>
      <p:ext uri="{BB962C8B-B14F-4D97-AF65-F5344CB8AC3E}">
        <p14:creationId xmlns:p14="http://schemas.microsoft.com/office/powerpoint/2010/main" val="22971207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LTRA_SCORM_COURSE_ID" val="B8051093-F57D-4FE3-85C6-A7DB4448A55A"/>
  <p:tag name="ISPRING_SCORM_RATE_SLIDES" val="1"/>
  <p:tag name="ISPRING_SCORM_PASSING_SCORE" val="100.0000000000"/>
  <p:tag name="ISPRINGONLINEFOLDERID" val="0"/>
  <p:tag name="ISPRINGONLINEFOLDERPATH" val="Content List"/>
  <p:tag name="ISPRINGCLOUDFOLDERID" val="0"/>
  <p:tag name="ISPRINGCLOUDFOLDERPATH" val="Content List"/>
  <p:tag name="ISPRING_PRESENTATION_TITLE" val="measurement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PLAYERS_CUSTOMIZATION" val="UEsDBBQAAgAIAMdMw05af7mZOgQAAOEOAAAdAAAAdW5pdmVyc2FsL2NvbW1vbl9tZXNzYWdlcy5sbmetV/9u2zYQ/r9A34EQUGADtrQd0KIYEge0xNhCZMmV6DjZDwiMxNhEKDGTKLfZX32aPtieZEfKbuymg6R0gG2YtO+7091335HHpx8LiTa8qoUqT5zXR68cxMtM5aJcnTgLevbzOwfVmpU5k6rkJ06pHHQ6ev7sWLJy1bAVh+/PnyF0XPC6hmU9MquHNRL5iTMfp240m+PwKg2iSZSO/YkzclVxx8p7FKiV+qP64Ze37z6+fvP2x+OXW8s+QMkMB8EhFLJIb171AAppHAUpoJEgDckldUbmc5hdtKCBHxJntP0yzHoekwtnZD477RZxTEKaJoHvkdRP0jCiNhcBocRzRleqQWu24UgrtBH8A9JrDpXUouKoliK3P2QKNsqGdznzohn2wzQmCY19l/pR6IwSVVX3P1lY1ui1qsBdjXJRs2vJc+sTOGN/v6t4Da6ZBk4heOm1gH+qgonyqNN1jJd+OElpFAVJSkJvt+OMSJkjr2LGzUCUGCckBoCK1bx6gm1qWWbNEZZyGMLUn0wDeFMTwlSs1hLeemgccwI1mPOyywo4QmJgV5Iso9gzSQNXiKE7VtcfVJUf8GO/UF3AfuhGQEGX7oFTg7EDhhoLUI6q4pnuApuRJMETko6jSyAy9F00xCI6h3Y7H2JxRRJoEZJ02YT4wp9gQ3jTYjv+7/orY4bO8h6xLAM7k76NUE0NOyal0AW20+phXhLyfgFV83HwjS5uASGxtl4rseEQQpV3swc0xSWe4c/7hf9beob9gHgpEMqLlim1YmecMZCHUmnEpFTmAcAvyzeszDi65hlrgPD38Ldc5PZvptg2kr8a8TdieistL7aqFHrk8sXRwNAOhOxxhEVTQ3ha8+JOd7neC/8pURhi/2cIfR59oP+kbdaxDx0wFqq/BQF5NoIEiir7W/nhGTiatz0PouCXNwN8htEWIFToqRgXkKqDEC4ghQPsl2Sc+BSG7ZJf10J3zjFb2bZA3y5qBgcHyTV/KOw1v1HQE5KzTTvOQNZspTsLujctD7SH+jSAkEMAXLUjESClKCD+vAfmYkZ2GWgl4+BJlqqRuW1RKW6tbEBum4I/nsM3lSrsrmT1jrytap1+TxTtw8Wt0/mAeZIQHLvT1MWhS8wRzjSN7GkEXDQxBTRJAzw25kDKgulsDVp5o5oy7wnUnsI8coYBbJvShLMqW//z6XNPjK8iaXfRdvfXQSDQYUaIyBew30Olef1nFwjF40M7u+hjtT217ux6HmKpD3T4X06HrNX0QhWwddTtF9i2LRqmFLvTGRAysfxTTZV1j959hBmOz0FU7PnKGc1YdQuKRJWSg1Bsqg0B9TDvDxeHRktR8iG236fp5oGpP0+x59lbFDSfFNltO7xyOCtm2+uUhOtUXzB3ikMQvK/weC70QEA7I3byAo3erh/afPN4ZHxZ1fYyevxy7276L1BLAwQUAAIACADHTMNOBQsX3noDAAAnDQAAJwAAAHVuaXZlcnNhbC9mbGFzaF9wdWJsaXNoaW5nX3NldHRpbmdzLnhtbNVX3W4aORS+5ymsqXpZJummu2kERFEYVFRCEEy77VVkxgfGiseetT1QerVPsw+2T9LjMZBhm6ZOu5F2hSKY43O+8+PP3zid80+FICvQhivZjY7bRxEBmSnG5bIbvUsHL04jYiyVjAoloRtJFZHzXqtTVnPBTT4Da9HVEISR5qy03Si3tjyL4/V63eam1G5VicoivmlnqohLDQakBR2Xgm7wy25KMNEWIQAA/wolt2G9VouQjke6UqwSQDjDyiV3TVExENTkUezd5jS7XWpVSXaphNJEL+fd6NnphfvsfDxUnxcg3UxMD43ObM8oY9xVQcWMfwaSA1/mWO7x0UlE1pzZvBu9PHEw6B5/DVOD+96pg7lUOARpt/gFWMqopf7RJ9SwAI27AaZndQUIemBreFr4ZPcGb2IbSQuepbhC3Ki6UT+9mSaDZJqML5Obd9ORLzU4Ih2moyQo5s3HSTIdDcdvb9Lr61E6nNxF1T00qu3Eh413cECq0s32qLU0y3GOdjeGpmXntVDyYALumcyVQC4sqDCAtC7mwMa0gAY7ZrdcDtDzOCIL7ENsutGF5lREhFsqeLYPNtXcWG5rFg6angSx8LgAuZpFd+n9cLKcagPNsnYrxlEg6yWSkb6ma6R4PZit+VvuE5Ahbm+Ql8JxE3SIe6KpeYQnuRAixHm628gQ5yuqb0GTVCkR5P+7qgQjG1URwW+BWEWQN1WBv3IgzUNGFloVtRV1wBIjOG7VisMa2HlIoo+YoqgwEkWnFGB9hj8q/pnMYaE04gJd4f6hnRuP334UcEmNuQOluxqfz0bDfnIzHPeTD89dg5StKB77x4HjSYGitE+BT7F3qTCFEAqn2YDAyWS0Qqa4/WGc1W4hbQbnzumq3nS3kTUobjfHejwmLmR4prncSmYAYEYlUVJsCM2QscZRaMVVZdDiyeKhzQ8V6EMJl3WpS5QeTKZZ2Jk7On75y8mrX387fX3Wjv/+868XDwZt5XgiqMvm9fjyQREPjvzHC+M7cQ+8Avavga/lsRM72b5fxZ30/ydFfDJN3ofs5Dj5kAbxJ5kFwV2HeF2/DdRqJ56ThnAGlYDKt/Qyi9oneMEtsH+T1D9Ak5962XuOPQ1NnrDnnzka/5uW/dP+2nhwT+zE916s3UrBJS9wEE6D97fx3quTI7x53rvUaiHa4T83vdYXUEsDBBQAAgAIAMdMw05+a8dIswIAAFMKAAAhAAAAdW5pdmVyc2FsL2ZsYXNoX3NraW5fc2V0dGluZ3MueG1slVZtb9sgEP6+XxFl3+PuNZ1EI6VpJlXq1mqt+h3bFxsFgwU4Xf79AEMNiR17OVUKzz0Pdxx3pEjuCVt9mM1QxikXz6AUYYU0iMdmJL+Zp41SnC0yzhQwtWBcVJjOVx9/2g9KLHNMxQ8gpmp2OIMuzNJ+pkhcjG9LY0OCjFc1ZscHXvBFirN9IXjD8tHUymMNghK218yrH8vNdjAAJVLdK6iinLbXxqZJagFSgknp+9bYqIriFKiPdGU/EzVdqMunP5EdiCTKytafjA3JalxAXOTrtbFhPtO7x7eyNHZZoOCv0tQvn40NUik+gog3v/tqbFDB66b+nx6pBS9MQWPN5Ut811COcz1+JqsrY6MCcyATaPQWXHnsWe8Ckvsazj0y4yo4fTJ1PXkQzKWnFFZKNIASv2p9suRvj43S8wGrHaZSE0KoIz3ppJ9wI/02Mdbx/sAbYXlAckDHeOW0qWDT5hsQY7zjbza39qkI83vHggQFHBwYZNiBHfO3LusZMwA75jMlOTwyejyjn3pajb/iW+wu83L1tRcY1ktfL7/yXhPpwQyuDEI7wHMqnsNKmnReSAXm1lBisTal5CwnxPCBFFgRzn4ZXnq0h5EoOXG4TuvvK6SIotDXbjZH/UiH92XX493Y/iZ0Z2vXM6Wf8Js5VgpnZaV/k+R85nR6RvQ286RfYR5JTQdxz3Y80NjEhkQVFnsQL5zTqWEYVyCnbs/byRqioySoAUr6i4zcJn3VZ02VgtjqSyPguybGWl5JipLqP/VK4A3yWDDgbJWq1NsxTN6bMgBcBwAWWelbtl20nqqhilA4gB/8ALAHHjoZkrpFh7ptrR5gp8J+c8ikhnTvRNcpIS929AhedV79itYTN73jxV2vcCrt0aK5H3uV/WNmmi8ktYBrpmhr7T8vogbNP5P/AFBLAwQUAAIACADHTMNOlrLi8UwDAAA4DAAAJgAAAHVuaXZlcnNhbC9odG1sX3B1Ymxpc2hpbmdfc2V0dGluZ3MueG1szVbdbho5FL7nKaxZ9bJM0qZtNgKiKEwUVJIgMt1tr6LD+MBY8dhT2wOlV32afbB9kj3GkMC2yzpVu1ohBHP8ne/8zjfTOf1USTZHY4VW3eSwfZAwVIXmQs26ybv84vlxwqwDxUFqhd1E6YSd9lqduplIYctbdI6glhGNsie16yalc/VJmi4Wi7awtfGnWjaO+G270FVaG7SoHJq0lrCkH7es0SZrhggC+lZard16rRZjncB0pXkjkQlOmSvhiwJ56SqZpAE1geJ+ZnSj+LmW2jAzm3STX47P/GeDCUx9UaHyLbE9MnqzOwHOhU8C5K34jKxEMSsp28ODo4QtBHdlN3lx5GkInn5NsyIPpYOnOdfUA+XW/BU64OAgXIaABqdoaBhoe840SKQ7ti2kw0/uwRBMfKmgEkVOJ8x3qpv087txdpGNs+vz7O7deBhSjfbIB/kwi/K5/DDKxsPB9du7/OZmmA9Gj16rGray7aS7hXeoQbox2+WBc1CU1Ee3acO2ZYOaarXTAX/NJlrSKkxBWkzYlBKVy25yZgTIhAkHUhQPpw7MDN2FkFSC9z1sT5VLHglDuUUJxuJ2oM2J9UMtepnirG9gQTu7KnVt/if4CFUM7JI2TfptQxMDzwzYJyDZmZQx4PFmNDHgKzD3aFiutYzC/64bydlSN0yKe2ROM9qEpqJ/JbLt24ZNja5WVgnWMSsFRzYXuEB+GhPoA4WoGvIkFakluhDhYyM+swlOtSFehDnNj+zCBv72k4hrsPaRFDY5PrsdDvrZ3eC6n71/5gsEPge6kZ9GTruPVe1+Bj9Q7UpTCCk1dXOLgjpTQEOb4ufDBV/BYsqMjl3CfDV0P8gVKY1bUD6Bkw4KuieFWotgBGEBimkllwwK2ljrV2gudGPJEpYlUNvvSjC4MqFWqc7oSUPBDI+75w4OX7w8evX6zfGvJ+30zy9/PN/rtBbYkQQfLSjs+V5Zjvb82yPgX/z2iPqDsH8tj53Ui+m3ddmL+X8ky6Nx9lvMbK6z93nURmS3UXQ3Maibt5Hq6+VwtCWFUSmQls2CcJKaSVEJh/xHrul3DH7/AzmsxQ8a/E+sYu/6/n+LCFcPr18771ud9JsvqC2y777t91p/AVBLAwQUAAIACADHTMNO4hz18JkBAAAdBgAAHwAAAHVuaXZlcnNhbC9odG1sX3NraW5fc2V0dGluZ3MuanONlE1vwjAMhu/8iiq7Toh9su2GBpMmcZg0btMOaTGlIk2iJO3oEP99dfhq0nQQX+jL09exK3vTi+pDEhK9RBv72z5/uM9WA9SMKuDa1VmHnqNONMvmMMtyYBkH4iHl4dWjvD0RIWPCrWlcfaKtbvgRgf8sKNNNXAYsVEDTAa0MaD8BbR1K/OtUtq9qV1GjzXFhjOD9RHAD3PS5UDm1DLl6s6dZoAeLEtQZdEETcEyH9nSRJ8eHIUaTS0QuKa+mIhX9mCarVImCz7vyLysJqv7gqx0weB6+Thw7lmnzbiD3E0+eMLpJqUBr2Od9nGAEYUZjYA3fgT3/oI5xuyCPLjOdmQM9usFo0pKm0OrS0wjDxXjt1ermEKPNGVibHXF3i+EQjFagWlbjewwHFLKQF3xAqUSKHWmh7Z4fUSboPOPpPvUAI8jhZdG2q3unQu31x8QZIeGN0DIwkXnX4rhg6k1wcLWXdRqaeRYSeUjs3lW+WB5F5z7GXyT4/BURagxNlnm9H+rdWDeCqhWomRCsLuD73FXdbbztbf8AUEsDBBQAAgAIAMdMw06WUXBaugAAAKMBAAAaAAAAdW5pdmVyc2FsL2kxOG5fcHJlc2V0cy54bWydkLEKwjAQhvc+Rbjdxm6lJHET3Bx0lpqmGmkvJZdYH9+UinSRgkMg//F9P8mJ3avv2NN4sg4lFPkWmEHtGos3CefTflMCo1BjU3cOjQR0wHYqE7Yo8egNmUAsVSBJuIcwVJyP45hbGnxqINfFkIop167n6fQO+WTyYVZhdiv7l/2ZgcoyxsQ12i4cUKV7SjPCyGsJk3PRmFtsHfBfgFkDWr8CPIYVwMcFIPj3xVPSkUL6ZgqCL5arsjdQSwMEFAACAAgAx0zDTpQTsyJpAAAAbgAAABwAAAB1bml2ZXJzYWwvbG9jYWxfc2V0dGluZ3MueG1sDcwxDoMwDEDRnVNY3int1oHAxlaW0gNYxEWRHBuRgOD2ZPvD02/7MwocvKVg6vD1eCKwzuaDLg5/01C/EVIm9SSm7FANoe+qVmwm+XLOBSZYhS7eJo4lMo8Uixx2EajhU17/wB6brroBUEsDBBQAAgAIACST9EaKJOKo+gIAALAIAAAUAAAAdW5pdmVyc2FsL3BsYXllci54bWytVU1v2zAMPafA/oOhe6WkXdc2sFt0BYId1qFA1m23QLUZW4u/Jsl1018/yvL3nG4FdkhgU3yPFPlIu9fPSew8gVQiSz2yoHPiQOpngUhDjzx8XR1fkOurd0duHvM9SEcEHilSYQA8Jk4Aypci1wi+5zrySM9AkZk4uRSZFHqP3GfI3UW6JO+OZuiSKo9EWudLxsqypEIhIg1VFheGRFE/S1guQUGqQTKbBnEa7FL/HY2/JEuZ3uegeshcvz1wTdJyPCsxIClPaSZDdjKfL9iPu89rP4KEH4tUaZ76QBys5Kwq5SP3d3dZUMSgjG3m2iTXoLVJorLNXL0Ui4vUUdL3iHXYJKAUD0HROA0Js1g2AXa3MVdRzaMGtIZX7UTNW/ltzPumcas6xzrnvHiMhYrwqA/prJNAlw2jukl13UpBD42CVoaJOBJ+FUJCUL1+ayUyXxAbsFVclSdVpY8H+LTivs7k/hZhqKK6g7RtGrVNoxWo5aBt9HVHQZrbboHrQkJTqpn7JALIvnApuZHFlZYFuGxkrLFsCHaZvXLdpK4hbqST+OwfemP8Rq35qV7rTAX4H435hERtTUQawPNKoI+GBGuqAYttbFTnMTUxu5xU8Zj0dD0w2RzrpuBFHM1lCDiGAdecdXZ2CAqSK3TxCznC9g4OgiMRRjH+9CTD+PQgTcLlbpKhd3AQHGf+bgLamtsysnEdR2JqFeSyiXXi+oXSWSJeKnkO9oxeVjp8beSao5tctAfn8z9GcRCjGcwtmVhd5qm3r5rDezOnWnU+m9xaBmrFeQBd5NarmYUiH/kEsOVFrG/7OTX7sAcd5Tw1HdNc31HvWbkWL+CUIjBfusWpqUkERjMe+XBx2mPAfuJ2GYSvTIcibrO0qQOlrHqz/1VFmy1ft852/VCHXazhk4DSYuxMfUR1hDIr0mDUQ5p3HxEV4067kcCdGLZ4o8UJijTLPfIeH+o7X55ddlc+x084631r7m1gm8sbVnqdcKcgVuu6vYhb7wZ8/A1QSwMEFAACAAgAx0zDTjXb2a1oAQAA8wIAACkAAAB1bml2ZXJzYWwvc2tpbl9jdXN0b21pemF0aW9uX3NldHRpbmdzLnhtbI1S22obMRB9z1eI/IAljW4LW4OuxZCHQhPyvPWqYYmjLSuFhKKPrzatcdy6tJqnmXPmDDM6fX6ckn3OZX6avg9lmtPnWMqUHvL2CqF+Px/m5dMScyx5c6rcT2mcX3bp67zWWjWXIY3DMtoVzVuMwttDSmrlVMuYYRRJ5qlXyHluG9aB68A2zFFi+81vEj91l7iPqVxW7Tdn6J8Nu5TjUnZpjK9bOGe/h843+LgM49R4eSvYGvU4tTq2BmKES+4r1QAgkOWOOFyl7KQmyGPGMVSjKFBAhHPSiUok5dCy0ImmwnwnEJOMUVepp60baW0ctVVCR4hu07zqbA3BSIwRIQSYq1xAMBg1NjQNDWo9IDgwIKo2mihAwQYTWPXOC8uRol5gXJkxgPHpuKft3p/rVP3vdY7n/IfgxS+4iK7e2lwwV79/XpZGvo1P3w5DiejLkONu/HAd7m5urn958s2/R8Zq1LbxX339A1BLAwQUAAIACADITMNOVG1OErkTAACvNAAAFwAAAHVuaXZlcnNhbC91bml2ZXJzYWwucG5n7Zt5VFP3tsfR1uHaKtbW4o0MirfFEYqCQxhSRbQOgAUlyJBUKQpEhohhCCSxWkXRkGXtFUSGK1SmkKSWIQEyqFhSjZLakASIJEqEmBySEENIyHiTcO97feu9t9Zb7++wFuucz+GXc/bZe/++e/9Wflw9Er1/6RLQEjc3t6UHvtob6+a2AO/m9v75xQvtV9qHTm60H+blxe7f40Ye8JTb4f3Tu6N2u7ndJ3xgPrHAzn/J/ep4npvbsj7H7zx2TvO3bm5Bew/s3X20EKYc5RKzUBY20va5zc3m1vTdxfQVBZ/eaFjySdmSFwtPXFizoB5/fc/1z313Lzu4efGHH3nuBW94/271OKFDa2HGSPSAqZujDz9d52NCq8MJC9wHwgF9YrE6b5jbPtCjr9ncd7oOk//uiV9ddYlZw24KN09FuDl+yg/veKV4yL8kXPuC9nn0B+85ruW+bHXX54LwEMs0D7nPOSz7suJx0wsDxDbL3ekc47bjkG7M9PLWfMf5+ViGgUkIN6ZXL3bgg+cOzpg/N+5meomH0SAlxMCKlZ1IkHPA2qv9BWtfrHKcG+qTDwVhjfKmHO3TTZQrtdBcv3pkWEwA0zC2k9SvrsqvTVSHqOnbonvbRip0us6eSWxXIhulDnB8+CWH/BlIgrNZ/BxP3yPuc4eUnAUEpDieuVoZvVeKHnhqUrNwIoOR2Q+f6SamUYolwnTzq4vutaokHI6fXnLF4ojM+eLhzkhpViHRYPg9wr0GhqKXy0oKNoKE2nY8WYcpHUaZmcu8ToSsiuH5RwQ54n1e5LUZVFH2g5dhozdk6sF7TdpbS26GwaOI6uIR0NY6nHX2egAqMi+GqBYqZ/hNOtrY2McxoUhwTBa1H7VciWRMpumVR1RHg8h5vfg+jFigQUWbDECobhcZ0zarKFLp+EKxHgwNtt3JYd5G6dEH6zgZYcHYWK1uBopCmTpUv6gR6Sn7lZyZjWccrqD9ZdnZ4rLYeeQLJyQBXY8ANF8D+hGRuJ/JDNtziZ7Y5a0vCc7CM8LgYf4MJToZeV9G0p1bpcI0K1GezGdMHb00t6kemZWKKVcgvHLwFC1UqkDWEGDk+blbRDwFMnJCLIHl1LQnkoWjEj3aONucByadrtgAEvYIZV2CF4BYH9zB9H66vdqRHw+ikKQXtD1JC7pjoQXx/yDKvUCbBjprqY3QNuKXwrWUY2+JswKkDrNAjn4JTGYE49gPE+FcaGa3sidzmKMSrR19kp7MTYIPJ8GBIYR5e2X+yy2dZ/AAG/MZskWNqEFZjbMBuuRBA2y/XPikozYlk9X1gtZPesE6+g8ySm0CKaaStRTTUmcGPt+dHfM1MpfR2tHwza8MUhUMejE/ffJtwuts/AMSUz3eJUqRUYoEaVQJ1f7o/DChPHqftIxkSeYLl1CDmQRWeed8RF0DuFRHa9R1A6hbRqagHXY3JXN42RSx6nQi17/z2UxRG1Kk5Ws7UYkYOA9AZlErSJgWDAXZSREtnzPj4UNVRrKGRJmaJBYJhxIJxbetI1LjksHYG10VGzoHvKmjKtBiKvL+I9lMGa8KdmJqq0mg9X5Uc73fQhuIuPSHPYcLjqZQnm5BeWdaayk+VFhOSx6f2lQ5gGP4ZxrtTujiIlpQlO96BgFKv9IEarW8xZAsrUWZNuG4w4JXn+9MCCK7QaWmzOdLfkDQk9ad/LU7eP3MsVZG+bILK7WZYnE8qeG9kzGilXiEVzBjAlCH/AA7JTGaImi8F7Ryanl7aiFenZ7ME+TFERDD5W91tKa/K9HFYSKthCtE7ZXKu0lqhA+3eKnOKrivt06Djbp5znd/0rlXuqTIazJ+5dhGT4G0SowzwgXLk3gbf9d1BMfGnyNXCnlgq+5sGOkWRambTrSBc1qGhoCW2eK6gN6c0rN+9RpjNX8XWR1SKTCELwI0wm6VrGOG0oj6JBtAbxoR6C3XLrYP2PLDeg9zEcOdqrMCRPqoJLGAG6elAE6NujOWWB8oBKL3pjrxql2WVuAd1p0PKPtfzz90jP3ySr9Tyr7/P+FLvSApp8Z56cuPnDdyWzwndeeXu9CFLnShC13oQhe60IUudKELXehCF7rQhS50oQtd6EIXutCFLnShC13owv+OV0zh5qm+j51ftq+vD3Qe14KcG5SW/38Q2ZJufrjIp5pufsfx44Zqnz2REiDYd8ocnIkcZzpmgpqOm0K8Fjm3Hn2C4N1BjzDqZ1j06T8OeSiwwTlbeJwYgAkdtPr8UgzbCWLpxcV+EouqgF3DSOJbBdgYtvNpbNVogYSBCLDSyxRY1BleICWztpiUoWqo5WHKbfX+nnh44etLyEXq/E4JT5PMvxbALMys6tK9bSDU0rUDIXWrbSMISk2oZZrXVIuzznKjZLniEu3zahMUVjTelQFoY7UkXryuWleiZtmsWTy0mckFyMLfUGek9NnawrGr2wjaVoHkFIwNia2wIOab5jl27MR5xMHYp7m9/Dxu2A5vfevE7VthC3UvYfoF7R7l/frMGxRLbbls40bmKM5maVqbXcVEAQISF098lSzddOTWIp+SqWkgP3xZwwDm1zGwzB1izn2EvDSM9X8a4R7Wsc0gPKvrvEWaRScy/Dc+FnRg6f4ht2HrhPfx7RPEVJJOiOhupHBSKiJsl/aQiut8ymfec+zaaPTfjH73xI/NJbC/Bc/wO54FtsgM4ADf3tyg2nwFLNCLm3bsW2IhFL7pUZS2bePO6N0U8uaUiBQSok6HRKHEQrck6HD8ejJb9HMia02zrNUb+lYta2vI40Ippcx3dN9J9LGp99xDv7gs6wKCzw5nDQZOSx0WqYTau/WaGsMHlzDWqgdYx7443iD8p+i61YTn5yaJGbdT47i6c5MVa0HwWNtfbcwb1HopyJqPvKepieM+mekm0hLh1ECWt/7Yg5X5ISPxJcqigyzvjb9lU0BkNRedXcDY59+LRydTeNoJoJBe3ptdSm/t4m9vzKJMOjJsx4FRIN/4rPB6oxQexfG8kzlPiMKlvjCUgV9F8eJRn8nQ92Q/7UmDP3/6Ooqbsl+a9SWJLZpKRFsFQPUEJOCpCo1PRq02DRSIrSm/TmNDv88Q2Y2OqOxiVN3aZQdHDn+IIl5IZRI0gnPL4nlb2c3ZcYFetsir/dDBeTlVXSP7eo9delTlv0pynJenj9wnzbBEBoklHUp7FNYeFsGiOJMgrOYa/LpWnTqy3WFyX6CNnXNT7tnWmFbOPxTACKq9eG05ntL8njiIxN+yKP953EOa6rOQUc6tvtakw213sYwmJF6ddORHXW0/sYqVoz5ixPYFk4X8gZ4mzXHKDWJ2qmSW+Tbd3F5nmXxDoorBswDchpYfAWcVB2/JW8zrgvK28nL//k1yY5Y9W3LNMJxFp8kbC7wz0JeZOFHJ0PSvlhYNCT0+xVP7mDzySXAtccQPBF2uKl6Tc+zKpO18W1aqd+nXsu6xDMgOXfK5VeT1SdxDkZZlJq8bAILNR91O5IJSNw2SOWf6lAq68Le0rq8pnGuTHI+VeJxZ6lNntqhxNlaBCVcqMU/skNJlt53+5ZIxLSdAcHssG9O6+tK4DzOdDmIrGXpx7zpbxcDoKbCHI4fiKd+htxyWnfSp16w8dh5YReXMCNxIOYfuo8RGWjiKDMy431uHjCEeEfEUCrE3y7q/0OvHYqauG3iQJAWA47u7avUZJd2T2zNrvOr1wxXtj3THotTsWMgDuy7grJIQy5tpzbl7GgrOAvAygq1tOIPTqPwW5SBz8IsoSTDTGckzpfYB8KbdmKoCOK/Lrgc7s1ExIvm2sXDF/EaSkfOqFqb8pia+Toh7d7OuRKUFwNzWcKEe3Mgik1D8DmNPTX6tPNke94E4UyybVg5g2qTNamCnwnQgiqKFEoTahExGMNPY1/NMkDYQ2fvUgo9MffWqUZ8qX58UYVlTPbEBJSpDGXh11qCFfHuqKs29g+5vyrrC2nhGkxXsdKv8bjmpdKS03Xe2aC7edAWsiyfrwyhB4GqBbDwlApMPyQnjz8tE4ybE2Akla69qTfFHvNmEKE51U2nwy3hWApuUlRoyOK3wCG6r02xaI/xdJm173Qb7hcARSxKCFi7LRkMEOWPo5iPg57z8pSKfanuOAfSk00tFswLKTeccAhmpbUB3C+6LgNXlTU47qsVYk1LT/jpy8Pe17Uc3w9ioIBiEAH2lZPmqhpL6empJzG8yGWXUW6S74YsoWhUC7Ge/j3b6CFsozY+U1obL0xQ0YBt2vzbLU60tFnT3XkdnHZa92VwfmJvLM92neJN96KcjX1iVSe66i53YoWgWqrqLMTLAAiPeynnCJ845OcM9q9hxA9U2/gu1pbJrqV3TkWhVt6yfe9nj677tCTN8lq6wrH+8gGUalRuWtQRXrww3KUTBywv+IcaGi4Xnou0aIDteGj7B2Sv9Q3ZfJqntO9ucnkzBy6urI+dcM3PE9vNhngjdexk0YMRLHY89HPInE36yfsQ484X/XAZF82SPrrXeDS+A0jd7XQQuNFYx9z0vq00LiaGcBgmOjED99DJxeWupESGyO2PwCDvRFM+GevysLOsXnViNDflR+DOsmw4+GuTP27XrWnrJZZZ5PMAPYpHHxMCXE0FQXmPaee4dMSHsMOt4En+amVHizitJG5nJTGysCZ6elgPfOs5PwXXb0kGQ23MOqQr3gA2S79o+ppZXeZUgmisTcVF0LEypWQmBAscee90BEFuS+oqolFDOnD9a7s70EnrL86BBMEL7mYAfknIOfc0TZkQFWeGiE5IMqL0A/XQhl5HA0uBzqs1TpZDQIkVLU7Z2KJVQU6JEwENq9ode1tqnpHcXZG+BHHc4s7KxwplG+YLfeU3/SinMIKRW5/5sRiFNga6LES10c3u1M8xqkEpP911rPsH4g9aXDjQPe5xHfTmK7aK8pk8NQ8UC2UtmcCRbzqkceGIXu9DgaeQ0fI9QHzzdLVcLxz8HssCIBLXspdEMKwgiC/vPRQ/4gnLsomXbOTuxg1UEugxc6uG0c8OLwTHPkziHgflWhD3C7vwU3A/3+bjGWHiT/N/ePCNLYkU7hWOAZ8sd/Pmy1JgoyZEF/CvQFKZRYRie8s3cuSkhuwEp5wIrI4uTl5q+5+rKxjGmB/YAHndMwcvh5bqDr0H+K/AmCJ1SJExgMhZPHnlBg612Rpj+NXQF5N1v61LX1w7SO591+L9i2QXC9qDthIV9Klbd6d0oedzp9NcBW2NHKSoRJ4H7OWuAKYF73CKNleghCTzznFEwR/9mmM2F2/N8c1P6S+qt5rsRmUt1RZ2CTj7n78xHtMsY24qiCnmJU7X6eriIuqF9Ut2qpMjXYAjK/2AYOc1Io3r0e/mChIiTYB/ZR3iPHObshDzLT7CeTqCUjG/yYxn5lGirWQbJI8yOB+CK0KtX5BN97FN23Ndu+XFcA22Tp7C4rS8dEwZcNjhNtcuaQqwKwggNWx1FrJ0S7EnpC1J3ZDl24wvtXVSu3PYV+Whb6CZx/LrmIkW7HMz0TceruTO6wgpUd1lzGPOiIi1KlmovgLUjFOVss+jooIF5kNaoDzzDD0VFKzQzvjRYDIrgLZTpW+cx+Ii7sI95szsJ6fRm2yuy6gR94evYGJW9bpnidIUhlkUQw8MneqaeEXjwrP7Ong3UO+IAj0CGzyHLF5Nf2LX5MkmcSlLreREMSaOuw+n+9kF3ofFEWBTx3zXOv37geX7lxJ25SVZsUlLZ3Cvs7Lkap+9fnXPdXuLgCUFW38PsdqNRyMKiUa9B3wNUN9FvCVJBkWKrOgA3y6m7Qyju++RA9+g0tvuK3DKk2HEVY2tIibg0bm0ntDsLlecjp9Awu+4ySjPEzjbGk1UBxxaZqwufNWp/thffUwH0qUeF3jOfgQKyR3tQSR/6x327WTTLnL4XgNci9Xd8/+MVoajIHMvWU4yUyKU6jOVAPxNXv/VPnYVpaOV1ROVEnfOtnk+9uRlTXreSwJ9rlhQatg9rOmtDVTp9OT6nccMPZ3vllrMf8Uya5U6XLDvhmDsTy+cq1Ta6fTEA7WFpGKfAixxO0al61eWyV757pb+eKy7rKXi7fauAhvKmNtGoUTd+FEWpK67RPrZ99V/6Qd6f+sEGIRyHCbVeW4H3iAnTDRp8XltmqKyob9rYIrnO53WYfRpRL32l8or723i+Ix0V4WBe8TuwMo/iPdfu5/mFXxQvbUx1NpfAmXn2Hr9gbEl3xJCstRdifu3e9N2Z1Ze4Wj4Fq3sjg9hmV/2tu9eiIeDMyWvG8yVGAbVfz4n0NMaczBztxGeINs3d9SjuMwgGG/opyl0ip0GDuR2T95tlhWAVpyc3iAnFhdzPybANFDDz3tn1EY8sjNUKtvJ6ztuget6ux5DYzoFrL4nsuV7b0zh2L2AkfFRdSaGFP/411bEGGbs26eunsq/GRHIGnmWzqAk3aGGmyfYm7ZxeOP8RYvXggn3sVeV6JZYNGgAqlyE1Q5cakLsGV54tzb1NVG2cL7TgAe47ANi+yvZ2PwRsabdUfb7KsTLLDaBVVInD/Ucs2UYN/PG9ek2URkGk1IZqHn/sR7XnUhSemMHb6lwq6rf+zytTmrqBEA7yc47JbT8awFTfjAn/q9/8/2S74q7+M7/BLYKudi4MX57hX0XsxPcHm00Sm/fp952b9mnHfFRrX9Aux0As02/sy1Fvj/lz14+6k/3Ntr4nT2xu6bul+LrohtuOPxyIjN5L3vPNhX8CUEsDBBQAAgAIAMhMw05Ym+sGTQAAAGwAAAAbAAAAdW5pdmVyc2FsL3VuaXZlcnNhbC5wbmcueG1ss7GvyM1RKEstKs7Mz7NVMtQzULK34+WyKShKLctMLVeoAIoZ6RlAgJJCpa2SCRK3PDOlJAOowtjSHCGYkZqZnlECFDUwsYCL6gMNBQBQSwECAAAUAAIACADHTMNOWn+5mToEAADhDgAAHQAAAAAAAAABAAAAAAAAAAAAdW5pdmVyc2FsL2NvbW1vbl9tZXNzYWdlcy5sbmdQSwECAAAUAAIACADHTMNOBQsX3noDAAAnDQAAJwAAAAAAAAABAAAAAAB1BAAAdW5pdmVyc2FsL2ZsYXNoX3B1Ymxpc2hpbmdfc2V0dGluZ3MueG1sUEsBAgAAFAACAAgAx0zDTn5rx0izAgAAUwoAACEAAAAAAAAAAQAAAAAANAgAAHVuaXZlcnNhbC9mbGFzaF9za2luX3NldHRpbmdzLnhtbFBLAQIAABQAAgAIAMdMw06WsuLxTAMAADgMAAAmAAAAAAAAAAEAAAAAACYLAAB1bml2ZXJzYWwvaHRtbF9wdWJsaXNoaW5nX3NldHRpbmdzLnhtbFBLAQIAABQAAgAIAMdMw07iHPXwmQEAAB0GAAAfAAAAAAAAAAEAAAAAALYOAAB1bml2ZXJzYWwvaHRtbF9za2luX3NldHRpbmdzLmpzUEsBAgAAFAACAAgAx0zDTpZRcFq6AAAAowEAABoAAAAAAAAAAQAAAAAAjBAAAHVuaXZlcnNhbC9pMThuX3ByZXNldHMueG1sUEsBAgAAFAACAAgAx0zDTpQTsyJpAAAAbgAAABwAAAAAAAAAAQAAAAAAfhEAAHVuaXZlcnNhbC9sb2NhbF9zZXR0aW5ncy54bWxQSwECAAAUAAIACAAkk/RGiiTiqPoCAACwCAAAFAAAAAAAAAABAAAAAAAhEgAAdW5pdmVyc2FsL3BsYXllci54bWxQSwECAAAUAAIACADHTMNONdvZrWgBAADzAgAAKQAAAAAAAAABAAAAAABNFQAAdW5pdmVyc2FsL3NraW5fY3VzdG9taXphdGlvbl9zZXR0aW5ncy54bWxQSwECAAAUAAIACADITMNOVG1OErkTAACvNAAAFwAAAAAAAAAAAAAAAAD8FgAAdW5pdmVyc2FsL3VuaXZlcnNhbC5wbmdQSwECAAAUAAIACADITMNOWJvrBk0AAABsAAAAGwAAAAAAAAABAAAAAADqKgAAdW5pdmVyc2FsL3VuaXZlcnNhbC5wbmcueG1sUEsFBgAAAAALAAsASQMAAHArAAAAAA=="/>
  <p:tag name="ISPRING_OUTPUT_FOLDER" val="F:\"/>
  <p:tag name="ISPRING_RESOURCE_PATHS_HASH_PRESENTER" val="3ff988f11aef77a0d4fbca766519bcfaea66a6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idescreen Presentation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5000"/>
                <a:satMod val="150000"/>
              </a:schemeClr>
            </a:gs>
            <a:gs pos="35000">
              <a:schemeClr val="phClr">
                <a:shade val="60000"/>
                <a:satMod val="150000"/>
              </a:schemeClr>
            </a:gs>
            <a:gs pos="100000">
              <a:schemeClr val="phClr">
                <a:tint val="97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796801b-3a89-4506-aaa3-b2b080dc6fff">
      <Terms xmlns="http://schemas.microsoft.com/office/infopath/2007/PartnerControls"/>
    </lcf76f155ced4ddcb4097134ff3c332f>
    <TaxCatchAll xmlns="352a001b-fdfe-49a0-8a03-de813b89e960" xsi:nil="true"/>
    <Dateuploadedtocourse xmlns="5796801b-3a89-4506-aaa3-b2b080dc6fff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527443B7F650468EB70DBA5F662911" ma:contentTypeVersion="19" ma:contentTypeDescription="Create a new document." ma:contentTypeScope="" ma:versionID="1dcc0da45af1e6733cd93be76481f6e9">
  <xsd:schema xmlns:xsd="http://www.w3.org/2001/XMLSchema" xmlns:xs="http://www.w3.org/2001/XMLSchema" xmlns:p="http://schemas.microsoft.com/office/2006/metadata/properties" xmlns:ns2="5796801b-3a89-4506-aaa3-b2b080dc6fff" xmlns:ns3="352a001b-fdfe-49a0-8a03-de813b89e960" targetNamespace="http://schemas.microsoft.com/office/2006/metadata/properties" ma:root="true" ma:fieldsID="8061108c9017e2d5c6aa652c79b4115d" ns2:_="" ns3:_="">
    <xsd:import namespace="5796801b-3a89-4506-aaa3-b2b080dc6fff"/>
    <xsd:import namespace="352a001b-fdfe-49a0-8a03-de813b89e96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Dateuploadedtocours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96801b-3a89-4506-aaa3-b2b080dc6ff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09b8d16d-ae89-43c7-a374-a853dcb0227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ateuploadedtocourse" ma:index="25" nillable="true" ma:displayName="Date uploaded to course" ma:format="Dropdown" ma:internalName="Dateuploadedtocourse">
      <xsd:simpleType>
        <xsd:restriction base="dms:Text">
          <xsd:maxLength value="255"/>
        </xsd:restriction>
      </xsd:simpleType>
    </xsd:element>
    <xsd:element name="MediaServiceLocation" ma:index="26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2a001b-fdfe-49a0-8a03-de813b89e96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1a98a70c-eb8b-4cde-922a-1396e9e365c9}" ma:internalName="TaxCatchAll" ma:showField="CatchAllData" ma:web="352a001b-fdfe-49a0-8a03-de813b89e96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4A45521-438A-47CF-9947-9C9A8ED1F1E4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5796801b-3a89-4506-aaa3-b2b080dc6fff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FEA36AA-15D1-4BDE-8BC2-62B30A8CBC1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F2EDEC7-2A77-4740-9DA1-24EF73D17DAC}"/>
</file>

<file path=docProps/app.xml><?xml version="1.0" encoding="utf-8"?>
<Properties xmlns="http://schemas.openxmlformats.org/officeDocument/2006/extended-properties" xmlns:vt="http://schemas.openxmlformats.org/officeDocument/2006/docPropsVTypes">
  <Template>WidescreenPresentation</Template>
  <TotalTime>0</TotalTime>
  <Words>576</Words>
  <Application>Microsoft Office PowerPoint</Application>
  <PresentationFormat>On-screen Show (16:9)</PresentationFormat>
  <Paragraphs>143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HGPｺﾞｼｯｸE</vt:lpstr>
      <vt:lpstr>Arial</vt:lpstr>
      <vt:lpstr>Arial Narrow</vt:lpstr>
      <vt:lpstr>Calibri</vt:lpstr>
      <vt:lpstr>Comic Sans MS</vt:lpstr>
      <vt:lpstr>Times New Roman</vt:lpstr>
      <vt:lpstr>Tw Cen MT</vt:lpstr>
      <vt:lpstr>Wingdings</vt:lpstr>
      <vt:lpstr>Wingdings 2</vt:lpstr>
      <vt:lpstr>Widescreen Presentation</vt:lpstr>
      <vt:lpstr>Measurement</vt:lpstr>
      <vt:lpstr>What is Measurement?</vt:lpstr>
      <vt:lpstr>How did measurement start?</vt:lpstr>
      <vt:lpstr>History of Measurement</vt:lpstr>
      <vt:lpstr>How do we know a Foot is a Foot??</vt:lpstr>
      <vt:lpstr>Length, Width, Height, Diameter</vt:lpstr>
      <vt:lpstr>Different Standards in the World</vt:lpstr>
      <vt:lpstr>Metric System (What are their labels?)</vt:lpstr>
      <vt:lpstr>Imperial System (What are their labels?)</vt:lpstr>
      <vt:lpstr>Time (Common between both Systems)</vt:lpstr>
      <vt:lpstr>Use Labels! </vt:lpstr>
      <vt:lpstr>Inch in Fractions</vt:lpstr>
      <vt:lpstr>cm &amp; mm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measurement</dc:title>
  <dc:creator/>
  <cp:lastModifiedBy/>
  <cp:revision>1</cp:revision>
  <dcterms:created xsi:type="dcterms:W3CDTF">2012-02-03T01:46:58Z</dcterms:created>
  <dcterms:modified xsi:type="dcterms:W3CDTF">2019-06-12T00:04:05Z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1033</vt:i4>
  </property>
  <property fmtid="{D5CDD505-2E9C-101B-9397-08002B2CF9AE}" pid="3" name="_Version">
    <vt:lpwstr>12.0.4518</vt:lpwstr>
  </property>
  <property fmtid="{D5CDD505-2E9C-101B-9397-08002B2CF9AE}" pid="4" name="ContentTypeId">
    <vt:lpwstr>0x0101006F527443B7F650468EB70DBA5F662911</vt:lpwstr>
  </property>
  <property fmtid="{D5CDD505-2E9C-101B-9397-08002B2CF9AE}" pid="5" name="MediaServiceImageTags">
    <vt:lpwstr/>
  </property>
</Properties>
</file>