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2"/>
  </p:notesMasterIdLst>
  <p:sldIdLst>
    <p:sldId id="256" r:id="rId2"/>
    <p:sldId id="257" r:id="rId3"/>
    <p:sldId id="258" r:id="rId4"/>
    <p:sldId id="259" r:id="rId5"/>
    <p:sldId id="299" r:id="rId6"/>
    <p:sldId id="261" r:id="rId7"/>
    <p:sldId id="265" r:id="rId8"/>
    <p:sldId id="267" r:id="rId9"/>
    <p:sldId id="297" r:id="rId10"/>
    <p:sldId id="270" r:id="rId11"/>
    <p:sldId id="294" r:id="rId12"/>
    <p:sldId id="295" r:id="rId13"/>
    <p:sldId id="305" r:id="rId14"/>
    <p:sldId id="303" r:id="rId15"/>
    <p:sldId id="311" r:id="rId16"/>
    <p:sldId id="314" r:id="rId17"/>
    <p:sldId id="315" r:id="rId18"/>
    <p:sldId id="302" r:id="rId19"/>
    <p:sldId id="298" r:id="rId20"/>
    <p:sldId id="296" r:id="rId21"/>
    <p:sldId id="293" r:id="rId22"/>
    <p:sldId id="263" r:id="rId23"/>
    <p:sldId id="266" r:id="rId24"/>
    <p:sldId id="306" r:id="rId25"/>
    <p:sldId id="309" r:id="rId26"/>
    <p:sldId id="312" r:id="rId27"/>
    <p:sldId id="310" r:id="rId28"/>
    <p:sldId id="308" r:id="rId29"/>
    <p:sldId id="313" r:id="rId30"/>
    <p:sldId id="301" r:id="rId31"/>
  </p:sldIdLst>
  <p:sldSz cx="9144000" cy="5143500" type="screen16x9"/>
  <p:notesSz cx="6858000" cy="9144000"/>
  <p:custDataLst>
    <p:tags r:id="rId33"/>
  </p:custDataLst>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0079"/>
    <a:srgbClr val="673276"/>
    <a:srgbClr val="7452CA"/>
    <a:srgbClr val="0C1930"/>
    <a:srgbClr val="CA6727"/>
    <a:srgbClr val="F47D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2BD19-CDC3-4D58-9CD9-B5A1B7A38533}" v="4" dt="2020-08-05T16:34:14.7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7" autoAdjust="0"/>
    <p:restoredTop sz="89049" autoAdjust="0"/>
  </p:normalViewPr>
  <p:slideViewPr>
    <p:cSldViewPr snapToGrid="0" showGuides="1">
      <p:cViewPr varScale="1">
        <p:scale>
          <a:sx n="191" d="100"/>
          <a:sy n="191" d="100"/>
        </p:scale>
        <p:origin x="822" y="15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38"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B4CB2B-3C43-42AA-8974-8CA29B93AB45}" type="datetimeFigureOut">
              <a:rPr lang="en-US" smtClean="0"/>
              <a:t>8/5/2020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E57EAB-534C-4F4C-9A3A-5A41A0C1A145}" type="slidenum">
              <a:rPr lang="en-US" smtClean="0"/>
              <a:t>‹#›</a:t>
            </a:fld>
            <a:endParaRPr lang="en-US"/>
          </a:p>
        </p:txBody>
      </p:sp>
    </p:spTree>
    <p:extLst>
      <p:ext uri="{BB962C8B-B14F-4D97-AF65-F5344CB8AC3E}">
        <p14:creationId xmlns:p14="http://schemas.microsoft.com/office/powerpoint/2010/main" val="368975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E57EAB-534C-4F4C-9A3A-5A41A0C1A145}" type="slidenum">
              <a:rPr lang="en-US" smtClean="0"/>
              <a:t>1</a:t>
            </a:fld>
            <a:endParaRPr lang="en-US"/>
          </a:p>
        </p:txBody>
      </p:sp>
    </p:spTree>
    <p:extLst>
      <p:ext uri="{BB962C8B-B14F-4D97-AF65-F5344CB8AC3E}">
        <p14:creationId xmlns:p14="http://schemas.microsoft.com/office/powerpoint/2010/main" val="3751909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http://web.umr.edu/~rogersda/dams/</a:t>
            </a:r>
          </a:p>
          <a:p>
            <a:endParaRPr lang="en-US" dirty="0"/>
          </a:p>
        </p:txBody>
      </p:sp>
      <p:sp>
        <p:nvSpPr>
          <p:cNvPr id="4" name="Slide Number Placeholder 3"/>
          <p:cNvSpPr>
            <a:spLocks noGrp="1"/>
          </p:cNvSpPr>
          <p:nvPr>
            <p:ph type="sldNum" sz="quarter" idx="10"/>
          </p:nvPr>
        </p:nvSpPr>
        <p:spPr/>
        <p:txBody>
          <a:bodyPr/>
          <a:lstStyle/>
          <a:p>
            <a:fld id="{94E57EAB-534C-4F4C-9A3A-5A41A0C1A145}" type="slidenum">
              <a:rPr lang="en-US" smtClean="0"/>
              <a:t>10</a:t>
            </a:fld>
            <a:endParaRPr lang="en-US"/>
          </a:p>
        </p:txBody>
      </p:sp>
    </p:spTree>
    <p:extLst>
      <p:ext uri="{BB962C8B-B14F-4D97-AF65-F5344CB8AC3E}">
        <p14:creationId xmlns:p14="http://schemas.microsoft.com/office/powerpoint/2010/main" val="2662535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sz="1200" dirty="0"/>
              <a:t>http://www.maine.gov/mdot-stage/</a:t>
            </a:r>
          </a:p>
          <a:p>
            <a:pPr algn="ctr"/>
            <a:r>
              <a:rPr lang="en-US" altLang="en-US" sz="1200" dirty="0"/>
              <a:t>covered-bridges/</a:t>
            </a:r>
            <a:r>
              <a:rPr lang="en-US" altLang="en-US" sz="1200" dirty="0" err="1"/>
              <a:t>sewalls.php</a:t>
            </a:r>
            <a:endParaRPr lang="en-US" altLang="en-US" sz="1200" dirty="0"/>
          </a:p>
          <a:p>
            <a:endParaRPr lang="en-US" dirty="0"/>
          </a:p>
        </p:txBody>
      </p:sp>
      <p:sp>
        <p:nvSpPr>
          <p:cNvPr id="4" name="Slide Number Placeholder 3"/>
          <p:cNvSpPr>
            <a:spLocks noGrp="1"/>
          </p:cNvSpPr>
          <p:nvPr>
            <p:ph type="sldNum" sz="quarter" idx="10"/>
          </p:nvPr>
        </p:nvSpPr>
        <p:spPr/>
        <p:txBody>
          <a:bodyPr/>
          <a:lstStyle/>
          <a:p>
            <a:fld id="{94E57EAB-534C-4F4C-9A3A-5A41A0C1A145}" type="slidenum">
              <a:rPr lang="en-US" smtClean="0"/>
              <a:t>11</a:t>
            </a:fld>
            <a:endParaRPr lang="en-US"/>
          </a:p>
        </p:txBody>
      </p:sp>
    </p:spTree>
    <p:extLst>
      <p:ext uri="{BB962C8B-B14F-4D97-AF65-F5344CB8AC3E}">
        <p14:creationId xmlns:p14="http://schemas.microsoft.com/office/powerpoint/2010/main" val="2751308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sz="1200" dirty="0"/>
              <a:t>http://www.maine.gov/mdot-stage/</a:t>
            </a:r>
          </a:p>
          <a:p>
            <a:pPr algn="ctr"/>
            <a:r>
              <a:rPr lang="en-US" altLang="en-US" sz="1200" dirty="0"/>
              <a:t>covered-bridges/</a:t>
            </a:r>
            <a:r>
              <a:rPr lang="en-US" altLang="en-US" sz="1200" dirty="0" err="1"/>
              <a:t>sewalls.php</a:t>
            </a:r>
            <a:endParaRPr lang="en-US" altLang="en-US" sz="1200" dirty="0"/>
          </a:p>
          <a:p>
            <a:endParaRPr lang="en-US" dirty="0"/>
          </a:p>
        </p:txBody>
      </p:sp>
      <p:sp>
        <p:nvSpPr>
          <p:cNvPr id="4" name="Slide Number Placeholder 3"/>
          <p:cNvSpPr>
            <a:spLocks noGrp="1"/>
          </p:cNvSpPr>
          <p:nvPr>
            <p:ph type="sldNum" sz="quarter" idx="10"/>
          </p:nvPr>
        </p:nvSpPr>
        <p:spPr/>
        <p:txBody>
          <a:bodyPr/>
          <a:lstStyle/>
          <a:p>
            <a:fld id="{94E57EAB-534C-4F4C-9A3A-5A41A0C1A145}" type="slidenum">
              <a:rPr lang="en-US" smtClean="0"/>
              <a:t>12</a:t>
            </a:fld>
            <a:endParaRPr lang="en-US"/>
          </a:p>
        </p:txBody>
      </p:sp>
    </p:spTree>
    <p:extLst>
      <p:ext uri="{BB962C8B-B14F-4D97-AF65-F5344CB8AC3E}">
        <p14:creationId xmlns:p14="http://schemas.microsoft.com/office/powerpoint/2010/main" val="3089158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E57EAB-534C-4F4C-9A3A-5A41A0C1A145}" type="slidenum">
              <a:rPr lang="en-US" smtClean="0"/>
              <a:t>13</a:t>
            </a:fld>
            <a:endParaRPr lang="en-US"/>
          </a:p>
        </p:txBody>
      </p:sp>
    </p:spTree>
    <p:extLst>
      <p:ext uri="{BB962C8B-B14F-4D97-AF65-F5344CB8AC3E}">
        <p14:creationId xmlns:p14="http://schemas.microsoft.com/office/powerpoint/2010/main" val="2313689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E57EAB-534C-4F4C-9A3A-5A41A0C1A145}" type="slidenum">
              <a:rPr lang="en-US" smtClean="0"/>
              <a:t>14</a:t>
            </a:fld>
            <a:endParaRPr lang="en-US"/>
          </a:p>
        </p:txBody>
      </p:sp>
    </p:spTree>
    <p:extLst>
      <p:ext uri="{BB962C8B-B14F-4D97-AF65-F5344CB8AC3E}">
        <p14:creationId xmlns:p14="http://schemas.microsoft.com/office/powerpoint/2010/main" val="3968084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E57EAB-534C-4F4C-9A3A-5A41A0C1A145}" type="slidenum">
              <a:rPr lang="en-US" smtClean="0"/>
              <a:t>15</a:t>
            </a:fld>
            <a:endParaRPr lang="en-US"/>
          </a:p>
        </p:txBody>
      </p:sp>
    </p:spTree>
    <p:extLst>
      <p:ext uri="{BB962C8B-B14F-4D97-AF65-F5344CB8AC3E}">
        <p14:creationId xmlns:p14="http://schemas.microsoft.com/office/powerpoint/2010/main" val="2848290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E57EAB-534C-4F4C-9A3A-5A41A0C1A145}" type="slidenum">
              <a:rPr lang="en-US" smtClean="0"/>
              <a:t>16</a:t>
            </a:fld>
            <a:endParaRPr lang="en-US"/>
          </a:p>
        </p:txBody>
      </p:sp>
    </p:spTree>
    <p:extLst>
      <p:ext uri="{BB962C8B-B14F-4D97-AF65-F5344CB8AC3E}">
        <p14:creationId xmlns:p14="http://schemas.microsoft.com/office/powerpoint/2010/main" val="4196471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E57EAB-534C-4F4C-9A3A-5A41A0C1A145}" type="slidenum">
              <a:rPr lang="en-US" smtClean="0"/>
              <a:t>17</a:t>
            </a:fld>
            <a:endParaRPr lang="en-US"/>
          </a:p>
        </p:txBody>
      </p:sp>
    </p:spTree>
    <p:extLst>
      <p:ext uri="{BB962C8B-B14F-4D97-AF65-F5344CB8AC3E}">
        <p14:creationId xmlns:p14="http://schemas.microsoft.com/office/powerpoint/2010/main" val="393379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E57EAB-534C-4F4C-9A3A-5A41A0C1A145}" type="slidenum">
              <a:rPr lang="en-US" smtClean="0"/>
              <a:t>18</a:t>
            </a:fld>
            <a:endParaRPr lang="en-US"/>
          </a:p>
        </p:txBody>
      </p:sp>
    </p:spTree>
    <p:extLst>
      <p:ext uri="{BB962C8B-B14F-4D97-AF65-F5344CB8AC3E}">
        <p14:creationId xmlns:p14="http://schemas.microsoft.com/office/powerpoint/2010/main" val="623901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sz="1200" dirty="0"/>
              <a:t>http://www.maine.gov/mdot-stage/</a:t>
            </a:r>
          </a:p>
          <a:p>
            <a:pPr algn="ctr"/>
            <a:r>
              <a:rPr lang="en-US" altLang="en-US" sz="1200" dirty="0"/>
              <a:t>covered-bridges/</a:t>
            </a:r>
            <a:r>
              <a:rPr lang="en-US" altLang="en-US" sz="1200" dirty="0" err="1"/>
              <a:t>sewalls.php</a:t>
            </a:r>
            <a:endParaRPr lang="en-US" altLang="en-US" sz="1200" dirty="0"/>
          </a:p>
          <a:p>
            <a:endParaRPr lang="en-US" dirty="0"/>
          </a:p>
        </p:txBody>
      </p:sp>
      <p:sp>
        <p:nvSpPr>
          <p:cNvPr id="4" name="Slide Number Placeholder 3"/>
          <p:cNvSpPr>
            <a:spLocks noGrp="1"/>
          </p:cNvSpPr>
          <p:nvPr>
            <p:ph type="sldNum" sz="quarter" idx="10"/>
          </p:nvPr>
        </p:nvSpPr>
        <p:spPr/>
        <p:txBody>
          <a:bodyPr/>
          <a:lstStyle/>
          <a:p>
            <a:fld id="{94E57EAB-534C-4F4C-9A3A-5A41A0C1A145}" type="slidenum">
              <a:rPr lang="en-US" smtClean="0"/>
              <a:t>19</a:t>
            </a:fld>
            <a:endParaRPr lang="en-US"/>
          </a:p>
        </p:txBody>
      </p:sp>
    </p:spTree>
    <p:extLst>
      <p:ext uri="{BB962C8B-B14F-4D97-AF65-F5344CB8AC3E}">
        <p14:creationId xmlns:p14="http://schemas.microsoft.com/office/powerpoint/2010/main" val="607405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E57EAB-534C-4F4C-9A3A-5A41A0C1A145}" type="slidenum">
              <a:rPr lang="en-US" smtClean="0"/>
              <a:t>2</a:t>
            </a:fld>
            <a:endParaRPr lang="en-US"/>
          </a:p>
        </p:txBody>
      </p:sp>
    </p:spTree>
    <p:extLst>
      <p:ext uri="{BB962C8B-B14F-4D97-AF65-F5344CB8AC3E}">
        <p14:creationId xmlns:p14="http://schemas.microsoft.com/office/powerpoint/2010/main" val="1533433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sz="1200" dirty="0"/>
              <a:t>http://www.maine.gov/mdot-stage/</a:t>
            </a:r>
          </a:p>
          <a:p>
            <a:pPr algn="ctr"/>
            <a:r>
              <a:rPr lang="en-US" altLang="en-US" sz="1200" dirty="0"/>
              <a:t>covered-bridges/</a:t>
            </a:r>
            <a:r>
              <a:rPr lang="en-US" altLang="en-US" sz="1200" dirty="0" err="1"/>
              <a:t>sewalls.php</a:t>
            </a:r>
            <a:endParaRPr lang="en-US" altLang="en-US" sz="1200" dirty="0"/>
          </a:p>
          <a:p>
            <a:endParaRPr lang="en-US" dirty="0"/>
          </a:p>
        </p:txBody>
      </p:sp>
      <p:sp>
        <p:nvSpPr>
          <p:cNvPr id="4" name="Slide Number Placeholder 3"/>
          <p:cNvSpPr>
            <a:spLocks noGrp="1"/>
          </p:cNvSpPr>
          <p:nvPr>
            <p:ph type="sldNum" sz="quarter" idx="10"/>
          </p:nvPr>
        </p:nvSpPr>
        <p:spPr/>
        <p:txBody>
          <a:bodyPr/>
          <a:lstStyle/>
          <a:p>
            <a:fld id="{94E57EAB-534C-4F4C-9A3A-5A41A0C1A145}" type="slidenum">
              <a:rPr lang="en-US" smtClean="0"/>
              <a:t>20</a:t>
            </a:fld>
            <a:endParaRPr lang="en-US"/>
          </a:p>
        </p:txBody>
      </p:sp>
    </p:spTree>
    <p:extLst>
      <p:ext uri="{BB962C8B-B14F-4D97-AF65-F5344CB8AC3E}">
        <p14:creationId xmlns:p14="http://schemas.microsoft.com/office/powerpoint/2010/main" val="3084426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sz="1200" dirty="0"/>
              <a:t>http://www.maine.gov/mdot-stage/</a:t>
            </a:r>
          </a:p>
          <a:p>
            <a:pPr algn="ctr"/>
            <a:r>
              <a:rPr lang="en-US" altLang="en-US" sz="1200" dirty="0"/>
              <a:t>covered-bridges/</a:t>
            </a:r>
            <a:r>
              <a:rPr lang="en-US" altLang="en-US" sz="1200" dirty="0" err="1"/>
              <a:t>sewalls.php</a:t>
            </a:r>
            <a:endParaRPr lang="en-US" altLang="en-US" sz="1200" dirty="0"/>
          </a:p>
          <a:p>
            <a:endParaRPr lang="en-US" dirty="0"/>
          </a:p>
        </p:txBody>
      </p:sp>
      <p:sp>
        <p:nvSpPr>
          <p:cNvPr id="4" name="Slide Number Placeholder 3"/>
          <p:cNvSpPr>
            <a:spLocks noGrp="1"/>
          </p:cNvSpPr>
          <p:nvPr>
            <p:ph type="sldNum" sz="quarter" idx="10"/>
          </p:nvPr>
        </p:nvSpPr>
        <p:spPr/>
        <p:txBody>
          <a:bodyPr/>
          <a:lstStyle/>
          <a:p>
            <a:fld id="{94E57EAB-534C-4F4C-9A3A-5A41A0C1A145}" type="slidenum">
              <a:rPr lang="en-US" smtClean="0"/>
              <a:t>21</a:t>
            </a:fld>
            <a:endParaRPr lang="en-US"/>
          </a:p>
        </p:txBody>
      </p:sp>
    </p:spTree>
    <p:extLst>
      <p:ext uri="{BB962C8B-B14F-4D97-AF65-F5344CB8AC3E}">
        <p14:creationId xmlns:p14="http://schemas.microsoft.com/office/powerpoint/2010/main" val="2691568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http://www.walkingbritain.co.uk/walks/walks1/w001d.shtml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http://education.sdsc.edu/enrich/brid.html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dirty="0"/>
              <a:t>http://www.photo.net/photo/pcd3448/golden-gate-bridge-94</a:t>
            </a:r>
          </a:p>
          <a:p>
            <a:endParaRPr lang="en-US" dirty="0"/>
          </a:p>
        </p:txBody>
      </p:sp>
      <p:sp>
        <p:nvSpPr>
          <p:cNvPr id="4" name="Slide Number Placeholder 3"/>
          <p:cNvSpPr>
            <a:spLocks noGrp="1"/>
          </p:cNvSpPr>
          <p:nvPr>
            <p:ph type="sldNum" sz="quarter" idx="10"/>
          </p:nvPr>
        </p:nvSpPr>
        <p:spPr/>
        <p:txBody>
          <a:bodyPr/>
          <a:lstStyle/>
          <a:p>
            <a:fld id="{94E57EAB-534C-4F4C-9A3A-5A41A0C1A145}" type="slidenum">
              <a:rPr lang="en-US" smtClean="0"/>
              <a:t>22</a:t>
            </a:fld>
            <a:endParaRPr lang="en-US"/>
          </a:p>
        </p:txBody>
      </p:sp>
    </p:spTree>
    <p:extLst>
      <p:ext uri="{BB962C8B-B14F-4D97-AF65-F5344CB8AC3E}">
        <p14:creationId xmlns:p14="http://schemas.microsoft.com/office/powerpoint/2010/main" val="4249943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sz="1200" dirty="0"/>
              <a:t>http://www.maine.gov/mdot-stage/</a:t>
            </a:r>
          </a:p>
          <a:p>
            <a:pPr algn="ctr"/>
            <a:r>
              <a:rPr lang="en-US" altLang="en-US" sz="1200" dirty="0"/>
              <a:t>covered-bridges/</a:t>
            </a:r>
            <a:r>
              <a:rPr lang="en-US" altLang="en-US" sz="1200" dirty="0" err="1"/>
              <a:t>sewalls.php</a:t>
            </a:r>
            <a:endParaRPr lang="en-US" altLang="en-US" sz="1200" dirty="0"/>
          </a:p>
          <a:p>
            <a:endParaRPr lang="en-US" dirty="0"/>
          </a:p>
        </p:txBody>
      </p:sp>
      <p:sp>
        <p:nvSpPr>
          <p:cNvPr id="4" name="Slide Number Placeholder 3"/>
          <p:cNvSpPr>
            <a:spLocks noGrp="1"/>
          </p:cNvSpPr>
          <p:nvPr>
            <p:ph type="sldNum" sz="quarter" idx="10"/>
          </p:nvPr>
        </p:nvSpPr>
        <p:spPr/>
        <p:txBody>
          <a:bodyPr/>
          <a:lstStyle/>
          <a:p>
            <a:fld id="{94E57EAB-534C-4F4C-9A3A-5A41A0C1A145}" type="slidenum">
              <a:rPr lang="en-US" smtClean="0"/>
              <a:t>23</a:t>
            </a:fld>
            <a:endParaRPr lang="en-US"/>
          </a:p>
        </p:txBody>
      </p:sp>
    </p:spTree>
    <p:extLst>
      <p:ext uri="{BB962C8B-B14F-4D97-AF65-F5344CB8AC3E}">
        <p14:creationId xmlns:p14="http://schemas.microsoft.com/office/powerpoint/2010/main" val="3769123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E57EAB-534C-4F4C-9A3A-5A41A0C1A145}" type="slidenum">
              <a:rPr lang="en-US" smtClean="0"/>
              <a:t>24</a:t>
            </a:fld>
            <a:endParaRPr lang="en-US"/>
          </a:p>
        </p:txBody>
      </p:sp>
    </p:spTree>
    <p:extLst>
      <p:ext uri="{BB962C8B-B14F-4D97-AF65-F5344CB8AC3E}">
        <p14:creationId xmlns:p14="http://schemas.microsoft.com/office/powerpoint/2010/main" val="667799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E57EAB-534C-4F4C-9A3A-5A41A0C1A145}" type="slidenum">
              <a:rPr lang="en-US" smtClean="0"/>
              <a:t>25</a:t>
            </a:fld>
            <a:endParaRPr lang="en-US"/>
          </a:p>
        </p:txBody>
      </p:sp>
    </p:spTree>
    <p:extLst>
      <p:ext uri="{BB962C8B-B14F-4D97-AF65-F5344CB8AC3E}">
        <p14:creationId xmlns:p14="http://schemas.microsoft.com/office/powerpoint/2010/main" val="2493929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E57EAB-534C-4F4C-9A3A-5A41A0C1A145}" type="slidenum">
              <a:rPr lang="en-US" smtClean="0"/>
              <a:t>26</a:t>
            </a:fld>
            <a:endParaRPr lang="en-US"/>
          </a:p>
        </p:txBody>
      </p:sp>
    </p:spTree>
    <p:extLst>
      <p:ext uri="{BB962C8B-B14F-4D97-AF65-F5344CB8AC3E}">
        <p14:creationId xmlns:p14="http://schemas.microsoft.com/office/powerpoint/2010/main" val="146288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E57EAB-534C-4F4C-9A3A-5A41A0C1A145}" type="slidenum">
              <a:rPr lang="en-US" smtClean="0"/>
              <a:t>27</a:t>
            </a:fld>
            <a:endParaRPr lang="en-US"/>
          </a:p>
        </p:txBody>
      </p:sp>
    </p:spTree>
    <p:extLst>
      <p:ext uri="{BB962C8B-B14F-4D97-AF65-F5344CB8AC3E}">
        <p14:creationId xmlns:p14="http://schemas.microsoft.com/office/powerpoint/2010/main" val="2450158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E57EAB-534C-4F4C-9A3A-5A41A0C1A145}" type="slidenum">
              <a:rPr lang="en-US" smtClean="0"/>
              <a:t>28</a:t>
            </a:fld>
            <a:endParaRPr lang="en-US"/>
          </a:p>
        </p:txBody>
      </p:sp>
    </p:spTree>
    <p:extLst>
      <p:ext uri="{BB962C8B-B14F-4D97-AF65-F5344CB8AC3E}">
        <p14:creationId xmlns:p14="http://schemas.microsoft.com/office/powerpoint/2010/main" val="11163825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E57EAB-534C-4F4C-9A3A-5A41A0C1A145}" type="slidenum">
              <a:rPr lang="en-US" smtClean="0"/>
              <a:t>29</a:t>
            </a:fld>
            <a:endParaRPr lang="en-US"/>
          </a:p>
        </p:txBody>
      </p:sp>
    </p:spTree>
    <p:extLst>
      <p:ext uri="{BB962C8B-B14F-4D97-AF65-F5344CB8AC3E}">
        <p14:creationId xmlns:p14="http://schemas.microsoft.com/office/powerpoint/2010/main" val="2084272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E57EAB-534C-4F4C-9A3A-5A41A0C1A145}" type="slidenum">
              <a:rPr lang="en-US" smtClean="0"/>
              <a:t>3</a:t>
            </a:fld>
            <a:endParaRPr lang="en-US"/>
          </a:p>
        </p:txBody>
      </p:sp>
    </p:spTree>
    <p:extLst>
      <p:ext uri="{BB962C8B-B14F-4D97-AF65-F5344CB8AC3E}">
        <p14:creationId xmlns:p14="http://schemas.microsoft.com/office/powerpoint/2010/main" val="1135267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E57EAB-534C-4F4C-9A3A-5A41A0C1A145}" type="slidenum">
              <a:rPr lang="en-US" smtClean="0"/>
              <a:t>30</a:t>
            </a:fld>
            <a:endParaRPr lang="en-US"/>
          </a:p>
        </p:txBody>
      </p:sp>
    </p:spTree>
    <p:extLst>
      <p:ext uri="{BB962C8B-B14F-4D97-AF65-F5344CB8AC3E}">
        <p14:creationId xmlns:p14="http://schemas.microsoft.com/office/powerpoint/2010/main" val="511375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E57EAB-534C-4F4C-9A3A-5A41A0C1A145}" type="slidenum">
              <a:rPr lang="en-US" smtClean="0"/>
              <a:t>4</a:t>
            </a:fld>
            <a:endParaRPr lang="en-US"/>
          </a:p>
        </p:txBody>
      </p:sp>
    </p:spTree>
    <p:extLst>
      <p:ext uri="{BB962C8B-B14F-4D97-AF65-F5344CB8AC3E}">
        <p14:creationId xmlns:p14="http://schemas.microsoft.com/office/powerpoint/2010/main" val="2614796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E57EAB-534C-4F4C-9A3A-5A41A0C1A145}" type="slidenum">
              <a:rPr lang="en-US" smtClean="0"/>
              <a:t>5</a:t>
            </a:fld>
            <a:endParaRPr lang="en-US"/>
          </a:p>
        </p:txBody>
      </p:sp>
    </p:spTree>
    <p:extLst>
      <p:ext uri="{BB962C8B-B14F-4D97-AF65-F5344CB8AC3E}">
        <p14:creationId xmlns:p14="http://schemas.microsoft.com/office/powerpoint/2010/main" val="1048010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sz="1200" dirty="0"/>
              <a:t>www.loc.gov/rr/scitech/SciRefGuides/engineersociety.html</a:t>
            </a:r>
          </a:p>
        </p:txBody>
      </p:sp>
      <p:sp>
        <p:nvSpPr>
          <p:cNvPr id="4" name="Slide Number Placeholder 3"/>
          <p:cNvSpPr>
            <a:spLocks noGrp="1"/>
          </p:cNvSpPr>
          <p:nvPr>
            <p:ph type="sldNum" sz="quarter" idx="10"/>
          </p:nvPr>
        </p:nvSpPr>
        <p:spPr/>
        <p:txBody>
          <a:bodyPr/>
          <a:lstStyle/>
          <a:p>
            <a:fld id="{94E57EAB-534C-4F4C-9A3A-5A41A0C1A145}" type="slidenum">
              <a:rPr lang="en-US" smtClean="0"/>
              <a:t>6</a:t>
            </a:fld>
            <a:endParaRPr lang="en-US"/>
          </a:p>
        </p:txBody>
      </p:sp>
    </p:spTree>
    <p:extLst>
      <p:ext uri="{BB962C8B-B14F-4D97-AF65-F5344CB8AC3E}">
        <p14:creationId xmlns:p14="http://schemas.microsoft.com/office/powerpoint/2010/main" val="1089228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http://www.asce-philly.org/achievements05.asp</a:t>
            </a:r>
          </a:p>
          <a:p>
            <a:endParaRPr lang="en-US" dirty="0"/>
          </a:p>
        </p:txBody>
      </p:sp>
      <p:sp>
        <p:nvSpPr>
          <p:cNvPr id="4" name="Slide Number Placeholder 3"/>
          <p:cNvSpPr>
            <a:spLocks noGrp="1"/>
          </p:cNvSpPr>
          <p:nvPr>
            <p:ph type="sldNum" sz="quarter" idx="10"/>
          </p:nvPr>
        </p:nvSpPr>
        <p:spPr/>
        <p:txBody>
          <a:bodyPr/>
          <a:lstStyle/>
          <a:p>
            <a:fld id="{94E57EAB-534C-4F4C-9A3A-5A41A0C1A145}" type="slidenum">
              <a:rPr lang="en-US" smtClean="0"/>
              <a:t>7</a:t>
            </a:fld>
            <a:endParaRPr lang="en-US"/>
          </a:p>
        </p:txBody>
      </p:sp>
    </p:spTree>
    <p:extLst>
      <p:ext uri="{BB962C8B-B14F-4D97-AF65-F5344CB8AC3E}">
        <p14:creationId xmlns:p14="http://schemas.microsoft.com/office/powerpoint/2010/main" val="3861574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sz="1200" dirty="0"/>
              <a:t>http://www.greatbuildings.com/buildings/Iron_Bridge_at_Coalbrookdale.html</a:t>
            </a:r>
          </a:p>
        </p:txBody>
      </p:sp>
      <p:sp>
        <p:nvSpPr>
          <p:cNvPr id="4" name="Slide Number Placeholder 3"/>
          <p:cNvSpPr>
            <a:spLocks noGrp="1"/>
          </p:cNvSpPr>
          <p:nvPr>
            <p:ph type="sldNum" sz="quarter" idx="10"/>
          </p:nvPr>
        </p:nvSpPr>
        <p:spPr/>
        <p:txBody>
          <a:bodyPr/>
          <a:lstStyle/>
          <a:p>
            <a:fld id="{94E57EAB-534C-4F4C-9A3A-5A41A0C1A145}" type="slidenum">
              <a:rPr lang="en-US" smtClean="0"/>
              <a:t>8</a:t>
            </a:fld>
            <a:endParaRPr lang="en-US"/>
          </a:p>
        </p:txBody>
      </p:sp>
    </p:spTree>
    <p:extLst>
      <p:ext uri="{BB962C8B-B14F-4D97-AF65-F5344CB8AC3E}">
        <p14:creationId xmlns:p14="http://schemas.microsoft.com/office/powerpoint/2010/main" val="245824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sz="1200" dirty="0"/>
              <a:t>http://www.maine.gov/mdot-stage/</a:t>
            </a:r>
          </a:p>
          <a:p>
            <a:pPr algn="ctr"/>
            <a:r>
              <a:rPr lang="en-US" altLang="en-US" sz="1200" dirty="0"/>
              <a:t>covered-bridges/</a:t>
            </a:r>
            <a:r>
              <a:rPr lang="en-US" altLang="en-US" sz="1200" dirty="0" err="1"/>
              <a:t>sewalls.php</a:t>
            </a:r>
            <a:endParaRPr lang="en-US" altLang="en-US" sz="1200" dirty="0"/>
          </a:p>
          <a:p>
            <a:endParaRPr lang="en-US" dirty="0"/>
          </a:p>
        </p:txBody>
      </p:sp>
      <p:sp>
        <p:nvSpPr>
          <p:cNvPr id="4" name="Slide Number Placeholder 3"/>
          <p:cNvSpPr>
            <a:spLocks noGrp="1"/>
          </p:cNvSpPr>
          <p:nvPr>
            <p:ph type="sldNum" sz="quarter" idx="10"/>
          </p:nvPr>
        </p:nvSpPr>
        <p:spPr/>
        <p:txBody>
          <a:bodyPr/>
          <a:lstStyle/>
          <a:p>
            <a:fld id="{94E57EAB-534C-4F4C-9A3A-5A41A0C1A145}" type="slidenum">
              <a:rPr lang="en-US" smtClean="0"/>
              <a:t>9</a:t>
            </a:fld>
            <a:endParaRPr lang="en-US"/>
          </a:p>
        </p:txBody>
      </p:sp>
    </p:spTree>
    <p:extLst>
      <p:ext uri="{BB962C8B-B14F-4D97-AF65-F5344CB8AC3E}">
        <p14:creationId xmlns:p14="http://schemas.microsoft.com/office/powerpoint/2010/main" val="2070246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2" name="Title 11"/>
          <p:cNvSpPr>
            <a:spLocks noGrp="1"/>
          </p:cNvSpPr>
          <p:nvPr>
            <p:ph type="title"/>
          </p:nvPr>
        </p:nvSpPr>
        <p:spPr>
          <a:xfrm>
            <a:off x="1333500" y="834146"/>
            <a:ext cx="6477000" cy="1356604"/>
          </a:xfrm>
          <a:prstGeom prst="rect">
            <a:avLst/>
          </a:prstGeom>
        </p:spPr>
        <p:txBody>
          <a:bodyPr rtlCol="0" anchor="b"/>
          <a:lstStyle>
            <a:lvl1pPr>
              <a:defRPr cap="all" baseline="0"/>
            </a:lvl1pPr>
            <a:extLst/>
          </a:lstStyle>
          <a:p>
            <a:r>
              <a:rPr lang="en-US"/>
              <a:t>Click to edit Master title style</a:t>
            </a:r>
            <a:endParaRPr lang="en-US" dirty="0"/>
          </a:p>
        </p:txBody>
      </p:sp>
      <p:sp>
        <p:nvSpPr>
          <p:cNvPr id="22" name="TextBox 21"/>
          <p:cNvSpPr txBox="1"/>
          <p:nvPr/>
        </p:nvSpPr>
        <p:spPr>
          <a:xfrm>
            <a:off x="152400" y="50453"/>
            <a:ext cx="4114800" cy="553998"/>
          </a:xfrm>
          <a:prstGeom prst="rect">
            <a:avLst/>
          </a:prstGeom>
          <a:noFill/>
          <a:ln>
            <a:noFill/>
          </a:ln>
        </p:spPr>
        <p:txBody>
          <a:bodyPr wrap="square" rtlCol="0">
            <a:spAutoFit/>
          </a:bodyPr>
          <a:lstStyle/>
          <a:p>
            <a:r>
              <a:rPr lang="en-US" sz="3000" b="0" kern="1300" spc="300" dirty="0">
                <a:solidFill>
                  <a:schemeClr val="bg1"/>
                </a:solidFill>
                <a:latin typeface="+mj-lt"/>
                <a:ea typeface="+mn-ea"/>
                <a:cs typeface="Arial" pitchFamily="34" charset="0"/>
              </a:rPr>
              <a:t>TE </a:t>
            </a:r>
            <a:r>
              <a:rPr lang="en-US" sz="3000" b="0" kern="1300" spc="300" baseline="0" dirty="0">
                <a:solidFill>
                  <a:schemeClr val="bg1"/>
                </a:solidFill>
                <a:latin typeface="+mj-lt"/>
                <a:ea typeface="+mn-ea"/>
                <a:cs typeface="Arial" pitchFamily="34" charset="0"/>
              </a:rPr>
              <a:t>STEM ACADEMY</a:t>
            </a:r>
            <a:endParaRPr lang="en-US" sz="3000" b="0" kern="1300" spc="300" baseline="30000" dirty="0">
              <a:solidFill>
                <a:schemeClr val="bg1"/>
              </a:solidFill>
              <a:latin typeface="+mj-lt"/>
              <a:ea typeface="+mn-ea"/>
              <a:cs typeface="Arial" pitchFamily="34" charset="0"/>
            </a:endParaRPr>
          </a:p>
        </p:txBody>
      </p:sp>
      <p:sp>
        <p:nvSpPr>
          <p:cNvPr id="16" name="Parallelogram 1"/>
          <p:cNvSpPr/>
          <p:nvPr userDrawn="1"/>
        </p:nvSpPr>
        <p:spPr>
          <a:xfrm>
            <a:off x="0" y="-16711"/>
            <a:ext cx="850259" cy="502507"/>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46705"/>
              <a:gd name="connsiteY0" fmla="*/ 561142 h 582574"/>
              <a:gd name="connsiteX1" fmla="*/ 0 w 8346705"/>
              <a:gd name="connsiteY1" fmla="*/ 7144 h 582574"/>
              <a:gd name="connsiteX2" fmla="*/ 1574461 w 8346705"/>
              <a:gd name="connsiteY2" fmla="*/ 0 h 582574"/>
              <a:gd name="connsiteX3" fmla="*/ 8346705 w 8346705"/>
              <a:gd name="connsiteY3" fmla="*/ 582574 h 582574"/>
              <a:gd name="connsiteX4" fmla="*/ 584217 w 8346705"/>
              <a:gd name="connsiteY4" fmla="*/ 561142 h 582574"/>
              <a:gd name="connsiteX0" fmla="*/ 584217 w 2215272"/>
              <a:gd name="connsiteY0" fmla="*/ 561142 h 589718"/>
              <a:gd name="connsiteX1" fmla="*/ 0 w 2215272"/>
              <a:gd name="connsiteY1" fmla="*/ 7144 h 589718"/>
              <a:gd name="connsiteX2" fmla="*/ 1574461 w 2215272"/>
              <a:gd name="connsiteY2" fmla="*/ 0 h 589718"/>
              <a:gd name="connsiteX3" fmla="*/ 2215272 w 2215272"/>
              <a:gd name="connsiteY3" fmla="*/ 589718 h 589718"/>
              <a:gd name="connsiteX4" fmla="*/ 584217 w 2215272"/>
              <a:gd name="connsiteY4" fmla="*/ 561142 h 589718"/>
              <a:gd name="connsiteX0" fmla="*/ 584217 w 2215272"/>
              <a:gd name="connsiteY0" fmla="*/ 561142 h 570668"/>
              <a:gd name="connsiteX1" fmla="*/ 0 w 2215272"/>
              <a:gd name="connsiteY1" fmla="*/ 7144 h 570668"/>
              <a:gd name="connsiteX2" fmla="*/ 1574461 w 2215272"/>
              <a:gd name="connsiteY2" fmla="*/ 0 h 570668"/>
              <a:gd name="connsiteX3" fmla="*/ 2215272 w 2215272"/>
              <a:gd name="connsiteY3" fmla="*/ 570668 h 570668"/>
              <a:gd name="connsiteX4" fmla="*/ 584217 w 2215272"/>
              <a:gd name="connsiteY4" fmla="*/ 561142 h 570668"/>
              <a:gd name="connsiteX0" fmla="*/ 584217 w 2215272"/>
              <a:gd name="connsiteY0" fmla="*/ 556380 h 565906"/>
              <a:gd name="connsiteX1" fmla="*/ 0 w 2215272"/>
              <a:gd name="connsiteY1" fmla="*/ 2382 h 565906"/>
              <a:gd name="connsiteX2" fmla="*/ 1620850 w 2215272"/>
              <a:gd name="connsiteY2" fmla="*/ 0 h 565906"/>
              <a:gd name="connsiteX3" fmla="*/ 2215272 w 2215272"/>
              <a:gd name="connsiteY3" fmla="*/ 565906 h 565906"/>
              <a:gd name="connsiteX4" fmla="*/ 584217 w 2215272"/>
              <a:gd name="connsiteY4" fmla="*/ 556380 h 565906"/>
              <a:gd name="connsiteX0" fmla="*/ 584217 w 2215272"/>
              <a:gd name="connsiteY0" fmla="*/ 556380 h 561090"/>
              <a:gd name="connsiteX1" fmla="*/ 0 w 2215272"/>
              <a:gd name="connsiteY1" fmla="*/ 2382 h 561090"/>
              <a:gd name="connsiteX2" fmla="*/ 1620850 w 2215272"/>
              <a:gd name="connsiteY2" fmla="*/ 0 h 561090"/>
              <a:gd name="connsiteX3" fmla="*/ 2215272 w 2215272"/>
              <a:gd name="connsiteY3" fmla="*/ 561090 h 561090"/>
              <a:gd name="connsiteX4" fmla="*/ 584217 w 2215272"/>
              <a:gd name="connsiteY4" fmla="*/ 556380 h 561090"/>
              <a:gd name="connsiteX0" fmla="*/ 584217 w 2215272"/>
              <a:gd name="connsiteY0" fmla="*/ 553998 h 558708"/>
              <a:gd name="connsiteX1" fmla="*/ 0 w 2215272"/>
              <a:gd name="connsiteY1" fmla="*/ 0 h 558708"/>
              <a:gd name="connsiteX2" fmla="*/ 1642647 w 2215272"/>
              <a:gd name="connsiteY2" fmla="*/ 27 h 558708"/>
              <a:gd name="connsiteX3" fmla="*/ 2215272 w 2215272"/>
              <a:gd name="connsiteY3" fmla="*/ 558708 h 558708"/>
              <a:gd name="connsiteX4" fmla="*/ 584217 w 2215272"/>
              <a:gd name="connsiteY4" fmla="*/ 553998 h 558708"/>
              <a:gd name="connsiteX0" fmla="*/ 584217 w 2215272"/>
              <a:gd name="connsiteY0" fmla="*/ 553998 h 558708"/>
              <a:gd name="connsiteX1" fmla="*/ 0 w 2215272"/>
              <a:gd name="connsiteY1" fmla="*/ 0 h 558708"/>
              <a:gd name="connsiteX2" fmla="*/ 615475 w 2215272"/>
              <a:gd name="connsiteY2" fmla="*/ 118024 h 558708"/>
              <a:gd name="connsiteX3" fmla="*/ 2215272 w 2215272"/>
              <a:gd name="connsiteY3" fmla="*/ 558708 h 558708"/>
              <a:gd name="connsiteX4" fmla="*/ 584217 w 2215272"/>
              <a:gd name="connsiteY4" fmla="*/ 553998 h 558708"/>
              <a:gd name="connsiteX0" fmla="*/ 469783 w 2100838"/>
              <a:gd name="connsiteY0" fmla="*/ 436001 h 440711"/>
              <a:gd name="connsiteX1" fmla="*/ 0 w 2100838"/>
              <a:gd name="connsiteY1" fmla="*/ 0 h 440711"/>
              <a:gd name="connsiteX2" fmla="*/ 501041 w 2100838"/>
              <a:gd name="connsiteY2" fmla="*/ 27 h 440711"/>
              <a:gd name="connsiteX3" fmla="*/ 2100838 w 2100838"/>
              <a:gd name="connsiteY3" fmla="*/ 440711 h 440711"/>
              <a:gd name="connsiteX4" fmla="*/ 469783 w 2100838"/>
              <a:gd name="connsiteY4" fmla="*/ 436001 h 440711"/>
              <a:gd name="connsiteX0" fmla="*/ 469783 w 972856"/>
              <a:gd name="connsiteY0" fmla="*/ 436001 h 436001"/>
              <a:gd name="connsiteX1" fmla="*/ 0 w 972856"/>
              <a:gd name="connsiteY1" fmla="*/ 0 h 436001"/>
              <a:gd name="connsiteX2" fmla="*/ 501041 w 972856"/>
              <a:gd name="connsiteY2" fmla="*/ 27 h 436001"/>
              <a:gd name="connsiteX3" fmla="*/ 972856 w 972856"/>
              <a:gd name="connsiteY3" fmla="*/ 435895 h 436001"/>
              <a:gd name="connsiteX4" fmla="*/ 469783 w 972856"/>
              <a:gd name="connsiteY4" fmla="*/ 436001 h 43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856" h="436001">
                <a:moveTo>
                  <a:pt x="469783" y="436001"/>
                </a:moveTo>
                <a:lnTo>
                  <a:pt x="0" y="0"/>
                </a:lnTo>
                <a:lnTo>
                  <a:pt x="501041" y="27"/>
                </a:lnTo>
                <a:lnTo>
                  <a:pt x="972856" y="435895"/>
                </a:lnTo>
                <a:lnTo>
                  <a:pt x="469783" y="436001"/>
                </a:lnTo>
                <a:close/>
              </a:path>
            </a:pathLst>
          </a:custGeom>
          <a:solidFill>
            <a:srgbClr val="0C193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
          <p:cNvSpPr/>
          <p:nvPr userDrawn="1"/>
        </p:nvSpPr>
        <p:spPr>
          <a:xfrm>
            <a:off x="430853" y="-16737"/>
            <a:ext cx="1936109" cy="643931"/>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46705"/>
              <a:gd name="connsiteY0" fmla="*/ 561142 h 582574"/>
              <a:gd name="connsiteX1" fmla="*/ 0 w 8346705"/>
              <a:gd name="connsiteY1" fmla="*/ 7144 h 582574"/>
              <a:gd name="connsiteX2" fmla="*/ 1574461 w 8346705"/>
              <a:gd name="connsiteY2" fmla="*/ 0 h 582574"/>
              <a:gd name="connsiteX3" fmla="*/ 8346705 w 8346705"/>
              <a:gd name="connsiteY3" fmla="*/ 582574 h 582574"/>
              <a:gd name="connsiteX4" fmla="*/ 584217 w 8346705"/>
              <a:gd name="connsiteY4" fmla="*/ 561142 h 582574"/>
              <a:gd name="connsiteX0" fmla="*/ 584217 w 2215272"/>
              <a:gd name="connsiteY0" fmla="*/ 561142 h 589718"/>
              <a:gd name="connsiteX1" fmla="*/ 0 w 2215272"/>
              <a:gd name="connsiteY1" fmla="*/ 7144 h 589718"/>
              <a:gd name="connsiteX2" fmla="*/ 1574461 w 2215272"/>
              <a:gd name="connsiteY2" fmla="*/ 0 h 589718"/>
              <a:gd name="connsiteX3" fmla="*/ 2215272 w 2215272"/>
              <a:gd name="connsiteY3" fmla="*/ 589718 h 589718"/>
              <a:gd name="connsiteX4" fmla="*/ 584217 w 2215272"/>
              <a:gd name="connsiteY4" fmla="*/ 561142 h 589718"/>
              <a:gd name="connsiteX0" fmla="*/ 584217 w 2215272"/>
              <a:gd name="connsiteY0" fmla="*/ 561142 h 570668"/>
              <a:gd name="connsiteX1" fmla="*/ 0 w 2215272"/>
              <a:gd name="connsiteY1" fmla="*/ 7144 h 570668"/>
              <a:gd name="connsiteX2" fmla="*/ 1574461 w 2215272"/>
              <a:gd name="connsiteY2" fmla="*/ 0 h 570668"/>
              <a:gd name="connsiteX3" fmla="*/ 2215272 w 2215272"/>
              <a:gd name="connsiteY3" fmla="*/ 570668 h 570668"/>
              <a:gd name="connsiteX4" fmla="*/ 584217 w 2215272"/>
              <a:gd name="connsiteY4" fmla="*/ 561142 h 570668"/>
              <a:gd name="connsiteX0" fmla="*/ 584217 w 2215272"/>
              <a:gd name="connsiteY0" fmla="*/ 556380 h 565906"/>
              <a:gd name="connsiteX1" fmla="*/ 0 w 2215272"/>
              <a:gd name="connsiteY1" fmla="*/ 2382 h 565906"/>
              <a:gd name="connsiteX2" fmla="*/ 1620850 w 2215272"/>
              <a:gd name="connsiteY2" fmla="*/ 0 h 565906"/>
              <a:gd name="connsiteX3" fmla="*/ 2215272 w 2215272"/>
              <a:gd name="connsiteY3" fmla="*/ 565906 h 565906"/>
              <a:gd name="connsiteX4" fmla="*/ 584217 w 2215272"/>
              <a:gd name="connsiteY4" fmla="*/ 556380 h 565906"/>
              <a:gd name="connsiteX0" fmla="*/ 584217 w 2215272"/>
              <a:gd name="connsiteY0" fmla="*/ 556380 h 561090"/>
              <a:gd name="connsiteX1" fmla="*/ 0 w 2215272"/>
              <a:gd name="connsiteY1" fmla="*/ 2382 h 561090"/>
              <a:gd name="connsiteX2" fmla="*/ 1620850 w 2215272"/>
              <a:gd name="connsiteY2" fmla="*/ 0 h 561090"/>
              <a:gd name="connsiteX3" fmla="*/ 2215272 w 2215272"/>
              <a:gd name="connsiteY3" fmla="*/ 561090 h 561090"/>
              <a:gd name="connsiteX4" fmla="*/ 584217 w 2215272"/>
              <a:gd name="connsiteY4" fmla="*/ 556380 h 561090"/>
              <a:gd name="connsiteX0" fmla="*/ 584217 w 2215272"/>
              <a:gd name="connsiteY0" fmla="*/ 553998 h 558708"/>
              <a:gd name="connsiteX1" fmla="*/ 0 w 2215272"/>
              <a:gd name="connsiteY1" fmla="*/ 0 h 558708"/>
              <a:gd name="connsiteX2" fmla="*/ 1642647 w 2215272"/>
              <a:gd name="connsiteY2" fmla="*/ 27 h 558708"/>
              <a:gd name="connsiteX3" fmla="*/ 2215272 w 2215272"/>
              <a:gd name="connsiteY3" fmla="*/ 558708 h 558708"/>
              <a:gd name="connsiteX4" fmla="*/ 584217 w 2215272"/>
              <a:gd name="connsiteY4" fmla="*/ 553998 h 558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272" h="558708">
                <a:moveTo>
                  <a:pt x="584217" y="553998"/>
                </a:moveTo>
                <a:lnTo>
                  <a:pt x="0" y="0"/>
                </a:lnTo>
                <a:lnTo>
                  <a:pt x="1642647" y="27"/>
                </a:lnTo>
                <a:lnTo>
                  <a:pt x="2215272" y="558708"/>
                </a:lnTo>
                <a:lnTo>
                  <a:pt x="584217" y="553998"/>
                </a:lnTo>
                <a:close/>
              </a:path>
            </a:pathLst>
          </a:cu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
          <p:cNvSpPr/>
          <p:nvPr userDrawn="1"/>
        </p:nvSpPr>
        <p:spPr>
          <a:xfrm>
            <a:off x="80646" y="4934143"/>
            <a:ext cx="205750" cy="210174"/>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9834719"/>
              <a:gd name="connsiteY0" fmla="*/ 101784 h 103127"/>
              <a:gd name="connsiteX1" fmla="*/ 104107 w 9834719"/>
              <a:gd name="connsiteY1" fmla="*/ 103127 h 103127"/>
              <a:gd name="connsiteX2" fmla="*/ 0 w 9834719"/>
              <a:gd name="connsiteY2" fmla="*/ 4043 h 103127"/>
              <a:gd name="connsiteX3" fmla="*/ 7158112 w 9834719"/>
              <a:gd name="connsiteY3" fmla="*/ 0 h 103127"/>
              <a:gd name="connsiteX4" fmla="*/ 9834719 w 9834719"/>
              <a:gd name="connsiteY4" fmla="*/ 101784 h 103127"/>
              <a:gd name="connsiteX0" fmla="*/ 7084170 w 7158121"/>
              <a:gd name="connsiteY0" fmla="*/ 103827 h 103827"/>
              <a:gd name="connsiteX1" fmla="*/ 104107 w 7158121"/>
              <a:gd name="connsiteY1" fmla="*/ 103127 h 103827"/>
              <a:gd name="connsiteX2" fmla="*/ 0 w 7158121"/>
              <a:gd name="connsiteY2" fmla="*/ 4043 h 103827"/>
              <a:gd name="connsiteX3" fmla="*/ 7158112 w 7158121"/>
              <a:gd name="connsiteY3" fmla="*/ 0 h 103827"/>
              <a:gd name="connsiteX4" fmla="*/ 7084170 w 7158121"/>
              <a:gd name="connsiteY4" fmla="*/ 103827 h 103827"/>
              <a:gd name="connsiteX0" fmla="*/ 3302165 w 7158112"/>
              <a:gd name="connsiteY0" fmla="*/ 103827 h 103827"/>
              <a:gd name="connsiteX1" fmla="*/ 104107 w 7158112"/>
              <a:gd name="connsiteY1" fmla="*/ 103127 h 103827"/>
              <a:gd name="connsiteX2" fmla="*/ 0 w 7158112"/>
              <a:gd name="connsiteY2" fmla="*/ 4043 h 103827"/>
              <a:gd name="connsiteX3" fmla="*/ 7158112 w 7158112"/>
              <a:gd name="connsiteY3" fmla="*/ 0 h 103827"/>
              <a:gd name="connsiteX4" fmla="*/ 3302165 w 7158112"/>
              <a:gd name="connsiteY4" fmla="*/ 103827 h 103827"/>
              <a:gd name="connsiteX0" fmla="*/ 3302165 w 3302208"/>
              <a:gd name="connsiteY0" fmla="*/ 101784 h 101784"/>
              <a:gd name="connsiteX1" fmla="*/ 104107 w 3302208"/>
              <a:gd name="connsiteY1" fmla="*/ 101084 h 101784"/>
              <a:gd name="connsiteX2" fmla="*/ 0 w 3302208"/>
              <a:gd name="connsiteY2" fmla="*/ 2000 h 101784"/>
              <a:gd name="connsiteX3" fmla="*/ 3269687 w 3302208"/>
              <a:gd name="connsiteY3" fmla="*/ 0 h 101784"/>
              <a:gd name="connsiteX4" fmla="*/ 3302165 w 3302208"/>
              <a:gd name="connsiteY4" fmla="*/ 101784 h 101784"/>
              <a:gd name="connsiteX0" fmla="*/ 3302165 w 3302164"/>
              <a:gd name="connsiteY0" fmla="*/ 101784 h 101784"/>
              <a:gd name="connsiteX1" fmla="*/ 104107 w 3302164"/>
              <a:gd name="connsiteY1" fmla="*/ 101084 h 101784"/>
              <a:gd name="connsiteX2" fmla="*/ 0 w 3302164"/>
              <a:gd name="connsiteY2" fmla="*/ 2000 h 101784"/>
              <a:gd name="connsiteX3" fmla="*/ 917531 w 3302164"/>
              <a:gd name="connsiteY3" fmla="*/ 0 h 101784"/>
              <a:gd name="connsiteX4" fmla="*/ 3302165 w 3302164"/>
              <a:gd name="connsiteY4" fmla="*/ 101784 h 101784"/>
              <a:gd name="connsiteX0" fmla="*/ 158681 w 917531"/>
              <a:gd name="connsiteY0" fmla="*/ 99741 h 101084"/>
              <a:gd name="connsiteX1" fmla="*/ 104107 w 917531"/>
              <a:gd name="connsiteY1" fmla="*/ 101084 h 101084"/>
              <a:gd name="connsiteX2" fmla="*/ 0 w 917531"/>
              <a:gd name="connsiteY2" fmla="*/ 2000 h 101084"/>
              <a:gd name="connsiteX3" fmla="*/ 917531 w 917531"/>
              <a:gd name="connsiteY3" fmla="*/ 0 h 101084"/>
              <a:gd name="connsiteX4" fmla="*/ 158681 w 917531"/>
              <a:gd name="connsiteY4" fmla="*/ 99741 h 101084"/>
              <a:gd name="connsiteX0" fmla="*/ 158681 w 158696"/>
              <a:gd name="connsiteY0" fmla="*/ 97741 h 99084"/>
              <a:gd name="connsiteX1" fmla="*/ 104107 w 158696"/>
              <a:gd name="connsiteY1" fmla="*/ 99084 h 99084"/>
              <a:gd name="connsiteX2" fmla="*/ 0 w 158696"/>
              <a:gd name="connsiteY2" fmla="*/ 0 h 99084"/>
              <a:gd name="connsiteX3" fmla="*/ 66171 w 158696"/>
              <a:gd name="connsiteY3" fmla="*/ 43 h 99084"/>
              <a:gd name="connsiteX4" fmla="*/ 158681 w 158696"/>
              <a:gd name="connsiteY4" fmla="*/ 97741 h 99084"/>
              <a:gd name="connsiteX0" fmla="*/ 145037 w 145055"/>
              <a:gd name="connsiteY0" fmla="*/ 97741 h 99084"/>
              <a:gd name="connsiteX1" fmla="*/ 104107 w 145055"/>
              <a:gd name="connsiteY1" fmla="*/ 99084 h 99084"/>
              <a:gd name="connsiteX2" fmla="*/ 0 w 145055"/>
              <a:gd name="connsiteY2" fmla="*/ 0 h 99084"/>
              <a:gd name="connsiteX3" fmla="*/ 66171 w 145055"/>
              <a:gd name="connsiteY3" fmla="*/ 43 h 99084"/>
              <a:gd name="connsiteX4" fmla="*/ 145037 w 145055"/>
              <a:gd name="connsiteY4" fmla="*/ 97741 h 99084"/>
              <a:gd name="connsiteX0" fmla="*/ 145037 w 145460"/>
              <a:gd name="connsiteY0" fmla="*/ 97741 h 99084"/>
              <a:gd name="connsiteX1" fmla="*/ 104107 w 145460"/>
              <a:gd name="connsiteY1" fmla="*/ 99084 h 99084"/>
              <a:gd name="connsiteX2" fmla="*/ 0 w 145460"/>
              <a:gd name="connsiteY2" fmla="*/ 0 h 99084"/>
              <a:gd name="connsiteX3" fmla="*/ 66171 w 145460"/>
              <a:gd name="connsiteY3" fmla="*/ 43 h 99084"/>
              <a:gd name="connsiteX4" fmla="*/ 145037 w 145460"/>
              <a:gd name="connsiteY4" fmla="*/ 97741 h 99084"/>
              <a:gd name="connsiteX0" fmla="*/ 145037 w 145037"/>
              <a:gd name="connsiteY0" fmla="*/ 97741 h 99084"/>
              <a:gd name="connsiteX1" fmla="*/ 104107 w 145037"/>
              <a:gd name="connsiteY1" fmla="*/ 99084 h 99084"/>
              <a:gd name="connsiteX2" fmla="*/ 0 w 145037"/>
              <a:gd name="connsiteY2" fmla="*/ 0 h 99084"/>
              <a:gd name="connsiteX3" fmla="*/ 66171 w 145037"/>
              <a:gd name="connsiteY3" fmla="*/ 43 h 99084"/>
              <a:gd name="connsiteX4" fmla="*/ 145037 w 145037"/>
              <a:gd name="connsiteY4" fmla="*/ 97741 h 990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88935 w 188935"/>
              <a:gd name="connsiteY0" fmla="*/ 186454 h 186454"/>
              <a:gd name="connsiteX1" fmla="*/ 126175 w 188935"/>
              <a:gd name="connsiteY1" fmla="*/ 185754 h 186454"/>
              <a:gd name="connsiteX2" fmla="*/ 22068 w 188935"/>
              <a:gd name="connsiteY2" fmla="*/ 86670 h 186454"/>
              <a:gd name="connsiteX3" fmla="*/ 0 w 188935"/>
              <a:gd name="connsiteY3" fmla="*/ 0 h 186454"/>
              <a:gd name="connsiteX4" fmla="*/ 188935 w 188935"/>
              <a:gd name="connsiteY4" fmla="*/ 186454 h 186454"/>
              <a:gd name="connsiteX0" fmla="*/ 233045 w 233045"/>
              <a:gd name="connsiteY0" fmla="*/ 186454 h 186454"/>
              <a:gd name="connsiteX1" fmla="*/ 170285 w 233045"/>
              <a:gd name="connsiteY1" fmla="*/ 185754 h 186454"/>
              <a:gd name="connsiteX2" fmla="*/ 0 w 233045"/>
              <a:gd name="connsiteY2" fmla="*/ 12345 h 186454"/>
              <a:gd name="connsiteX3" fmla="*/ 44110 w 233045"/>
              <a:gd name="connsiteY3" fmla="*/ 0 h 186454"/>
              <a:gd name="connsiteX4" fmla="*/ 233045 w 233045"/>
              <a:gd name="connsiteY4" fmla="*/ 186454 h 186454"/>
              <a:gd name="connsiteX0" fmla="*/ 249417 w 249417"/>
              <a:gd name="connsiteY0" fmla="*/ 188411 h 188411"/>
              <a:gd name="connsiteX1" fmla="*/ 186657 w 249417"/>
              <a:gd name="connsiteY1" fmla="*/ 187711 h 188411"/>
              <a:gd name="connsiteX2" fmla="*/ 0 w 249417"/>
              <a:gd name="connsiteY2" fmla="*/ 0 h 188411"/>
              <a:gd name="connsiteX3" fmla="*/ 60482 w 249417"/>
              <a:gd name="connsiteY3" fmla="*/ 1957 h 188411"/>
              <a:gd name="connsiteX4" fmla="*/ 249417 w 249417"/>
              <a:gd name="connsiteY4" fmla="*/ 188411 h 188411"/>
              <a:gd name="connsiteX0" fmla="*/ 249417 w 249417"/>
              <a:gd name="connsiteY0" fmla="*/ 188411 h 188411"/>
              <a:gd name="connsiteX1" fmla="*/ 186657 w 249417"/>
              <a:gd name="connsiteY1" fmla="*/ 187711 h 188411"/>
              <a:gd name="connsiteX2" fmla="*/ 0 w 249417"/>
              <a:gd name="connsiteY2" fmla="*/ 0 h 188411"/>
              <a:gd name="connsiteX3" fmla="*/ 71397 w 249417"/>
              <a:gd name="connsiteY3" fmla="*/ 8086 h 188411"/>
              <a:gd name="connsiteX4" fmla="*/ 249417 w 249417"/>
              <a:gd name="connsiteY4" fmla="*/ 188411 h 188411"/>
              <a:gd name="connsiteX0" fmla="*/ 235774 w 235774"/>
              <a:gd name="connsiteY0" fmla="*/ 180325 h 180325"/>
              <a:gd name="connsiteX1" fmla="*/ 173014 w 235774"/>
              <a:gd name="connsiteY1" fmla="*/ 179625 h 180325"/>
              <a:gd name="connsiteX2" fmla="*/ 0 w 235774"/>
              <a:gd name="connsiteY2" fmla="*/ 86 h 180325"/>
              <a:gd name="connsiteX3" fmla="*/ 57754 w 235774"/>
              <a:gd name="connsiteY3" fmla="*/ 0 h 180325"/>
              <a:gd name="connsiteX4" fmla="*/ 235774 w 235774"/>
              <a:gd name="connsiteY4" fmla="*/ 180325 h 18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74" h="180325">
                <a:moveTo>
                  <a:pt x="235774" y="180325"/>
                </a:moveTo>
                <a:lnTo>
                  <a:pt x="173014" y="179625"/>
                </a:lnTo>
                <a:lnTo>
                  <a:pt x="0" y="86"/>
                </a:lnTo>
                <a:lnTo>
                  <a:pt x="57754" y="0"/>
                </a:lnTo>
                <a:cubicBezTo>
                  <a:pt x="162423" y="100055"/>
                  <a:pt x="141677" y="83798"/>
                  <a:pt x="235774" y="180325"/>
                </a:cubicBezTo>
                <a:close/>
              </a:path>
            </a:pathLst>
          </a:custGeom>
          <a:solidFill>
            <a:srgbClr val="D9D9D9"/>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1"/>
          <p:cNvSpPr/>
          <p:nvPr userDrawn="1"/>
        </p:nvSpPr>
        <p:spPr>
          <a:xfrm>
            <a:off x="-3240" y="4608624"/>
            <a:ext cx="410796" cy="534875"/>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9834719"/>
              <a:gd name="connsiteY0" fmla="*/ 101784 h 103127"/>
              <a:gd name="connsiteX1" fmla="*/ 104107 w 9834719"/>
              <a:gd name="connsiteY1" fmla="*/ 103127 h 103127"/>
              <a:gd name="connsiteX2" fmla="*/ 0 w 9834719"/>
              <a:gd name="connsiteY2" fmla="*/ 4043 h 103127"/>
              <a:gd name="connsiteX3" fmla="*/ 7158112 w 9834719"/>
              <a:gd name="connsiteY3" fmla="*/ 0 h 103127"/>
              <a:gd name="connsiteX4" fmla="*/ 9834719 w 9834719"/>
              <a:gd name="connsiteY4" fmla="*/ 101784 h 103127"/>
              <a:gd name="connsiteX0" fmla="*/ 7084170 w 7158121"/>
              <a:gd name="connsiteY0" fmla="*/ 103827 h 103827"/>
              <a:gd name="connsiteX1" fmla="*/ 104107 w 7158121"/>
              <a:gd name="connsiteY1" fmla="*/ 103127 h 103827"/>
              <a:gd name="connsiteX2" fmla="*/ 0 w 7158121"/>
              <a:gd name="connsiteY2" fmla="*/ 4043 h 103827"/>
              <a:gd name="connsiteX3" fmla="*/ 7158112 w 7158121"/>
              <a:gd name="connsiteY3" fmla="*/ 0 h 103827"/>
              <a:gd name="connsiteX4" fmla="*/ 7084170 w 7158121"/>
              <a:gd name="connsiteY4" fmla="*/ 103827 h 103827"/>
              <a:gd name="connsiteX0" fmla="*/ 3302165 w 7158112"/>
              <a:gd name="connsiteY0" fmla="*/ 103827 h 103827"/>
              <a:gd name="connsiteX1" fmla="*/ 104107 w 7158112"/>
              <a:gd name="connsiteY1" fmla="*/ 103127 h 103827"/>
              <a:gd name="connsiteX2" fmla="*/ 0 w 7158112"/>
              <a:gd name="connsiteY2" fmla="*/ 4043 h 103827"/>
              <a:gd name="connsiteX3" fmla="*/ 7158112 w 7158112"/>
              <a:gd name="connsiteY3" fmla="*/ 0 h 103827"/>
              <a:gd name="connsiteX4" fmla="*/ 3302165 w 7158112"/>
              <a:gd name="connsiteY4" fmla="*/ 103827 h 103827"/>
              <a:gd name="connsiteX0" fmla="*/ 3302165 w 3302208"/>
              <a:gd name="connsiteY0" fmla="*/ 101784 h 101784"/>
              <a:gd name="connsiteX1" fmla="*/ 104107 w 3302208"/>
              <a:gd name="connsiteY1" fmla="*/ 101084 h 101784"/>
              <a:gd name="connsiteX2" fmla="*/ 0 w 3302208"/>
              <a:gd name="connsiteY2" fmla="*/ 2000 h 101784"/>
              <a:gd name="connsiteX3" fmla="*/ 3269687 w 3302208"/>
              <a:gd name="connsiteY3" fmla="*/ 0 h 101784"/>
              <a:gd name="connsiteX4" fmla="*/ 3302165 w 3302208"/>
              <a:gd name="connsiteY4" fmla="*/ 101784 h 101784"/>
              <a:gd name="connsiteX0" fmla="*/ 3302165 w 3302164"/>
              <a:gd name="connsiteY0" fmla="*/ 101784 h 101784"/>
              <a:gd name="connsiteX1" fmla="*/ 104107 w 3302164"/>
              <a:gd name="connsiteY1" fmla="*/ 101084 h 101784"/>
              <a:gd name="connsiteX2" fmla="*/ 0 w 3302164"/>
              <a:gd name="connsiteY2" fmla="*/ 2000 h 101784"/>
              <a:gd name="connsiteX3" fmla="*/ 917531 w 3302164"/>
              <a:gd name="connsiteY3" fmla="*/ 0 h 101784"/>
              <a:gd name="connsiteX4" fmla="*/ 3302165 w 3302164"/>
              <a:gd name="connsiteY4" fmla="*/ 101784 h 101784"/>
              <a:gd name="connsiteX0" fmla="*/ 158681 w 917531"/>
              <a:gd name="connsiteY0" fmla="*/ 99741 h 101084"/>
              <a:gd name="connsiteX1" fmla="*/ 104107 w 917531"/>
              <a:gd name="connsiteY1" fmla="*/ 101084 h 101084"/>
              <a:gd name="connsiteX2" fmla="*/ 0 w 917531"/>
              <a:gd name="connsiteY2" fmla="*/ 2000 h 101084"/>
              <a:gd name="connsiteX3" fmla="*/ 917531 w 917531"/>
              <a:gd name="connsiteY3" fmla="*/ 0 h 101084"/>
              <a:gd name="connsiteX4" fmla="*/ 158681 w 917531"/>
              <a:gd name="connsiteY4" fmla="*/ 99741 h 101084"/>
              <a:gd name="connsiteX0" fmla="*/ 158681 w 158696"/>
              <a:gd name="connsiteY0" fmla="*/ 97741 h 99084"/>
              <a:gd name="connsiteX1" fmla="*/ 104107 w 158696"/>
              <a:gd name="connsiteY1" fmla="*/ 99084 h 99084"/>
              <a:gd name="connsiteX2" fmla="*/ 0 w 158696"/>
              <a:gd name="connsiteY2" fmla="*/ 0 h 99084"/>
              <a:gd name="connsiteX3" fmla="*/ 66171 w 158696"/>
              <a:gd name="connsiteY3" fmla="*/ 43 h 99084"/>
              <a:gd name="connsiteX4" fmla="*/ 158681 w 158696"/>
              <a:gd name="connsiteY4" fmla="*/ 97741 h 99084"/>
              <a:gd name="connsiteX0" fmla="*/ 145037 w 145055"/>
              <a:gd name="connsiteY0" fmla="*/ 97741 h 99084"/>
              <a:gd name="connsiteX1" fmla="*/ 104107 w 145055"/>
              <a:gd name="connsiteY1" fmla="*/ 99084 h 99084"/>
              <a:gd name="connsiteX2" fmla="*/ 0 w 145055"/>
              <a:gd name="connsiteY2" fmla="*/ 0 h 99084"/>
              <a:gd name="connsiteX3" fmla="*/ 66171 w 145055"/>
              <a:gd name="connsiteY3" fmla="*/ 43 h 99084"/>
              <a:gd name="connsiteX4" fmla="*/ 145037 w 145055"/>
              <a:gd name="connsiteY4" fmla="*/ 97741 h 99084"/>
              <a:gd name="connsiteX0" fmla="*/ 145037 w 145460"/>
              <a:gd name="connsiteY0" fmla="*/ 97741 h 99084"/>
              <a:gd name="connsiteX1" fmla="*/ 104107 w 145460"/>
              <a:gd name="connsiteY1" fmla="*/ 99084 h 99084"/>
              <a:gd name="connsiteX2" fmla="*/ 0 w 145460"/>
              <a:gd name="connsiteY2" fmla="*/ 0 h 99084"/>
              <a:gd name="connsiteX3" fmla="*/ 66171 w 145460"/>
              <a:gd name="connsiteY3" fmla="*/ 43 h 99084"/>
              <a:gd name="connsiteX4" fmla="*/ 145037 w 145460"/>
              <a:gd name="connsiteY4" fmla="*/ 97741 h 99084"/>
              <a:gd name="connsiteX0" fmla="*/ 145037 w 145037"/>
              <a:gd name="connsiteY0" fmla="*/ 97741 h 99084"/>
              <a:gd name="connsiteX1" fmla="*/ 104107 w 145037"/>
              <a:gd name="connsiteY1" fmla="*/ 99084 h 99084"/>
              <a:gd name="connsiteX2" fmla="*/ 0 w 145037"/>
              <a:gd name="connsiteY2" fmla="*/ 0 h 99084"/>
              <a:gd name="connsiteX3" fmla="*/ 66171 w 145037"/>
              <a:gd name="connsiteY3" fmla="*/ 43 h 99084"/>
              <a:gd name="connsiteX4" fmla="*/ 145037 w 145037"/>
              <a:gd name="connsiteY4" fmla="*/ 97741 h 990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379708 w 379708"/>
              <a:gd name="connsiteY0" fmla="*/ 304091 h 304091"/>
              <a:gd name="connsiteX1" fmla="*/ 316948 w 379708"/>
              <a:gd name="connsiteY1" fmla="*/ 303391 h 304091"/>
              <a:gd name="connsiteX2" fmla="*/ 0 w 379708"/>
              <a:gd name="connsiteY2" fmla="*/ 0 h 304091"/>
              <a:gd name="connsiteX3" fmla="*/ 279012 w 379708"/>
              <a:gd name="connsiteY3" fmla="*/ 204350 h 304091"/>
              <a:gd name="connsiteX4" fmla="*/ 379708 w 379708"/>
              <a:gd name="connsiteY4" fmla="*/ 304091 h 304091"/>
              <a:gd name="connsiteX0" fmla="*/ 379708 w 379708"/>
              <a:gd name="connsiteY0" fmla="*/ 304091 h 304091"/>
              <a:gd name="connsiteX1" fmla="*/ 316948 w 379708"/>
              <a:gd name="connsiteY1" fmla="*/ 303391 h 304091"/>
              <a:gd name="connsiteX2" fmla="*/ 0 w 379708"/>
              <a:gd name="connsiteY2" fmla="*/ 0 h 304091"/>
              <a:gd name="connsiteX3" fmla="*/ 68900 w 379708"/>
              <a:gd name="connsiteY3" fmla="*/ 2086 h 304091"/>
              <a:gd name="connsiteX4" fmla="*/ 379708 w 379708"/>
              <a:gd name="connsiteY4" fmla="*/ 304091 h 304091"/>
              <a:gd name="connsiteX0" fmla="*/ 379708 w 379708"/>
              <a:gd name="connsiteY0" fmla="*/ 304091 h 304091"/>
              <a:gd name="connsiteX1" fmla="*/ 316948 w 379708"/>
              <a:gd name="connsiteY1" fmla="*/ 303391 h 304091"/>
              <a:gd name="connsiteX2" fmla="*/ 0 w 379708"/>
              <a:gd name="connsiteY2" fmla="*/ 0 h 304091"/>
              <a:gd name="connsiteX3" fmla="*/ 68900 w 379708"/>
              <a:gd name="connsiteY3" fmla="*/ 2086 h 304091"/>
              <a:gd name="connsiteX4" fmla="*/ 379708 w 379708"/>
              <a:gd name="connsiteY4" fmla="*/ 304091 h 304091"/>
              <a:gd name="connsiteX0" fmla="*/ 379708 w 379708"/>
              <a:gd name="connsiteY0" fmla="*/ 302048 h 302048"/>
              <a:gd name="connsiteX1" fmla="*/ 316948 w 379708"/>
              <a:gd name="connsiteY1" fmla="*/ 301348 h 302048"/>
              <a:gd name="connsiteX2" fmla="*/ 0 w 379708"/>
              <a:gd name="connsiteY2" fmla="*/ 0 h 302048"/>
              <a:gd name="connsiteX3" fmla="*/ 68900 w 379708"/>
              <a:gd name="connsiteY3" fmla="*/ 43 h 302048"/>
              <a:gd name="connsiteX4" fmla="*/ 379708 w 379708"/>
              <a:gd name="connsiteY4" fmla="*/ 302048 h 302048"/>
              <a:gd name="connsiteX0" fmla="*/ 484491 w 484491"/>
              <a:gd name="connsiteY0" fmla="*/ 405276 h 405276"/>
              <a:gd name="connsiteX1" fmla="*/ 421731 w 484491"/>
              <a:gd name="connsiteY1" fmla="*/ 404576 h 405276"/>
              <a:gd name="connsiteX2" fmla="*/ 0 w 484491"/>
              <a:gd name="connsiteY2" fmla="*/ 0 h 405276"/>
              <a:gd name="connsiteX3" fmla="*/ 173683 w 484491"/>
              <a:gd name="connsiteY3" fmla="*/ 103271 h 405276"/>
              <a:gd name="connsiteX4" fmla="*/ 484491 w 484491"/>
              <a:gd name="connsiteY4" fmla="*/ 405276 h 405276"/>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70740 w 470740"/>
              <a:gd name="connsiteY0" fmla="*/ 458913 h 458913"/>
              <a:gd name="connsiteX1" fmla="*/ 407980 w 470740"/>
              <a:gd name="connsiteY1" fmla="*/ 458213 h 458913"/>
              <a:gd name="connsiteX2" fmla="*/ 2622 w 470740"/>
              <a:gd name="connsiteY2" fmla="*/ 69981 h 458913"/>
              <a:gd name="connsiteX3" fmla="*/ 0 w 470740"/>
              <a:gd name="connsiteY3" fmla="*/ 0 h 458913"/>
              <a:gd name="connsiteX4" fmla="*/ 470740 w 470740"/>
              <a:gd name="connsiteY4" fmla="*/ 458913 h 458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0" h="458913">
                <a:moveTo>
                  <a:pt x="470740" y="458913"/>
                </a:moveTo>
                <a:lnTo>
                  <a:pt x="407980" y="458213"/>
                </a:lnTo>
                <a:lnTo>
                  <a:pt x="2622" y="69981"/>
                </a:lnTo>
                <a:lnTo>
                  <a:pt x="0" y="0"/>
                </a:lnTo>
                <a:cubicBezTo>
                  <a:pt x="474166" y="459291"/>
                  <a:pt x="376643" y="362386"/>
                  <a:pt x="470740" y="458913"/>
                </a:cubicBezTo>
                <a:close/>
              </a:path>
            </a:pathLst>
          </a:custGeom>
          <a:solidFill>
            <a:schemeClr val="bg1">
              <a:lumMod val="8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 name="Parallelogram 1"/>
          <p:cNvSpPr/>
          <p:nvPr userDrawn="1"/>
        </p:nvSpPr>
        <p:spPr>
          <a:xfrm>
            <a:off x="1702139" y="-8355"/>
            <a:ext cx="7479448" cy="753809"/>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662664 w 8439233"/>
              <a:gd name="connsiteY0" fmla="*/ 625319 h 646751"/>
              <a:gd name="connsiteX1" fmla="*/ 0 w 8439233"/>
              <a:gd name="connsiteY1" fmla="*/ 0 h 646751"/>
              <a:gd name="connsiteX2" fmla="*/ 8439233 w 8439233"/>
              <a:gd name="connsiteY2" fmla="*/ 65192 h 646751"/>
              <a:gd name="connsiteX3" fmla="*/ 8425152 w 8439233"/>
              <a:gd name="connsiteY3" fmla="*/ 646751 h 646751"/>
              <a:gd name="connsiteX4" fmla="*/ 662664 w 8439233"/>
              <a:gd name="connsiteY4" fmla="*/ 625319 h 646751"/>
              <a:gd name="connsiteX0" fmla="*/ 662664 w 8433629"/>
              <a:gd name="connsiteY0" fmla="*/ 627253 h 648685"/>
              <a:gd name="connsiteX1" fmla="*/ 0 w 8433629"/>
              <a:gd name="connsiteY1" fmla="*/ 1934 h 648685"/>
              <a:gd name="connsiteX2" fmla="*/ 8433629 w 8433629"/>
              <a:gd name="connsiteY2" fmla="*/ 0 h 648685"/>
              <a:gd name="connsiteX3" fmla="*/ 8425152 w 8433629"/>
              <a:gd name="connsiteY3" fmla="*/ 648685 h 648685"/>
              <a:gd name="connsiteX4" fmla="*/ 662664 w 8433629"/>
              <a:gd name="connsiteY4" fmla="*/ 627253 h 648685"/>
              <a:gd name="connsiteX0" fmla="*/ 662664 w 8570840"/>
              <a:gd name="connsiteY0" fmla="*/ 627253 h 648685"/>
              <a:gd name="connsiteX1" fmla="*/ 0 w 8570840"/>
              <a:gd name="connsiteY1" fmla="*/ 1934 h 648685"/>
              <a:gd name="connsiteX2" fmla="*/ 8433629 w 8570840"/>
              <a:gd name="connsiteY2" fmla="*/ 0 h 648685"/>
              <a:gd name="connsiteX3" fmla="*/ 8570840 w 8570840"/>
              <a:gd name="connsiteY3" fmla="*/ 648685 h 648685"/>
              <a:gd name="connsiteX4" fmla="*/ 662664 w 8570840"/>
              <a:gd name="connsiteY4" fmla="*/ 627253 h 648685"/>
              <a:gd name="connsiteX0" fmla="*/ 662664 w 8570840"/>
              <a:gd name="connsiteY0" fmla="*/ 625319 h 646751"/>
              <a:gd name="connsiteX1" fmla="*/ 0 w 8570840"/>
              <a:gd name="connsiteY1" fmla="*/ 0 h 646751"/>
              <a:gd name="connsiteX2" fmla="*/ 8545696 w 8570840"/>
              <a:gd name="connsiteY2" fmla="*/ 2262 h 646751"/>
              <a:gd name="connsiteX3" fmla="*/ 8570840 w 8570840"/>
              <a:gd name="connsiteY3" fmla="*/ 646751 h 646751"/>
              <a:gd name="connsiteX4" fmla="*/ 662664 w 8570840"/>
              <a:gd name="connsiteY4" fmla="*/ 625319 h 646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0840" h="646751">
                <a:moveTo>
                  <a:pt x="662664" y="625319"/>
                </a:moveTo>
                <a:lnTo>
                  <a:pt x="0" y="0"/>
                </a:lnTo>
                <a:lnTo>
                  <a:pt x="8545696" y="2262"/>
                </a:lnTo>
                <a:lnTo>
                  <a:pt x="8570840" y="646751"/>
                </a:lnTo>
                <a:lnTo>
                  <a:pt x="662664" y="625319"/>
                </a:lnTo>
                <a:close/>
              </a:path>
            </a:pathLst>
          </a:custGeom>
          <a:solidFill>
            <a:srgbClr val="0C193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
          <p:cNvSpPr/>
          <p:nvPr userDrawn="1"/>
        </p:nvSpPr>
        <p:spPr>
          <a:xfrm>
            <a:off x="304800" y="4954038"/>
            <a:ext cx="8902290" cy="207841"/>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10080371"/>
              <a:gd name="connsiteY0" fmla="*/ 107998 h 109341"/>
              <a:gd name="connsiteX1" fmla="*/ 104107 w 10080371"/>
              <a:gd name="connsiteY1" fmla="*/ 109341 h 109341"/>
              <a:gd name="connsiteX2" fmla="*/ 0 w 10080371"/>
              <a:gd name="connsiteY2" fmla="*/ 10257 h 109341"/>
              <a:gd name="connsiteX3" fmla="*/ 10080369 w 10080371"/>
              <a:gd name="connsiteY3" fmla="*/ 0 h 109341"/>
              <a:gd name="connsiteX4" fmla="*/ 9834719 w 10080371"/>
              <a:gd name="connsiteY4" fmla="*/ 107998 h 109341"/>
              <a:gd name="connsiteX0" fmla="*/ 9834719 w 10096915"/>
              <a:gd name="connsiteY0" fmla="*/ 97741 h 99084"/>
              <a:gd name="connsiteX1" fmla="*/ 104107 w 10096915"/>
              <a:gd name="connsiteY1" fmla="*/ 99084 h 99084"/>
              <a:gd name="connsiteX2" fmla="*/ 0 w 10096915"/>
              <a:gd name="connsiteY2" fmla="*/ 0 h 99084"/>
              <a:gd name="connsiteX3" fmla="*/ 10096913 w 10096915"/>
              <a:gd name="connsiteY3" fmla="*/ 22776 h 99084"/>
              <a:gd name="connsiteX4" fmla="*/ 9834719 w 10096915"/>
              <a:gd name="connsiteY4" fmla="*/ 97741 h 99084"/>
              <a:gd name="connsiteX0" fmla="*/ 9834719 w 10118975"/>
              <a:gd name="connsiteY0" fmla="*/ 97741 h 99084"/>
              <a:gd name="connsiteX1" fmla="*/ 104107 w 10118975"/>
              <a:gd name="connsiteY1" fmla="*/ 99084 h 99084"/>
              <a:gd name="connsiteX2" fmla="*/ 0 w 10118975"/>
              <a:gd name="connsiteY2" fmla="*/ 0 h 99084"/>
              <a:gd name="connsiteX3" fmla="*/ 10118973 w 10118975"/>
              <a:gd name="connsiteY3" fmla="*/ 6260 h 99084"/>
              <a:gd name="connsiteX4" fmla="*/ 9834719 w 10118975"/>
              <a:gd name="connsiteY4" fmla="*/ 97741 h 99084"/>
              <a:gd name="connsiteX0" fmla="*/ 10110464 w 10119054"/>
              <a:gd name="connsiteY0" fmla="*/ 184453 h 184453"/>
              <a:gd name="connsiteX1" fmla="*/ 104107 w 10119054"/>
              <a:gd name="connsiteY1" fmla="*/ 99084 h 184453"/>
              <a:gd name="connsiteX2" fmla="*/ 0 w 10119054"/>
              <a:gd name="connsiteY2" fmla="*/ 0 h 184453"/>
              <a:gd name="connsiteX3" fmla="*/ 10118973 w 10119054"/>
              <a:gd name="connsiteY3" fmla="*/ 6260 h 184453"/>
              <a:gd name="connsiteX4" fmla="*/ 10110464 w 10119054"/>
              <a:gd name="connsiteY4" fmla="*/ 184453 h 184453"/>
              <a:gd name="connsiteX0" fmla="*/ 10110464 w 10119054"/>
              <a:gd name="connsiteY0" fmla="*/ 184453 h 184453"/>
              <a:gd name="connsiteX1" fmla="*/ 181315 w 10119054"/>
              <a:gd name="connsiteY1" fmla="*/ 181666 h 184453"/>
              <a:gd name="connsiteX2" fmla="*/ 0 w 10119054"/>
              <a:gd name="connsiteY2" fmla="*/ 0 h 184453"/>
              <a:gd name="connsiteX3" fmla="*/ 10118973 w 10119054"/>
              <a:gd name="connsiteY3" fmla="*/ 6260 h 184453"/>
              <a:gd name="connsiteX4" fmla="*/ 10110464 w 10119054"/>
              <a:gd name="connsiteY4" fmla="*/ 184453 h 184453"/>
              <a:gd name="connsiteX0" fmla="*/ 10110464 w 10119054"/>
              <a:gd name="connsiteY0" fmla="*/ 178324 h 178324"/>
              <a:gd name="connsiteX1" fmla="*/ 181315 w 10119054"/>
              <a:gd name="connsiteY1" fmla="*/ 175537 h 178324"/>
              <a:gd name="connsiteX2" fmla="*/ 0 w 10119054"/>
              <a:gd name="connsiteY2" fmla="*/ 0 h 178324"/>
              <a:gd name="connsiteX3" fmla="*/ 10118973 w 10119054"/>
              <a:gd name="connsiteY3" fmla="*/ 131 h 178324"/>
              <a:gd name="connsiteX4" fmla="*/ 10110464 w 10119054"/>
              <a:gd name="connsiteY4" fmla="*/ 178324 h 17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9054" h="178324">
                <a:moveTo>
                  <a:pt x="10110464" y="178324"/>
                </a:moveTo>
                <a:lnTo>
                  <a:pt x="181315" y="175537"/>
                </a:lnTo>
                <a:lnTo>
                  <a:pt x="0" y="0"/>
                </a:lnTo>
                <a:lnTo>
                  <a:pt x="10118973" y="131"/>
                </a:lnTo>
                <a:cubicBezTo>
                  <a:pt x="10119951" y="55239"/>
                  <a:pt x="10111873" y="81797"/>
                  <a:pt x="10110464" y="178324"/>
                </a:cubicBezTo>
                <a:close/>
              </a:path>
            </a:pathLst>
          </a:custGeom>
          <a:solidFill>
            <a:srgbClr val="0C193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userDrawn="1"/>
        </p:nvSpPr>
        <p:spPr>
          <a:xfrm>
            <a:off x="455870" y="4922777"/>
            <a:ext cx="8688129" cy="24622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D9D9D9"/>
                </a:solidFill>
                <a:latin typeface="Arial Narrow"/>
                <a:cs typeface="Arial Narrow"/>
              </a:rPr>
              <a:t>STEM101.ORG</a:t>
            </a:r>
            <a:r>
              <a:rPr lang="en-US" sz="1000" i="0" baseline="0" dirty="0">
                <a:solidFill>
                  <a:srgbClr val="D9D9D9"/>
                </a:solidFill>
                <a:latin typeface="Arial Narrow"/>
                <a:cs typeface="Arial Narrow"/>
              </a:rPr>
              <a:t>                                                                                                                                                                                                                 </a:t>
            </a:r>
            <a:r>
              <a:rPr lang="en-US" sz="1000" i="0" dirty="0">
                <a:solidFill>
                  <a:srgbClr val="D9D9D9"/>
                </a:solidFill>
                <a:latin typeface="Arial Narrow"/>
                <a:cs typeface="Arial Narrow"/>
              </a:rPr>
              <a:t>A Non-Profit</a:t>
            </a:r>
            <a:r>
              <a:rPr lang="en-US" sz="1000" i="0" baseline="0" dirty="0">
                <a:solidFill>
                  <a:srgbClr val="D9D9D9"/>
                </a:solidFill>
                <a:latin typeface="Arial Narrow"/>
                <a:cs typeface="Arial Narrow"/>
              </a:rPr>
              <a:t> K-16 Education Program</a:t>
            </a:r>
            <a:endParaRPr lang="en-US" sz="1000" dirty="0">
              <a:solidFill>
                <a:srgbClr val="D9D9D9"/>
              </a:solidFill>
              <a:latin typeface="Arial Narrow"/>
              <a:cs typeface="Arial Narrow"/>
            </a:endParaRPr>
          </a:p>
        </p:txBody>
      </p:sp>
      <p:pic>
        <p:nvPicPr>
          <p:cNvPr id="18" name="Picture 17" descr="stem-branding blue.jpg"/>
          <p:cNvPicPr>
            <a:picLocks noChangeAspect="1"/>
          </p:cNvPicPr>
          <p:nvPr userDrawn="1"/>
        </p:nvPicPr>
        <p:blipFill rotWithShape="1">
          <a:blip r:embed="rId2" cstate="print">
            <a:extLst>
              <a:ext uri="{28A0092B-C50C-407E-A947-70E740481C1C}">
                <a14:useLocalDpi xmlns:a14="http://schemas.microsoft.com/office/drawing/2010/main" val="0"/>
              </a:ext>
            </a:extLst>
          </a:blip>
          <a:srcRect t="22313" b="22417"/>
          <a:stretch/>
        </p:blipFill>
        <p:spPr>
          <a:xfrm>
            <a:off x="6528765" y="35778"/>
            <a:ext cx="2523683" cy="65726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p:cNvSpPr txBox="1"/>
          <p:nvPr/>
        </p:nvSpPr>
        <p:spPr>
          <a:xfrm>
            <a:off x="152400" y="50453"/>
            <a:ext cx="4114800" cy="553998"/>
          </a:xfrm>
          <a:prstGeom prst="rect">
            <a:avLst/>
          </a:prstGeom>
          <a:noFill/>
          <a:ln>
            <a:noFill/>
          </a:ln>
        </p:spPr>
        <p:txBody>
          <a:bodyPr wrap="square" rtlCol="0">
            <a:spAutoFit/>
          </a:bodyPr>
          <a:lstStyle/>
          <a:p>
            <a:r>
              <a:rPr lang="en-US" sz="3000" b="0" kern="1300" spc="300" dirty="0">
                <a:solidFill>
                  <a:schemeClr val="bg1"/>
                </a:solidFill>
                <a:latin typeface="+mj-lt"/>
                <a:ea typeface="+mn-ea"/>
                <a:cs typeface="Arial" pitchFamily="34" charset="0"/>
              </a:rPr>
              <a:t>TE </a:t>
            </a:r>
            <a:r>
              <a:rPr lang="en-US" sz="3000" b="0" kern="1300" spc="300" baseline="0" dirty="0">
                <a:solidFill>
                  <a:schemeClr val="bg1"/>
                </a:solidFill>
                <a:latin typeface="+mj-lt"/>
                <a:ea typeface="+mn-ea"/>
                <a:cs typeface="Arial" pitchFamily="34" charset="0"/>
              </a:rPr>
              <a:t>STEM ACADEMY</a:t>
            </a:r>
            <a:endParaRPr lang="en-US" sz="3000" b="0" kern="1300" spc="300" baseline="30000" dirty="0">
              <a:solidFill>
                <a:schemeClr val="bg1"/>
              </a:solidFill>
              <a:latin typeface="+mj-lt"/>
              <a:ea typeface="+mn-ea"/>
              <a:cs typeface="Arial" pitchFamily="34" charset="0"/>
            </a:endParaRPr>
          </a:p>
        </p:txBody>
      </p:sp>
      <p:sp>
        <p:nvSpPr>
          <p:cNvPr id="12" name="Parallelogram 1"/>
          <p:cNvSpPr/>
          <p:nvPr userDrawn="1"/>
        </p:nvSpPr>
        <p:spPr>
          <a:xfrm>
            <a:off x="0" y="-16711"/>
            <a:ext cx="850259" cy="502507"/>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46705"/>
              <a:gd name="connsiteY0" fmla="*/ 561142 h 582574"/>
              <a:gd name="connsiteX1" fmla="*/ 0 w 8346705"/>
              <a:gd name="connsiteY1" fmla="*/ 7144 h 582574"/>
              <a:gd name="connsiteX2" fmla="*/ 1574461 w 8346705"/>
              <a:gd name="connsiteY2" fmla="*/ 0 h 582574"/>
              <a:gd name="connsiteX3" fmla="*/ 8346705 w 8346705"/>
              <a:gd name="connsiteY3" fmla="*/ 582574 h 582574"/>
              <a:gd name="connsiteX4" fmla="*/ 584217 w 8346705"/>
              <a:gd name="connsiteY4" fmla="*/ 561142 h 582574"/>
              <a:gd name="connsiteX0" fmla="*/ 584217 w 2215272"/>
              <a:gd name="connsiteY0" fmla="*/ 561142 h 589718"/>
              <a:gd name="connsiteX1" fmla="*/ 0 w 2215272"/>
              <a:gd name="connsiteY1" fmla="*/ 7144 h 589718"/>
              <a:gd name="connsiteX2" fmla="*/ 1574461 w 2215272"/>
              <a:gd name="connsiteY2" fmla="*/ 0 h 589718"/>
              <a:gd name="connsiteX3" fmla="*/ 2215272 w 2215272"/>
              <a:gd name="connsiteY3" fmla="*/ 589718 h 589718"/>
              <a:gd name="connsiteX4" fmla="*/ 584217 w 2215272"/>
              <a:gd name="connsiteY4" fmla="*/ 561142 h 589718"/>
              <a:gd name="connsiteX0" fmla="*/ 584217 w 2215272"/>
              <a:gd name="connsiteY0" fmla="*/ 561142 h 570668"/>
              <a:gd name="connsiteX1" fmla="*/ 0 w 2215272"/>
              <a:gd name="connsiteY1" fmla="*/ 7144 h 570668"/>
              <a:gd name="connsiteX2" fmla="*/ 1574461 w 2215272"/>
              <a:gd name="connsiteY2" fmla="*/ 0 h 570668"/>
              <a:gd name="connsiteX3" fmla="*/ 2215272 w 2215272"/>
              <a:gd name="connsiteY3" fmla="*/ 570668 h 570668"/>
              <a:gd name="connsiteX4" fmla="*/ 584217 w 2215272"/>
              <a:gd name="connsiteY4" fmla="*/ 561142 h 570668"/>
              <a:gd name="connsiteX0" fmla="*/ 584217 w 2215272"/>
              <a:gd name="connsiteY0" fmla="*/ 556380 h 565906"/>
              <a:gd name="connsiteX1" fmla="*/ 0 w 2215272"/>
              <a:gd name="connsiteY1" fmla="*/ 2382 h 565906"/>
              <a:gd name="connsiteX2" fmla="*/ 1620850 w 2215272"/>
              <a:gd name="connsiteY2" fmla="*/ 0 h 565906"/>
              <a:gd name="connsiteX3" fmla="*/ 2215272 w 2215272"/>
              <a:gd name="connsiteY3" fmla="*/ 565906 h 565906"/>
              <a:gd name="connsiteX4" fmla="*/ 584217 w 2215272"/>
              <a:gd name="connsiteY4" fmla="*/ 556380 h 565906"/>
              <a:gd name="connsiteX0" fmla="*/ 584217 w 2215272"/>
              <a:gd name="connsiteY0" fmla="*/ 556380 h 561090"/>
              <a:gd name="connsiteX1" fmla="*/ 0 w 2215272"/>
              <a:gd name="connsiteY1" fmla="*/ 2382 h 561090"/>
              <a:gd name="connsiteX2" fmla="*/ 1620850 w 2215272"/>
              <a:gd name="connsiteY2" fmla="*/ 0 h 561090"/>
              <a:gd name="connsiteX3" fmla="*/ 2215272 w 2215272"/>
              <a:gd name="connsiteY3" fmla="*/ 561090 h 561090"/>
              <a:gd name="connsiteX4" fmla="*/ 584217 w 2215272"/>
              <a:gd name="connsiteY4" fmla="*/ 556380 h 561090"/>
              <a:gd name="connsiteX0" fmla="*/ 584217 w 2215272"/>
              <a:gd name="connsiteY0" fmla="*/ 553998 h 558708"/>
              <a:gd name="connsiteX1" fmla="*/ 0 w 2215272"/>
              <a:gd name="connsiteY1" fmla="*/ 0 h 558708"/>
              <a:gd name="connsiteX2" fmla="*/ 1642647 w 2215272"/>
              <a:gd name="connsiteY2" fmla="*/ 27 h 558708"/>
              <a:gd name="connsiteX3" fmla="*/ 2215272 w 2215272"/>
              <a:gd name="connsiteY3" fmla="*/ 558708 h 558708"/>
              <a:gd name="connsiteX4" fmla="*/ 584217 w 2215272"/>
              <a:gd name="connsiteY4" fmla="*/ 553998 h 558708"/>
              <a:gd name="connsiteX0" fmla="*/ 584217 w 2215272"/>
              <a:gd name="connsiteY0" fmla="*/ 553998 h 558708"/>
              <a:gd name="connsiteX1" fmla="*/ 0 w 2215272"/>
              <a:gd name="connsiteY1" fmla="*/ 0 h 558708"/>
              <a:gd name="connsiteX2" fmla="*/ 615475 w 2215272"/>
              <a:gd name="connsiteY2" fmla="*/ 118024 h 558708"/>
              <a:gd name="connsiteX3" fmla="*/ 2215272 w 2215272"/>
              <a:gd name="connsiteY3" fmla="*/ 558708 h 558708"/>
              <a:gd name="connsiteX4" fmla="*/ 584217 w 2215272"/>
              <a:gd name="connsiteY4" fmla="*/ 553998 h 558708"/>
              <a:gd name="connsiteX0" fmla="*/ 469783 w 2100838"/>
              <a:gd name="connsiteY0" fmla="*/ 436001 h 440711"/>
              <a:gd name="connsiteX1" fmla="*/ 0 w 2100838"/>
              <a:gd name="connsiteY1" fmla="*/ 0 h 440711"/>
              <a:gd name="connsiteX2" fmla="*/ 501041 w 2100838"/>
              <a:gd name="connsiteY2" fmla="*/ 27 h 440711"/>
              <a:gd name="connsiteX3" fmla="*/ 2100838 w 2100838"/>
              <a:gd name="connsiteY3" fmla="*/ 440711 h 440711"/>
              <a:gd name="connsiteX4" fmla="*/ 469783 w 2100838"/>
              <a:gd name="connsiteY4" fmla="*/ 436001 h 440711"/>
              <a:gd name="connsiteX0" fmla="*/ 469783 w 972856"/>
              <a:gd name="connsiteY0" fmla="*/ 436001 h 436001"/>
              <a:gd name="connsiteX1" fmla="*/ 0 w 972856"/>
              <a:gd name="connsiteY1" fmla="*/ 0 h 436001"/>
              <a:gd name="connsiteX2" fmla="*/ 501041 w 972856"/>
              <a:gd name="connsiteY2" fmla="*/ 27 h 436001"/>
              <a:gd name="connsiteX3" fmla="*/ 972856 w 972856"/>
              <a:gd name="connsiteY3" fmla="*/ 435895 h 436001"/>
              <a:gd name="connsiteX4" fmla="*/ 469783 w 972856"/>
              <a:gd name="connsiteY4" fmla="*/ 436001 h 43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856" h="436001">
                <a:moveTo>
                  <a:pt x="469783" y="436001"/>
                </a:moveTo>
                <a:lnTo>
                  <a:pt x="0" y="0"/>
                </a:lnTo>
                <a:lnTo>
                  <a:pt x="501041" y="27"/>
                </a:lnTo>
                <a:lnTo>
                  <a:pt x="972856" y="435895"/>
                </a:lnTo>
                <a:lnTo>
                  <a:pt x="469783" y="436001"/>
                </a:lnTo>
                <a:close/>
              </a:path>
            </a:pathLst>
          </a:custGeom>
          <a:solidFill>
            <a:srgbClr val="0C193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
          <p:cNvSpPr/>
          <p:nvPr userDrawn="1"/>
        </p:nvSpPr>
        <p:spPr>
          <a:xfrm>
            <a:off x="430853" y="-16737"/>
            <a:ext cx="1936109" cy="643931"/>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46705"/>
              <a:gd name="connsiteY0" fmla="*/ 561142 h 582574"/>
              <a:gd name="connsiteX1" fmla="*/ 0 w 8346705"/>
              <a:gd name="connsiteY1" fmla="*/ 7144 h 582574"/>
              <a:gd name="connsiteX2" fmla="*/ 1574461 w 8346705"/>
              <a:gd name="connsiteY2" fmla="*/ 0 h 582574"/>
              <a:gd name="connsiteX3" fmla="*/ 8346705 w 8346705"/>
              <a:gd name="connsiteY3" fmla="*/ 582574 h 582574"/>
              <a:gd name="connsiteX4" fmla="*/ 584217 w 8346705"/>
              <a:gd name="connsiteY4" fmla="*/ 561142 h 582574"/>
              <a:gd name="connsiteX0" fmla="*/ 584217 w 2215272"/>
              <a:gd name="connsiteY0" fmla="*/ 561142 h 589718"/>
              <a:gd name="connsiteX1" fmla="*/ 0 w 2215272"/>
              <a:gd name="connsiteY1" fmla="*/ 7144 h 589718"/>
              <a:gd name="connsiteX2" fmla="*/ 1574461 w 2215272"/>
              <a:gd name="connsiteY2" fmla="*/ 0 h 589718"/>
              <a:gd name="connsiteX3" fmla="*/ 2215272 w 2215272"/>
              <a:gd name="connsiteY3" fmla="*/ 589718 h 589718"/>
              <a:gd name="connsiteX4" fmla="*/ 584217 w 2215272"/>
              <a:gd name="connsiteY4" fmla="*/ 561142 h 589718"/>
              <a:gd name="connsiteX0" fmla="*/ 584217 w 2215272"/>
              <a:gd name="connsiteY0" fmla="*/ 561142 h 570668"/>
              <a:gd name="connsiteX1" fmla="*/ 0 w 2215272"/>
              <a:gd name="connsiteY1" fmla="*/ 7144 h 570668"/>
              <a:gd name="connsiteX2" fmla="*/ 1574461 w 2215272"/>
              <a:gd name="connsiteY2" fmla="*/ 0 h 570668"/>
              <a:gd name="connsiteX3" fmla="*/ 2215272 w 2215272"/>
              <a:gd name="connsiteY3" fmla="*/ 570668 h 570668"/>
              <a:gd name="connsiteX4" fmla="*/ 584217 w 2215272"/>
              <a:gd name="connsiteY4" fmla="*/ 561142 h 570668"/>
              <a:gd name="connsiteX0" fmla="*/ 584217 w 2215272"/>
              <a:gd name="connsiteY0" fmla="*/ 556380 h 565906"/>
              <a:gd name="connsiteX1" fmla="*/ 0 w 2215272"/>
              <a:gd name="connsiteY1" fmla="*/ 2382 h 565906"/>
              <a:gd name="connsiteX2" fmla="*/ 1620850 w 2215272"/>
              <a:gd name="connsiteY2" fmla="*/ 0 h 565906"/>
              <a:gd name="connsiteX3" fmla="*/ 2215272 w 2215272"/>
              <a:gd name="connsiteY3" fmla="*/ 565906 h 565906"/>
              <a:gd name="connsiteX4" fmla="*/ 584217 w 2215272"/>
              <a:gd name="connsiteY4" fmla="*/ 556380 h 565906"/>
              <a:gd name="connsiteX0" fmla="*/ 584217 w 2215272"/>
              <a:gd name="connsiteY0" fmla="*/ 556380 h 561090"/>
              <a:gd name="connsiteX1" fmla="*/ 0 w 2215272"/>
              <a:gd name="connsiteY1" fmla="*/ 2382 h 561090"/>
              <a:gd name="connsiteX2" fmla="*/ 1620850 w 2215272"/>
              <a:gd name="connsiteY2" fmla="*/ 0 h 561090"/>
              <a:gd name="connsiteX3" fmla="*/ 2215272 w 2215272"/>
              <a:gd name="connsiteY3" fmla="*/ 561090 h 561090"/>
              <a:gd name="connsiteX4" fmla="*/ 584217 w 2215272"/>
              <a:gd name="connsiteY4" fmla="*/ 556380 h 561090"/>
              <a:gd name="connsiteX0" fmla="*/ 584217 w 2215272"/>
              <a:gd name="connsiteY0" fmla="*/ 553998 h 558708"/>
              <a:gd name="connsiteX1" fmla="*/ 0 w 2215272"/>
              <a:gd name="connsiteY1" fmla="*/ 0 h 558708"/>
              <a:gd name="connsiteX2" fmla="*/ 1642647 w 2215272"/>
              <a:gd name="connsiteY2" fmla="*/ 27 h 558708"/>
              <a:gd name="connsiteX3" fmla="*/ 2215272 w 2215272"/>
              <a:gd name="connsiteY3" fmla="*/ 558708 h 558708"/>
              <a:gd name="connsiteX4" fmla="*/ 584217 w 2215272"/>
              <a:gd name="connsiteY4" fmla="*/ 553998 h 558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272" h="558708">
                <a:moveTo>
                  <a:pt x="584217" y="553998"/>
                </a:moveTo>
                <a:lnTo>
                  <a:pt x="0" y="0"/>
                </a:lnTo>
                <a:lnTo>
                  <a:pt x="1642647" y="27"/>
                </a:lnTo>
                <a:lnTo>
                  <a:pt x="2215272" y="558708"/>
                </a:lnTo>
                <a:lnTo>
                  <a:pt x="584217" y="553998"/>
                </a:lnTo>
                <a:close/>
              </a:path>
            </a:pathLst>
          </a:cu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
          <p:cNvSpPr/>
          <p:nvPr userDrawn="1"/>
        </p:nvSpPr>
        <p:spPr>
          <a:xfrm>
            <a:off x="80646" y="4934143"/>
            <a:ext cx="205750" cy="210174"/>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9834719"/>
              <a:gd name="connsiteY0" fmla="*/ 101784 h 103127"/>
              <a:gd name="connsiteX1" fmla="*/ 104107 w 9834719"/>
              <a:gd name="connsiteY1" fmla="*/ 103127 h 103127"/>
              <a:gd name="connsiteX2" fmla="*/ 0 w 9834719"/>
              <a:gd name="connsiteY2" fmla="*/ 4043 h 103127"/>
              <a:gd name="connsiteX3" fmla="*/ 7158112 w 9834719"/>
              <a:gd name="connsiteY3" fmla="*/ 0 h 103127"/>
              <a:gd name="connsiteX4" fmla="*/ 9834719 w 9834719"/>
              <a:gd name="connsiteY4" fmla="*/ 101784 h 103127"/>
              <a:gd name="connsiteX0" fmla="*/ 7084170 w 7158121"/>
              <a:gd name="connsiteY0" fmla="*/ 103827 h 103827"/>
              <a:gd name="connsiteX1" fmla="*/ 104107 w 7158121"/>
              <a:gd name="connsiteY1" fmla="*/ 103127 h 103827"/>
              <a:gd name="connsiteX2" fmla="*/ 0 w 7158121"/>
              <a:gd name="connsiteY2" fmla="*/ 4043 h 103827"/>
              <a:gd name="connsiteX3" fmla="*/ 7158112 w 7158121"/>
              <a:gd name="connsiteY3" fmla="*/ 0 h 103827"/>
              <a:gd name="connsiteX4" fmla="*/ 7084170 w 7158121"/>
              <a:gd name="connsiteY4" fmla="*/ 103827 h 103827"/>
              <a:gd name="connsiteX0" fmla="*/ 3302165 w 7158112"/>
              <a:gd name="connsiteY0" fmla="*/ 103827 h 103827"/>
              <a:gd name="connsiteX1" fmla="*/ 104107 w 7158112"/>
              <a:gd name="connsiteY1" fmla="*/ 103127 h 103827"/>
              <a:gd name="connsiteX2" fmla="*/ 0 w 7158112"/>
              <a:gd name="connsiteY2" fmla="*/ 4043 h 103827"/>
              <a:gd name="connsiteX3" fmla="*/ 7158112 w 7158112"/>
              <a:gd name="connsiteY3" fmla="*/ 0 h 103827"/>
              <a:gd name="connsiteX4" fmla="*/ 3302165 w 7158112"/>
              <a:gd name="connsiteY4" fmla="*/ 103827 h 103827"/>
              <a:gd name="connsiteX0" fmla="*/ 3302165 w 3302208"/>
              <a:gd name="connsiteY0" fmla="*/ 101784 h 101784"/>
              <a:gd name="connsiteX1" fmla="*/ 104107 w 3302208"/>
              <a:gd name="connsiteY1" fmla="*/ 101084 h 101784"/>
              <a:gd name="connsiteX2" fmla="*/ 0 w 3302208"/>
              <a:gd name="connsiteY2" fmla="*/ 2000 h 101784"/>
              <a:gd name="connsiteX3" fmla="*/ 3269687 w 3302208"/>
              <a:gd name="connsiteY3" fmla="*/ 0 h 101784"/>
              <a:gd name="connsiteX4" fmla="*/ 3302165 w 3302208"/>
              <a:gd name="connsiteY4" fmla="*/ 101784 h 101784"/>
              <a:gd name="connsiteX0" fmla="*/ 3302165 w 3302164"/>
              <a:gd name="connsiteY0" fmla="*/ 101784 h 101784"/>
              <a:gd name="connsiteX1" fmla="*/ 104107 w 3302164"/>
              <a:gd name="connsiteY1" fmla="*/ 101084 h 101784"/>
              <a:gd name="connsiteX2" fmla="*/ 0 w 3302164"/>
              <a:gd name="connsiteY2" fmla="*/ 2000 h 101784"/>
              <a:gd name="connsiteX3" fmla="*/ 917531 w 3302164"/>
              <a:gd name="connsiteY3" fmla="*/ 0 h 101784"/>
              <a:gd name="connsiteX4" fmla="*/ 3302165 w 3302164"/>
              <a:gd name="connsiteY4" fmla="*/ 101784 h 101784"/>
              <a:gd name="connsiteX0" fmla="*/ 158681 w 917531"/>
              <a:gd name="connsiteY0" fmla="*/ 99741 h 101084"/>
              <a:gd name="connsiteX1" fmla="*/ 104107 w 917531"/>
              <a:gd name="connsiteY1" fmla="*/ 101084 h 101084"/>
              <a:gd name="connsiteX2" fmla="*/ 0 w 917531"/>
              <a:gd name="connsiteY2" fmla="*/ 2000 h 101084"/>
              <a:gd name="connsiteX3" fmla="*/ 917531 w 917531"/>
              <a:gd name="connsiteY3" fmla="*/ 0 h 101084"/>
              <a:gd name="connsiteX4" fmla="*/ 158681 w 917531"/>
              <a:gd name="connsiteY4" fmla="*/ 99741 h 101084"/>
              <a:gd name="connsiteX0" fmla="*/ 158681 w 158696"/>
              <a:gd name="connsiteY0" fmla="*/ 97741 h 99084"/>
              <a:gd name="connsiteX1" fmla="*/ 104107 w 158696"/>
              <a:gd name="connsiteY1" fmla="*/ 99084 h 99084"/>
              <a:gd name="connsiteX2" fmla="*/ 0 w 158696"/>
              <a:gd name="connsiteY2" fmla="*/ 0 h 99084"/>
              <a:gd name="connsiteX3" fmla="*/ 66171 w 158696"/>
              <a:gd name="connsiteY3" fmla="*/ 43 h 99084"/>
              <a:gd name="connsiteX4" fmla="*/ 158681 w 158696"/>
              <a:gd name="connsiteY4" fmla="*/ 97741 h 99084"/>
              <a:gd name="connsiteX0" fmla="*/ 145037 w 145055"/>
              <a:gd name="connsiteY0" fmla="*/ 97741 h 99084"/>
              <a:gd name="connsiteX1" fmla="*/ 104107 w 145055"/>
              <a:gd name="connsiteY1" fmla="*/ 99084 h 99084"/>
              <a:gd name="connsiteX2" fmla="*/ 0 w 145055"/>
              <a:gd name="connsiteY2" fmla="*/ 0 h 99084"/>
              <a:gd name="connsiteX3" fmla="*/ 66171 w 145055"/>
              <a:gd name="connsiteY3" fmla="*/ 43 h 99084"/>
              <a:gd name="connsiteX4" fmla="*/ 145037 w 145055"/>
              <a:gd name="connsiteY4" fmla="*/ 97741 h 99084"/>
              <a:gd name="connsiteX0" fmla="*/ 145037 w 145460"/>
              <a:gd name="connsiteY0" fmla="*/ 97741 h 99084"/>
              <a:gd name="connsiteX1" fmla="*/ 104107 w 145460"/>
              <a:gd name="connsiteY1" fmla="*/ 99084 h 99084"/>
              <a:gd name="connsiteX2" fmla="*/ 0 w 145460"/>
              <a:gd name="connsiteY2" fmla="*/ 0 h 99084"/>
              <a:gd name="connsiteX3" fmla="*/ 66171 w 145460"/>
              <a:gd name="connsiteY3" fmla="*/ 43 h 99084"/>
              <a:gd name="connsiteX4" fmla="*/ 145037 w 145460"/>
              <a:gd name="connsiteY4" fmla="*/ 97741 h 99084"/>
              <a:gd name="connsiteX0" fmla="*/ 145037 w 145037"/>
              <a:gd name="connsiteY0" fmla="*/ 97741 h 99084"/>
              <a:gd name="connsiteX1" fmla="*/ 104107 w 145037"/>
              <a:gd name="connsiteY1" fmla="*/ 99084 h 99084"/>
              <a:gd name="connsiteX2" fmla="*/ 0 w 145037"/>
              <a:gd name="connsiteY2" fmla="*/ 0 h 99084"/>
              <a:gd name="connsiteX3" fmla="*/ 66171 w 145037"/>
              <a:gd name="connsiteY3" fmla="*/ 43 h 99084"/>
              <a:gd name="connsiteX4" fmla="*/ 145037 w 145037"/>
              <a:gd name="connsiteY4" fmla="*/ 97741 h 990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88935 w 188935"/>
              <a:gd name="connsiteY0" fmla="*/ 186454 h 186454"/>
              <a:gd name="connsiteX1" fmla="*/ 126175 w 188935"/>
              <a:gd name="connsiteY1" fmla="*/ 185754 h 186454"/>
              <a:gd name="connsiteX2" fmla="*/ 22068 w 188935"/>
              <a:gd name="connsiteY2" fmla="*/ 86670 h 186454"/>
              <a:gd name="connsiteX3" fmla="*/ 0 w 188935"/>
              <a:gd name="connsiteY3" fmla="*/ 0 h 186454"/>
              <a:gd name="connsiteX4" fmla="*/ 188935 w 188935"/>
              <a:gd name="connsiteY4" fmla="*/ 186454 h 186454"/>
              <a:gd name="connsiteX0" fmla="*/ 233045 w 233045"/>
              <a:gd name="connsiteY0" fmla="*/ 186454 h 186454"/>
              <a:gd name="connsiteX1" fmla="*/ 170285 w 233045"/>
              <a:gd name="connsiteY1" fmla="*/ 185754 h 186454"/>
              <a:gd name="connsiteX2" fmla="*/ 0 w 233045"/>
              <a:gd name="connsiteY2" fmla="*/ 12345 h 186454"/>
              <a:gd name="connsiteX3" fmla="*/ 44110 w 233045"/>
              <a:gd name="connsiteY3" fmla="*/ 0 h 186454"/>
              <a:gd name="connsiteX4" fmla="*/ 233045 w 233045"/>
              <a:gd name="connsiteY4" fmla="*/ 186454 h 186454"/>
              <a:gd name="connsiteX0" fmla="*/ 249417 w 249417"/>
              <a:gd name="connsiteY0" fmla="*/ 188411 h 188411"/>
              <a:gd name="connsiteX1" fmla="*/ 186657 w 249417"/>
              <a:gd name="connsiteY1" fmla="*/ 187711 h 188411"/>
              <a:gd name="connsiteX2" fmla="*/ 0 w 249417"/>
              <a:gd name="connsiteY2" fmla="*/ 0 h 188411"/>
              <a:gd name="connsiteX3" fmla="*/ 60482 w 249417"/>
              <a:gd name="connsiteY3" fmla="*/ 1957 h 188411"/>
              <a:gd name="connsiteX4" fmla="*/ 249417 w 249417"/>
              <a:gd name="connsiteY4" fmla="*/ 188411 h 188411"/>
              <a:gd name="connsiteX0" fmla="*/ 249417 w 249417"/>
              <a:gd name="connsiteY0" fmla="*/ 188411 h 188411"/>
              <a:gd name="connsiteX1" fmla="*/ 186657 w 249417"/>
              <a:gd name="connsiteY1" fmla="*/ 187711 h 188411"/>
              <a:gd name="connsiteX2" fmla="*/ 0 w 249417"/>
              <a:gd name="connsiteY2" fmla="*/ 0 h 188411"/>
              <a:gd name="connsiteX3" fmla="*/ 71397 w 249417"/>
              <a:gd name="connsiteY3" fmla="*/ 8086 h 188411"/>
              <a:gd name="connsiteX4" fmla="*/ 249417 w 249417"/>
              <a:gd name="connsiteY4" fmla="*/ 188411 h 188411"/>
              <a:gd name="connsiteX0" fmla="*/ 235774 w 235774"/>
              <a:gd name="connsiteY0" fmla="*/ 180325 h 180325"/>
              <a:gd name="connsiteX1" fmla="*/ 173014 w 235774"/>
              <a:gd name="connsiteY1" fmla="*/ 179625 h 180325"/>
              <a:gd name="connsiteX2" fmla="*/ 0 w 235774"/>
              <a:gd name="connsiteY2" fmla="*/ 86 h 180325"/>
              <a:gd name="connsiteX3" fmla="*/ 57754 w 235774"/>
              <a:gd name="connsiteY3" fmla="*/ 0 h 180325"/>
              <a:gd name="connsiteX4" fmla="*/ 235774 w 235774"/>
              <a:gd name="connsiteY4" fmla="*/ 180325 h 18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74" h="180325">
                <a:moveTo>
                  <a:pt x="235774" y="180325"/>
                </a:moveTo>
                <a:lnTo>
                  <a:pt x="173014" y="179625"/>
                </a:lnTo>
                <a:lnTo>
                  <a:pt x="0" y="86"/>
                </a:lnTo>
                <a:lnTo>
                  <a:pt x="57754" y="0"/>
                </a:lnTo>
                <a:cubicBezTo>
                  <a:pt x="162423" y="100055"/>
                  <a:pt x="141677" y="83798"/>
                  <a:pt x="235774" y="180325"/>
                </a:cubicBezTo>
                <a:close/>
              </a:path>
            </a:pathLst>
          </a:custGeom>
          <a:solidFill>
            <a:srgbClr val="D9D9D9"/>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
          <p:cNvSpPr/>
          <p:nvPr userDrawn="1"/>
        </p:nvSpPr>
        <p:spPr>
          <a:xfrm>
            <a:off x="-3240" y="4608624"/>
            <a:ext cx="410796" cy="534875"/>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9834719"/>
              <a:gd name="connsiteY0" fmla="*/ 101784 h 103127"/>
              <a:gd name="connsiteX1" fmla="*/ 104107 w 9834719"/>
              <a:gd name="connsiteY1" fmla="*/ 103127 h 103127"/>
              <a:gd name="connsiteX2" fmla="*/ 0 w 9834719"/>
              <a:gd name="connsiteY2" fmla="*/ 4043 h 103127"/>
              <a:gd name="connsiteX3" fmla="*/ 7158112 w 9834719"/>
              <a:gd name="connsiteY3" fmla="*/ 0 h 103127"/>
              <a:gd name="connsiteX4" fmla="*/ 9834719 w 9834719"/>
              <a:gd name="connsiteY4" fmla="*/ 101784 h 103127"/>
              <a:gd name="connsiteX0" fmla="*/ 7084170 w 7158121"/>
              <a:gd name="connsiteY0" fmla="*/ 103827 h 103827"/>
              <a:gd name="connsiteX1" fmla="*/ 104107 w 7158121"/>
              <a:gd name="connsiteY1" fmla="*/ 103127 h 103827"/>
              <a:gd name="connsiteX2" fmla="*/ 0 w 7158121"/>
              <a:gd name="connsiteY2" fmla="*/ 4043 h 103827"/>
              <a:gd name="connsiteX3" fmla="*/ 7158112 w 7158121"/>
              <a:gd name="connsiteY3" fmla="*/ 0 h 103827"/>
              <a:gd name="connsiteX4" fmla="*/ 7084170 w 7158121"/>
              <a:gd name="connsiteY4" fmla="*/ 103827 h 103827"/>
              <a:gd name="connsiteX0" fmla="*/ 3302165 w 7158112"/>
              <a:gd name="connsiteY0" fmla="*/ 103827 h 103827"/>
              <a:gd name="connsiteX1" fmla="*/ 104107 w 7158112"/>
              <a:gd name="connsiteY1" fmla="*/ 103127 h 103827"/>
              <a:gd name="connsiteX2" fmla="*/ 0 w 7158112"/>
              <a:gd name="connsiteY2" fmla="*/ 4043 h 103827"/>
              <a:gd name="connsiteX3" fmla="*/ 7158112 w 7158112"/>
              <a:gd name="connsiteY3" fmla="*/ 0 h 103827"/>
              <a:gd name="connsiteX4" fmla="*/ 3302165 w 7158112"/>
              <a:gd name="connsiteY4" fmla="*/ 103827 h 103827"/>
              <a:gd name="connsiteX0" fmla="*/ 3302165 w 3302208"/>
              <a:gd name="connsiteY0" fmla="*/ 101784 h 101784"/>
              <a:gd name="connsiteX1" fmla="*/ 104107 w 3302208"/>
              <a:gd name="connsiteY1" fmla="*/ 101084 h 101784"/>
              <a:gd name="connsiteX2" fmla="*/ 0 w 3302208"/>
              <a:gd name="connsiteY2" fmla="*/ 2000 h 101784"/>
              <a:gd name="connsiteX3" fmla="*/ 3269687 w 3302208"/>
              <a:gd name="connsiteY3" fmla="*/ 0 h 101784"/>
              <a:gd name="connsiteX4" fmla="*/ 3302165 w 3302208"/>
              <a:gd name="connsiteY4" fmla="*/ 101784 h 101784"/>
              <a:gd name="connsiteX0" fmla="*/ 3302165 w 3302164"/>
              <a:gd name="connsiteY0" fmla="*/ 101784 h 101784"/>
              <a:gd name="connsiteX1" fmla="*/ 104107 w 3302164"/>
              <a:gd name="connsiteY1" fmla="*/ 101084 h 101784"/>
              <a:gd name="connsiteX2" fmla="*/ 0 w 3302164"/>
              <a:gd name="connsiteY2" fmla="*/ 2000 h 101784"/>
              <a:gd name="connsiteX3" fmla="*/ 917531 w 3302164"/>
              <a:gd name="connsiteY3" fmla="*/ 0 h 101784"/>
              <a:gd name="connsiteX4" fmla="*/ 3302165 w 3302164"/>
              <a:gd name="connsiteY4" fmla="*/ 101784 h 101784"/>
              <a:gd name="connsiteX0" fmla="*/ 158681 w 917531"/>
              <a:gd name="connsiteY0" fmla="*/ 99741 h 101084"/>
              <a:gd name="connsiteX1" fmla="*/ 104107 w 917531"/>
              <a:gd name="connsiteY1" fmla="*/ 101084 h 101084"/>
              <a:gd name="connsiteX2" fmla="*/ 0 w 917531"/>
              <a:gd name="connsiteY2" fmla="*/ 2000 h 101084"/>
              <a:gd name="connsiteX3" fmla="*/ 917531 w 917531"/>
              <a:gd name="connsiteY3" fmla="*/ 0 h 101084"/>
              <a:gd name="connsiteX4" fmla="*/ 158681 w 917531"/>
              <a:gd name="connsiteY4" fmla="*/ 99741 h 101084"/>
              <a:gd name="connsiteX0" fmla="*/ 158681 w 158696"/>
              <a:gd name="connsiteY0" fmla="*/ 97741 h 99084"/>
              <a:gd name="connsiteX1" fmla="*/ 104107 w 158696"/>
              <a:gd name="connsiteY1" fmla="*/ 99084 h 99084"/>
              <a:gd name="connsiteX2" fmla="*/ 0 w 158696"/>
              <a:gd name="connsiteY2" fmla="*/ 0 h 99084"/>
              <a:gd name="connsiteX3" fmla="*/ 66171 w 158696"/>
              <a:gd name="connsiteY3" fmla="*/ 43 h 99084"/>
              <a:gd name="connsiteX4" fmla="*/ 158681 w 158696"/>
              <a:gd name="connsiteY4" fmla="*/ 97741 h 99084"/>
              <a:gd name="connsiteX0" fmla="*/ 145037 w 145055"/>
              <a:gd name="connsiteY0" fmla="*/ 97741 h 99084"/>
              <a:gd name="connsiteX1" fmla="*/ 104107 w 145055"/>
              <a:gd name="connsiteY1" fmla="*/ 99084 h 99084"/>
              <a:gd name="connsiteX2" fmla="*/ 0 w 145055"/>
              <a:gd name="connsiteY2" fmla="*/ 0 h 99084"/>
              <a:gd name="connsiteX3" fmla="*/ 66171 w 145055"/>
              <a:gd name="connsiteY3" fmla="*/ 43 h 99084"/>
              <a:gd name="connsiteX4" fmla="*/ 145037 w 145055"/>
              <a:gd name="connsiteY4" fmla="*/ 97741 h 99084"/>
              <a:gd name="connsiteX0" fmla="*/ 145037 w 145460"/>
              <a:gd name="connsiteY0" fmla="*/ 97741 h 99084"/>
              <a:gd name="connsiteX1" fmla="*/ 104107 w 145460"/>
              <a:gd name="connsiteY1" fmla="*/ 99084 h 99084"/>
              <a:gd name="connsiteX2" fmla="*/ 0 w 145460"/>
              <a:gd name="connsiteY2" fmla="*/ 0 h 99084"/>
              <a:gd name="connsiteX3" fmla="*/ 66171 w 145460"/>
              <a:gd name="connsiteY3" fmla="*/ 43 h 99084"/>
              <a:gd name="connsiteX4" fmla="*/ 145037 w 145460"/>
              <a:gd name="connsiteY4" fmla="*/ 97741 h 99084"/>
              <a:gd name="connsiteX0" fmla="*/ 145037 w 145037"/>
              <a:gd name="connsiteY0" fmla="*/ 97741 h 99084"/>
              <a:gd name="connsiteX1" fmla="*/ 104107 w 145037"/>
              <a:gd name="connsiteY1" fmla="*/ 99084 h 99084"/>
              <a:gd name="connsiteX2" fmla="*/ 0 w 145037"/>
              <a:gd name="connsiteY2" fmla="*/ 0 h 99084"/>
              <a:gd name="connsiteX3" fmla="*/ 66171 w 145037"/>
              <a:gd name="connsiteY3" fmla="*/ 43 h 99084"/>
              <a:gd name="connsiteX4" fmla="*/ 145037 w 145037"/>
              <a:gd name="connsiteY4" fmla="*/ 97741 h 990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379708 w 379708"/>
              <a:gd name="connsiteY0" fmla="*/ 304091 h 304091"/>
              <a:gd name="connsiteX1" fmla="*/ 316948 w 379708"/>
              <a:gd name="connsiteY1" fmla="*/ 303391 h 304091"/>
              <a:gd name="connsiteX2" fmla="*/ 0 w 379708"/>
              <a:gd name="connsiteY2" fmla="*/ 0 h 304091"/>
              <a:gd name="connsiteX3" fmla="*/ 279012 w 379708"/>
              <a:gd name="connsiteY3" fmla="*/ 204350 h 304091"/>
              <a:gd name="connsiteX4" fmla="*/ 379708 w 379708"/>
              <a:gd name="connsiteY4" fmla="*/ 304091 h 304091"/>
              <a:gd name="connsiteX0" fmla="*/ 379708 w 379708"/>
              <a:gd name="connsiteY0" fmla="*/ 304091 h 304091"/>
              <a:gd name="connsiteX1" fmla="*/ 316948 w 379708"/>
              <a:gd name="connsiteY1" fmla="*/ 303391 h 304091"/>
              <a:gd name="connsiteX2" fmla="*/ 0 w 379708"/>
              <a:gd name="connsiteY2" fmla="*/ 0 h 304091"/>
              <a:gd name="connsiteX3" fmla="*/ 68900 w 379708"/>
              <a:gd name="connsiteY3" fmla="*/ 2086 h 304091"/>
              <a:gd name="connsiteX4" fmla="*/ 379708 w 379708"/>
              <a:gd name="connsiteY4" fmla="*/ 304091 h 304091"/>
              <a:gd name="connsiteX0" fmla="*/ 379708 w 379708"/>
              <a:gd name="connsiteY0" fmla="*/ 304091 h 304091"/>
              <a:gd name="connsiteX1" fmla="*/ 316948 w 379708"/>
              <a:gd name="connsiteY1" fmla="*/ 303391 h 304091"/>
              <a:gd name="connsiteX2" fmla="*/ 0 w 379708"/>
              <a:gd name="connsiteY2" fmla="*/ 0 h 304091"/>
              <a:gd name="connsiteX3" fmla="*/ 68900 w 379708"/>
              <a:gd name="connsiteY3" fmla="*/ 2086 h 304091"/>
              <a:gd name="connsiteX4" fmla="*/ 379708 w 379708"/>
              <a:gd name="connsiteY4" fmla="*/ 304091 h 304091"/>
              <a:gd name="connsiteX0" fmla="*/ 379708 w 379708"/>
              <a:gd name="connsiteY0" fmla="*/ 302048 h 302048"/>
              <a:gd name="connsiteX1" fmla="*/ 316948 w 379708"/>
              <a:gd name="connsiteY1" fmla="*/ 301348 h 302048"/>
              <a:gd name="connsiteX2" fmla="*/ 0 w 379708"/>
              <a:gd name="connsiteY2" fmla="*/ 0 h 302048"/>
              <a:gd name="connsiteX3" fmla="*/ 68900 w 379708"/>
              <a:gd name="connsiteY3" fmla="*/ 43 h 302048"/>
              <a:gd name="connsiteX4" fmla="*/ 379708 w 379708"/>
              <a:gd name="connsiteY4" fmla="*/ 302048 h 302048"/>
              <a:gd name="connsiteX0" fmla="*/ 484491 w 484491"/>
              <a:gd name="connsiteY0" fmla="*/ 405276 h 405276"/>
              <a:gd name="connsiteX1" fmla="*/ 421731 w 484491"/>
              <a:gd name="connsiteY1" fmla="*/ 404576 h 405276"/>
              <a:gd name="connsiteX2" fmla="*/ 0 w 484491"/>
              <a:gd name="connsiteY2" fmla="*/ 0 h 405276"/>
              <a:gd name="connsiteX3" fmla="*/ 173683 w 484491"/>
              <a:gd name="connsiteY3" fmla="*/ 103271 h 405276"/>
              <a:gd name="connsiteX4" fmla="*/ 484491 w 484491"/>
              <a:gd name="connsiteY4" fmla="*/ 405276 h 405276"/>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70740 w 470740"/>
              <a:gd name="connsiteY0" fmla="*/ 458913 h 458913"/>
              <a:gd name="connsiteX1" fmla="*/ 407980 w 470740"/>
              <a:gd name="connsiteY1" fmla="*/ 458213 h 458913"/>
              <a:gd name="connsiteX2" fmla="*/ 2622 w 470740"/>
              <a:gd name="connsiteY2" fmla="*/ 69981 h 458913"/>
              <a:gd name="connsiteX3" fmla="*/ 0 w 470740"/>
              <a:gd name="connsiteY3" fmla="*/ 0 h 458913"/>
              <a:gd name="connsiteX4" fmla="*/ 470740 w 470740"/>
              <a:gd name="connsiteY4" fmla="*/ 458913 h 458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0" h="458913">
                <a:moveTo>
                  <a:pt x="470740" y="458913"/>
                </a:moveTo>
                <a:lnTo>
                  <a:pt x="407980" y="458213"/>
                </a:lnTo>
                <a:lnTo>
                  <a:pt x="2622" y="69981"/>
                </a:lnTo>
                <a:lnTo>
                  <a:pt x="0" y="0"/>
                </a:lnTo>
                <a:cubicBezTo>
                  <a:pt x="474166" y="459291"/>
                  <a:pt x="376643" y="362386"/>
                  <a:pt x="470740" y="458913"/>
                </a:cubicBezTo>
                <a:close/>
              </a:path>
            </a:pathLst>
          </a:custGeom>
          <a:solidFill>
            <a:schemeClr val="bg1">
              <a:lumMod val="8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1" name="Parallelogram 1"/>
          <p:cNvSpPr/>
          <p:nvPr userDrawn="1"/>
        </p:nvSpPr>
        <p:spPr>
          <a:xfrm>
            <a:off x="1702139" y="-8355"/>
            <a:ext cx="7479448" cy="753809"/>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662664 w 8439233"/>
              <a:gd name="connsiteY0" fmla="*/ 625319 h 646751"/>
              <a:gd name="connsiteX1" fmla="*/ 0 w 8439233"/>
              <a:gd name="connsiteY1" fmla="*/ 0 h 646751"/>
              <a:gd name="connsiteX2" fmla="*/ 8439233 w 8439233"/>
              <a:gd name="connsiteY2" fmla="*/ 65192 h 646751"/>
              <a:gd name="connsiteX3" fmla="*/ 8425152 w 8439233"/>
              <a:gd name="connsiteY3" fmla="*/ 646751 h 646751"/>
              <a:gd name="connsiteX4" fmla="*/ 662664 w 8439233"/>
              <a:gd name="connsiteY4" fmla="*/ 625319 h 646751"/>
              <a:gd name="connsiteX0" fmla="*/ 662664 w 8433629"/>
              <a:gd name="connsiteY0" fmla="*/ 627253 h 648685"/>
              <a:gd name="connsiteX1" fmla="*/ 0 w 8433629"/>
              <a:gd name="connsiteY1" fmla="*/ 1934 h 648685"/>
              <a:gd name="connsiteX2" fmla="*/ 8433629 w 8433629"/>
              <a:gd name="connsiteY2" fmla="*/ 0 h 648685"/>
              <a:gd name="connsiteX3" fmla="*/ 8425152 w 8433629"/>
              <a:gd name="connsiteY3" fmla="*/ 648685 h 648685"/>
              <a:gd name="connsiteX4" fmla="*/ 662664 w 8433629"/>
              <a:gd name="connsiteY4" fmla="*/ 627253 h 648685"/>
              <a:gd name="connsiteX0" fmla="*/ 662664 w 8570840"/>
              <a:gd name="connsiteY0" fmla="*/ 627253 h 648685"/>
              <a:gd name="connsiteX1" fmla="*/ 0 w 8570840"/>
              <a:gd name="connsiteY1" fmla="*/ 1934 h 648685"/>
              <a:gd name="connsiteX2" fmla="*/ 8433629 w 8570840"/>
              <a:gd name="connsiteY2" fmla="*/ 0 h 648685"/>
              <a:gd name="connsiteX3" fmla="*/ 8570840 w 8570840"/>
              <a:gd name="connsiteY3" fmla="*/ 648685 h 648685"/>
              <a:gd name="connsiteX4" fmla="*/ 662664 w 8570840"/>
              <a:gd name="connsiteY4" fmla="*/ 627253 h 648685"/>
              <a:gd name="connsiteX0" fmla="*/ 662664 w 8570840"/>
              <a:gd name="connsiteY0" fmla="*/ 625319 h 646751"/>
              <a:gd name="connsiteX1" fmla="*/ 0 w 8570840"/>
              <a:gd name="connsiteY1" fmla="*/ 0 h 646751"/>
              <a:gd name="connsiteX2" fmla="*/ 8545696 w 8570840"/>
              <a:gd name="connsiteY2" fmla="*/ 2262 h 646751"/>
              <a:gd name="connsiteX3" fmla="*/ 8570840 w 8570840"/>
              <a:gd name="connsiteY3" fmla="*/ 646751 h 646751"/>
              <a:gd name="connsiteX4" fmla="*/ 662664 w 8570840"/>
              <a:gd name="connsiteY4" fmla="*/ 625319 h 646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0840" h="646751">
                <a:moveTo>
                  <a:pt x="662664" y="625319"/>
                </a:moveTo>
                <a:lnTo>
                  <a:pt x="0" y="0"/>
                </a:lnTo>
                <a:lnTo>
                  <a:pt x="8545696" y="2262"/>
                </a:lnTo>
                <a:lnTo>
                  <a:pt x="8570840" y="646751"/>
                </a:lnTo>
                <a:lnTo>
                  <a:pt x="662664" y="625319"/>
                </a:lnTo>
                <a:close/>
              </a:path>
            </a:pathLst>
          </a:custGeom>
          <a:solidFill>
            <a:srgbClr val="0C193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
          <p:cNvSpPr/>
          <p:nvPr userDrawn="1"/>
        </p:nvSpPr>
        <p:spPr>
          <a:xfrm>
            <a:off x="304800" y="4954038"/>
            <a:ext cx="8902290" cy="207841"/>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10080371"/>
              <a:gd name="connsiteY0" fmla="*/ 107998 h 109341"/>
              <a:gd name="connsiteX1" fmla="*/ 104107 w 10080371"/>
              <a:gd name="connsiteY1" fmla="*/ 109341 h 109341"/>
              <a:gd name="connsiteX2" fmla="*/ 0 w 10080371"/>
              <a:gd name="connsiteY2" fmla="*/ 10257 h 109341"/>
              <a:gd name="connsiteX3" fmla="*/ 10080369 w 10080371"/>
              <a:gd name="connsiteY3" fmla="*/ 0 h 109341"/>
              <a:gd name="connsiteX4" fmla="*/ 9834719 w 10080371"/>
              <a:gd name="connsiteY4" fmla="*/ 107998 h 109341"/>
              <a:gd name="connsiteX0" fmla="*/ 9834719 w 10096915"/>
              <a:gd name="connsiteY0" fmla="*/ 97741 h 99084"/>
              <a:gd name="connsiteX1" fmla="*/ 104107 w 10096915"/>
              <a:gd name="connsiteY1" fmla="*/ 99084 h 99084"/>
              <a:gd name="connsiteX2" fmla="*/ 0 w 10096915"/>
              <a:gd name="connsiteY2" fmla="*/ 0 h 99084"/>
              <a:gd name="connsiteX3" fmla="*/ 10096913 w 10096915"/>
              <a:gd name="connsiteY3" fmla="*/ 22776 h 99084"/>
              <a:gd name="connsiteX4" fmla="*/ 9834719 w 10096915"/>
              <a:gd name="connsiteY4" fmla="*/ 97741 h 99084"/>
              <a:gd name="connsiteX0" fmla="*/ 9834719 w 10118975"/>
              <a:gd name="connsiteY0" fmla="*/ 97741 h 99084"/>
              <a:gd name="connsiteX1" fmla="*/ 104107 w 10118975"/>
              <a:gd name="connsiteY1" fmla="*/ 99084 h 99084"/>
              <a:gd name="connsiteX2" fmla="*/ 0 w 10118975"/>
              <a:gd name="connsiteY2" fmla="*/ 0 h 99084"/>
              <a:gd name="connsiteX3" fmla="*/ 10118973 w 10118975"/>
              <a:gd name="connsiteY3" fmla="*/ 6260 h 99084"/>
              <a:gd name="connsiteX4" fmla="*/ 9834719 w 10118975"/>
              <a:gd name="connsiteY4" fmla="*/ 97741 h 99084"/>
              <a:gd name="connsiteX0" fmla="*/ 10110464 w 10119054"/>
              <a:gd name="connsiteY0" fmla="*/ 184453 h 184453"/>
              <a:gd name="connsiteX1" fmla="*/ 104107 w 10119054"/>
              <a:gd name="connsiteY1" fmla="*/ 99084 h 184453"/>
              <a:gd name="connsiteX2" fmla="*/ 0 w 10119054"/>
              <a:gd name="connsiteY2" fmla="*/ 0 h 184453"/>
              <a:gd name="connsiteX3" fmla="*/ 10118973 w 10119054"/>
              <a:gd name="connsiteY3" fmla="*/ 6260 h 184453"/>
              <a:gd name="connsiteX4" fmla="*/ 10110464 w 10119054"/>
              <a:gd name="connsiteY4" fmla="*/ 184453 h 184453"/>
              <a:gd name="connsiteX0" fmla="*/ 10110464 w 10119054"/>
              <a:gd name="connsiteY0" fmla="*/ 184453 h 184453"/>
              <a:gd name="connsiteX1" fmla="*/ 181315 w 10119054"/>
              <a:gd name="connsiteY1" fmla="*/ 181666 h 184453"/>
              <a:gd name="connsiteX2" fmla="*/ 0 w 10119054"/>
              <a:gd name="connsiteY2" fmla="*/ 0 h 184453"/>
              <a:gd name="connsiteX3" fmla="*/ 10118973 w 10119054"/>
              <a:gd name="connsiteY3" fmla="*/ 6260 h 184453"/>
              <a:gd name="connsiteX4" fmla="*/ 10110464 w 10119054"/>
              <a:gd name="connsiteY4" fmla="*/ 184453 h 184453"/>
              <a:gd name="connsiteX0" fmla="*/ 10110464 w 10119054"/>
              <a:gd name="connsiteY0" fmla="*/ 178324 h 178324"/>
              <a:gd name="connsiteX1" fmla="*/ 181315 w 10119054"/>
              <a:gd name="connsiteY1" fmla="*/ 175537 h 178324"/>
              <a:gd name="connsiteX2" fmla="*/ 0 w 10119054"/>
              <a:gd name="connsiteY2" fmla="*/ 0 h 178324"/>
              <a:gd name="connsiteX3" fmla="*/ 10118973 w 10119054"/>
              <a:gd name="connsiteY3" fmla="*/ 131 h 178324"/>
              <a:gd name="connsiteX4" fmla="*/ 10110464 w 10119054"/>
              <a:gd name="connsiteY4" fmla="*/ 178324 h 17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9054" h="178324">
                <a:moveTo>
                  <a:pt x="10110464" y="178324"/>
                </a:moveTo>
                <a:lnTo>
                  <a:pt x="181315" y="175537"/>
                </a:lnTo>
                <a:lnTo>
                  <a:pt x="0" y="0"/>
                </a:lnTo>
                <a:lnTo>
                  <a:pt x="10118973" y="131"/>
                </a:lnTo>
                <a:cubicBezTo>
                  <a:pt x="10119951" y="55239"/>
                  <a:pt x="10111873" y="81797"/>
                  <a:pt x="10110464" y="178324"/>
                </a:cubicBezTo>
                <a:close/>
              </a:path>
            </a:pathLst>
          </a:custGeom>
          <a:solidFill>
            <a:srgbClr val="0C193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userDrawn="1"/>
        </p:nvSpPr>
        <p:spPr>
          <a:xfrm>
            <a:off x="455870" y="4922777"/>
            <a:ext cx="8688129" cy="24622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D9D9D9"/>
                </a:solidFill>
                <a:latin typeface="Arial Narrow"/>
                <a:cs typeface="Arial Narrow"/>
              </a:rPr>
              <a:t>STEM101.ORG</a:t>
            </a:r>
            <a:r>
              <a:rPr lang="en-US" sz="1000" i="0" baseline="0" dirty="0">
                <a:solidFill>
                  <a:srgbClr val="D9D9D9"/>
                </a:solidFill>
                <a:latin typeface="Arial Narrow"/>
                <a:cs typeface="Arial Narrow"/>
              </a:rPr>
              <a:t>                                                                                                                                                                                                                 </a:t>
            </a:r>
            <a:r>
              <a:rPr lang="en-US" sz="1000" i="0" dirty="0">
                <a:solidFill>
                  <a:srgbClr val="D9D9D9"/>
                </a:solidFill>
                <a:latin typeface="Arial Narrow"/>
                <a:cs typeface="Arial Narrow"/>
              </a:rPr>
              <a:t>A Non-Profit</a:t>
            </a:r>
            <a:r>
              <a:rPr lang="en-US" sz="1000" i="0" baseline="0" dirty="0">
                <a:solidFill>
                  <a:srgbClr val="D9D9D9"/>
                </a:solidFill>
                <a:latin typeface="Arial Narrow"/>
                <a:cs typeface="Arial Narrow"/>
              </a:rPr>
              <a:t> K-16 Education Program</a:t>
            </a:r>
            <a:endParaRPr lang="en-US" sz="1000" dirty="0">
              <a:solidFill>
                <a:srgbClr val="D9D9D9"/>
              </a:solidFill>
              <a:latin typeface="Arial Narrow"/>
              <a:cs typeface="Arial Narrow"/>
            </a:endParaRPr>
          </a:p>
        </p:txBody>
      </p:sp>
      <p:pic>
        <p:nvPicPr>
          <p:cNvPr id="15" name="Picture 14" descr="stem-branding blue.jpg"/>
          <p:cNvPicPr>
            <a:picLocks noChangeAspect="1"/>
          </p:cNvPicPr>
          <p:nvPr userDrawn="1"/>
        </p:nvPicPr>
        <p:blipFill rotWithShape="1">
          <a:blip r:embed="rId2" cstate="print">
            <a:extLst>
              <a:ext uri="{28A0092B-C50C-407E-A947-70E740481C1C}">
                <a14:useLocalDpi xmlns:a14="http://schemas.microsoft.com/office/drawing/2010/main" val="0"/>
              </a:ext>
            </a:extLst>
          </a:blip>
          <a:srcRect t="22313" b="22417"/>
          <a:stretch/>
        </p:blipFill>
        <p:spPr>
          <a:xfrm>
            <a:off x="6528765" y="35778"/>
            <a:ext cx="2523683" cy="657267"/>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Parallelogram 1"/>
          <p:cNvSpPr/>
          <p:nvPr/>
        </p:nvSpPr>
        <p:spPr>
          <a:xfrm>
            <a:off x="0" y="-16711"/>
            <a:ext cx="850259" cy="502507"/>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46705"/>
              <a:gd name="connsiteY0" fmla="*/ 561142 h 582574"/>
              <a:gd name="connsiteX1" fmla="*/ 0 w 8346705"/>
              <a:gd name="connsiteY1" fmla="*/ 7144 h 582574"/>
              <a:gd name="connsiteX2" fmla="*/ 1574461 w 8346705"/>
              <a:gd name="connsiteY2" fmla="*/ 0 h 582574"/>
              <a:gd name="connsiteX3" fmla="*/ 8346705 w 8346705"/>
              <a:gd name="connsiteY3" fmla="*/ 582574 h 582574"/>
              <a:gd name="connsiteX4" fmla="*/ 584217 w 8346705"/>
              <a:gd name="connsiteY4" fmla="*/ 561142 h 582574"/>
              <a:gd name="connsiteX0" fmla="*/ 584217 w 2215272"/>
              <a:gd name="connsiteY0" fmla="*/ 561142 h 589718"/>
              <a:gd name="connsiteX1" fmla="*/ 0 w 2215272"/>
              <a:gd name="connsiteY1" fmla="*/ 7144 h 589718"/>
              <a:gd name="connsiteX2" fmla="*/ 1574461 w 2215272"/>
              <a:gd name="connsiteY2" fmla="*/ 0 h 589718"/>
              <a:gd name="connsiteX3" fmla="*/ 2215272 w 2215272"/>
              <a:gd name="connsiteY3" fmla="*/ 589718 h 589718"/>
              <a:gd name="connsiteX4" fmla="*/ 584217 w 2215272"/>
              <a:gd name="connsiteY4" fmla="*/ 561142 h 589718"/>
              <a:gd name="connsiteX0" fmla="*/ 584217 w 2215272"/>
              <a:gd name="connsiteY0" fmla="*/ 561142 h 570668"/>
              <a:gd name="connsiteX1" fmla="*/ 0 w 2215272"/>
              <a:gd name="connsiteY1" fmla="*/ 7144 h 570668"/>
              <a:gd name="connsiteX2" fmla="*/ 1574461 w 2215272"/>
              <a:gd name="connsiteY2" fmla="*/ 0 h 570668"/>
              <a:gd name="connsiteX3" fmla="*/ 2215272 w 2215272"/>
              <a:gd name="connsiteY3" fmla="*/ 570668 h 570668"/>
              <a:gd name="connsiteX4" fmla="*/ 584217 w 2215272"/>
              <a:gd name="connsiteY4" fmla="*/ 561142 h 570668"/>
              <a:gd name="connsiteX0" fmla="*/ 584217 w 2215272"/>
              <a:gd name="connsiteY0" fmla="*/ 556380 h 565906"/>
              <a:gd name="connsiteX1" fmla="*/ 0 w 2215272"/>
              <a:gd name="connsiteY1" fmla="*/ 2382 h 565906"/>
              <a:gd name="connsiteX2" fmla="*/ 1620850 w 2215272"/>
              <a:gd name="connsiteY2" fmla="*/ 0 h 565906"/>
              <a:gd name="connsiteX3" fmla="*/ 2215272 w 2215272"/>
              <a:gd name="connsiteY3" fmla="*/ 565906 h 565906"/>
              <a:gd name="connsiteX4" fmla="*/ 584217 w 2215272"/>
              <a:gd name="connsiteY4" fmla="*/ 556380 h 565906"/>
              <a:gd name="connsiteX0" fmla="*/ 584217 w 2215272"/>
              <a:gd name="connsiteY0" fmla="*/ 556380 h 561090"/>
              <a:gd name="connsiteX1" fmla="*/ 0 w 2215272"/>
              <a:gd name="connsiteY1" fmla="*/ 2382 h 561090"/>
              <a:gd name="connsiteX2" fmla="*/ 1620850 w 2215272"/>
              <a:gd name="connsiteY2" fmla="*/ 0 h 561090"/>
              <a:gd name="connsiteX3" fmla="*/ 2215272 w 2215272"/>
              <a:gd name="connsiteY3" fmla="*/ 561090 h 561090"/>
              <a:gd name="connsiteX4" fmla="*/ 584217 w 2215272"/>
              <a:gd name="connsiteY4" fmla="*/ 556380 h 561090"/>
              <a:gd name="connsiteX0" fmla="*/ 584217 w 2215272"/>
              <a:gd name="connsiteY0" fmla="*/ 553998 h 558708"/>
              <a:gd name="connsiteX1" fmla="*/ 0 w 2215272"/>
              <a:gd name="connsiteY1" fmla="*/ 0 h 558708"/>
              <a:gd name="connsiteX2" fmla="*/ 1642647 w 2215272"/>
              <a:gd name="connsiteY2" fmla="*/ 27 h 558708"/>
              <a:gd name="connsiteX3" fmla="*/ 2215272 w 2215272"/>
              <a:gd name="connsiteY3" fmla="*/ 558708 h 558708"/>
              <a:gd name="connsiteX4" fmla="*/ 584217 w 2215272"/>
              <a:gd name="connsiteY4" fmla="*/ 553998 h 558708"/>
              <a:gd name="connsiteX0" fmla="*/ 584217 w 2215272"/>
              <a:gd name="connsiteY0" fmla="*/ 553998 h 558708"/>
              <a:gd name="connsiteX1" fmla="*/ 0 w 2215272"/>
              <a:gd name="connsiteY1" fmla="*/ 0 h 558708"/>
              <a:gd name="connsiteX2" fmla="*/ 615475 w 2215272"/>
              <a:gd name="connsiteY2" fmla="*/ 118024 h 558708"/>
              <a:gd name="connsiteX3" fmla="*/ 2215272 w 2215272"/>
              <a:gd name="connsiteY3" fmla="*/ 558708 h 558708"/>
              <a:gd name="connsiteX4" fmla="*/ 584217 w 2215272"/>
              <a:gd name="connsiteY4" fmla="*/ 553998 h 558708"/>
              <a:gd name="connsiteX0" fmla="*/ 469783 w 2100838"/>
              <a:gd name="connsiteY0" fmla="*/ 436001 h 440711"/>
              <a:gd name="connsiteX1" fmla="*/ 0 w 2100838"/>
              <a:gd name="connsiteY1" fmla="*/ 0 h 440711"/>
              <a:gd name="connsiteX2" fmla="*/ 501041 w 2100838"/>
              <a:gd name="connsiteY2" fmla="*/ 27 h 440711"/>
              <a:gd name="connsiteX3" fmla="*/ 2100838 w 2100838"/>
              <a:gd name="connsiteY3" fmla="*/ 440711 h 440711"/>
              <a:gd name="connsiteX4" fmla="*/ 469783 w 2100838"/>
              <a:gd name="connsiteY4" fmla="*/ 436001 h 440711"/>
              <a:gd name="connsiteX0" fmla="*/ 469783 w 972856"/>
              <a:gd name="connsiteY0" fmla="*/ 436001 h 436001"/>
              <a:gd name="connsiteX1" fmla="*/ 0 w 972856"/>
              <a:gd name="connsiteY1" fmla="*/ 0 h 436001"/>
              <a:gd name="connsiteX2" fmla="*/ 501041 w 972856"/>
              <a:gd name="connsiteY2" fmla="*/ 27 h 436001"/>
              <a:gd name="connsiteX3" fmla="*/ 972856 w 972856"/>
              <a:gd name="connsiteY3" fmla="*/ 435895 h 436001"/>
              <a:gd name="connsiteX4" fmla="*/ 469783 w 972856"/>
              <a:gd name="connsiteY4" fmla="*/ 436001 h 43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856" h="436001">
                <a:moveTo>
                  <a:pt x="469783" y="436001"/>
                </a:moveTo>
                <a:lnTo>
                  <a:pt x="0" y="0"/>
                </a:lnTo>
                <a:lnTo>
                  <a:pt x="501041" y="27"/>
                </a:lnTo>
                <a:lnTo>
                  <a:pt x="972856" y="435895"/>
                </a:lnTo>
                <a:lnTo>
                  <a:pt x="469783" y="436001"/>
                </a:lnTo>
                <a:close/>
              </a:path>
            </a:pathLst>
          </a:custGeom>
          <a:solidFill>
            <a:srgbClr val="0C193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1"/>
          <p:cNvSpPr/>
          <p:nvPr/>
        </p:nvSpPr>
        <p:spPr>
          <a:xfrm>
            <a:off x="430853" y="-16737"/>
            <a:ext cx="1936109" cy="643931"/>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46705"/>
              <a:gd name="connsiteY0" fmla="*/ 561142 h 582574"/>
              <a:gd name="connsiteX1" fmla="*/ 0 w 8346705"/>
              <a:gd name="connsiteY1" fmla="*/ 7144 h 582574"/>
              <a:gd name="connsiteX2" fmla="*/ 1574461 w 8346705"/>
              <a:gd name="connsiteY2" fmla="*/ 0 h 582574"/>
              <a:gd name="connsiteX3" fmla="*/ 8346705 w 8346705"/>
              <a:gd name="connsiteY3" fmla="*/ 582574 h 582574"/>
              <a:gd name="connsiteX4" fmla="*/ 584217 w 8346705"/>
              <a:gd name="connsiteY4" fmla="*/ 561142 h 582574"/>
              <a:gd name="connsiteX0" fmla="*/ 584217 w 2215272"/>
              <a:gd name="connsiteY0" fmla="*/ 561142 h 589718"/>
              <a:gd name="connsiteX1" fmla="*/ 0 w 2215272"/>
              <a:gd name="connsiteY1" fmla="*/ 7144 h 589718"/>
              <a:gd name="connsiteX2" fmla="*/ 1574461 w 2215272"/>
              <a:gd name="connsiteY2" fmla="*/ 0 h 589718"/>
              <a:gd name="connsiteX3" fmla="*/ 2215272 w 2215272"/>
              <a:gd name="connsiteY3" fmla="*/ 589718 h 589718"/>
              <a:gd name="connsiteX4" fmla="*/ 584217 w 2215272"/>
              <a:gd name="connsiteY4" fmla="*/ 561142 h 589718"/>
              <a:gd name="connsiteX0" fmla="*/ 584217 w 2215272"/>
              <a:gd name="connsiteY0" fmla="*/ 561142 h 570668"/>
              <a:gd name="connsiteX1" fmla="*/ 0 w 2215272"/>
              <a:gd name="connsiteY1" fmla="*/ 7144 h 570668"/>
              <a:gd name="connsiteX2" fmla="*/ 1574461 w 2215272"/>
              <a:gd name="connsiteY2" fmla="*/ 0 h 570668"/>
              <a:gd name="connsiteX3" fmla="*/ 2215272 w 2215272"/>
              <a:gd name="connsiteY3" fmla="*/ 570668 h 570668"/>
              <a:gd name="connsiteX4" fmla="*/ 584217 w 2215272"/>
              <a:gd name="connsiteY4" fmla="*/ 561142 h 570668"/>
              <a:gd name="connsiteX0" fmla="*/ 584217 w 2215272"/>
              <a:gd name="connsiteY0" fmla="*/ 556380 h 565906"/>
              <a:gd name="connsiteX1" fmla="*/ 0 w 2215272"/>
              <a:gd name="connsiteY1" fmla="*/ 2382 h 565906"/>
              <a:gd name="connsiteX2" fmla="*/ 1620850 w 2215272"/>
              <a:gd name="connsiteY2" fmla="*/ 0 h 565906"/>
              <a:gd name="connsiteX3" fmla="*/ 2215272 w 2215272"/>
              <a:gd name="connsiteY3" fmla="*/ 565906 h 565906"/>
              <a:gd name="connsiteX4" fmla="*/ 584217 w 2215272"/>
              <a:gd name="connsiteY4" fmla="*/ 556380 h 565906"/>
              <a:gd name="connsiteX0" fmla="*/ 584217 w 2215272"/>
              <a:gd name="connsiteY0" fmla="*/ 556380 h 561090"/>
              <a:gd name="connsiteX1" fmla="*/ 0 w 2215272"/>
              <a:gd name="connsiteY1" fmla="*/ 2382 h 561090"/>
              <a:gd name="connsiteX2" fmla="*/ 1620850 w 2215272"/>
              <a:gd name="connsiteY2" fmla="*/ 0 h 561090"/>
              <a:gd name="connsiteX3" fmla="*/ 2215272 w 2215272"/>
              <a:gd name="connsiteY3" fmla="*/ 561090 h 561090"/>
              <a:gd name="connsiteX4" fmla="*/ 584217 w 2215272"/>
              <a:gd name="connsiteY4" fmla="*/ 556380 h 561090"/>
              <a:gd name="connsiteX0" fmla="*/ 584217 w 2215272"/>
              <a:gd name="connsiteY0" fmla="*/ 553998 h 558708"/>
              <a:gd name="connsiteX1" fmla="*/ 0 w 2215272"/>
              <a:gd name="connsiteY1" fmla="*/ 0 h 558708"/>
              <a:gd name="connsiteX2" fmla="*/ 1642647 w 2215272"/>
              <a:gd name="connsiteY2" fmla="*/ 27 h 558708"/>
              <a:gd name="connsiteX3" fmla="*/ 2215272 w 2215272"/>
              <a:gd name="connsiteY3" fmla="*/ 558708 h 558708"/>
              <a:gd name="connsiteX4" fmla="*/ 584217 w 2215272"/>
              <a:gd name="connsiteY4" fmla="*/ 553998 h 558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272" h="558708">
                <a:moveTo>
                  <a:pt x="584217" y="553998"/>
                </a:moveTo>
                <a:lnTo>
                  <a:pt x="0" y="0"/>
                </a:lnTo>
                <a:lnTo>
                  <a:pt x="1642647" y="27"/>
                </a:lnTo>
                <a:lnTo>
                  <a:pt x="2215272" y="558708"/>
                </a:lnTo>
                <a:lnTo>
                  <a:pt x="584217" y="553998"/>
                </a:lnTo>
                <a:close/>
              </a:path>
            </a:pathLst>
          </a:cu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p:cNvSpPr/>
          <p:nvPr/>
        </p:nvSpPr>
        <p:spPr>
          <a:xfrm>
            <a:off x="1702139" y="-8355"/>
            <a:ext cx="7479448" cy="753809"/>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662664 w 8439233"/>
              <a:gd name="connsiteY0" fmla="*/ 625319 h 646751"/>
              <a:gd name="connsiteX1" fmla="*/ 0 w 8439233"/>
              <a:gd name="connsiteY1" fmla="*/ 0 h 646751"/>
              <a:gd name="connsiteX2" fmla="*/ 8439233 w 8439233"/>
              <a:gd name="connsiteY2" fmla="*/ 65192 h 646751"/>
              <a:gd name="connsiteX3" fmla="*/ 8425152 w 8439233"/>
              <a:gd name="connsiteY3" fmla="*/ 646751 h 646751"/>
              <a:gd name="connsiteX4" fmla="*/ 662664 w 8439233"/>
              <a:gd name="connsiteY4" fmla="*/ 625319 h 646751"/>
              <a:gd name="connsiteX0" fmla="*/ 662664 w 8433629"/>
              <a:gd name="connsiteY0" fmla="*/ 627253 h 648685"/>
              <a:gd name="connsiteX1" fmla="*/ 0 w 8433629"/>
              <a:gd name="connsiteY1" fmla="*/ 1934 h 648685"/>
              <a:gd name="connsiteX2" fmla="*/ 8433629 w 8433629"/>
              <a:gd name="connsiteY2" fmla="*/ 0 h 648685"/>
              <a:gd name="connsiteX3" fmla="*/ 8425152 w 8433629"/>
              <a:gd name="connsiteY3" fmla="*/ 648685 h 648685"/>
              <a:gd name="connsiteX4" fmla="*/ 662664 w 8433629"/>
              <a:gd name="connsiteY4" fmla="*/ 627253 h 648685"/>
              <a:gd name="connsiteX0" fmla="*/ 662664 w 8570840"/>
              <a:gd name="connsiteY0" fmla="*/ 627253 h 648685"/>
              <a:gd name="connsiteX1" fmla="*/ 0 w 8570840"/>
              <a:gd name="connsiteY1" fmla="*/ 1934 h 648685"/>
              <a:gd name="connsiteX2" fmla="*/ 8433629 w 8570840"/>
              <a:gd name="connsiteY2" fmla="*/ 0 h 648685"/>
              <a:gd name="connsiteX3" fmla="*/ 8570840 w 8570840"/>
              <a:gd name="connsiteY3" fmla="*/ 648685 h 648685"/>
              <a:gd name="connsiteX4" fmla="*/ 662664 w 8570840"/>
              <a:gd name="connsiteY4" fmla="*/ 627253 h 648685"/>
              <a:gd name="connsiteX0" fmla="*/ 662664 w 8570840"/>
              <a:gd name="connsiteY0" fmla="*/ 625319 h 646751"/>
              <a:gd name="connsiteX1" fmla="*/ 0 w 8570840"/>
              <a:gd name="connsiteY1" fmla="*/ 0 h 646751"/>
              <a:gd name="connsiteX2" fmla="*/ 8545696 w 8570840"/>
              <a:gd name="connsiteY2" fmla="*/ 2262 h 646751"/>
              <a:gd name="connsiteX3" fmla="*/ 8570840 w 8570840"/>
              <a:gd name="connsiteY3" fmla="*/ 646751 h 646751"/>
              <a:gd name="connsiteX4" fmla="*/ 662664 w 8570840"/>
              <a:gd name="connsiteY4" fmla="*/ 625319 h 646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0840" h="646751">
                <a:moveTo>
                  <a:pt x="662664" y="625319"/>
                </a:moveTo>
                <a:lnTo>
                  <a:pt x="0" y="0"/>
                </a:lnTo>
                <a:lnTo>
                  <a:pt x="8545696" y="2262"/>
                </a:lnTo>
                <a:lnTo>
                  <a:pt x="8570840" y="646751"/>
                </a:lnTo>
                <a:lnTo>
                  <a:pt x="662664" y="625319"/>
                </a:lnTo>
                <a:close/>
              </a:path>
            </a:pathLst>
          </a:custGeom>
          <a:solidFill>
            <a:srgbClr val="0C193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
          <p:cNvSpPr/>
          <p:nvPr/>
        </p:nvSpPr>
        <p:spPr>
          <a:xfrm>
            <a:off x="80646" y="4934143"/>
            <a:ext cx="205750" cy="210174"/>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9834719"/>
              <a:gd name="connsiteY0" fmla="*/ 101784 h 103127"/>
              <a:gd name="connsiteX1" fmla="*/ 104107 w 9834719"/>
              <a:gd name="connsiteY1" fmla="*/ 103127 h 103127"/>
              <a:gd name="connsiteX2" fmla="*/ 0 w 9834719"/>
              <a:gd name="connsiteY2" fmla="*/ 4043 h 103127"/>
              <a:gd name="connsiteX3" fmla="*/ 7158112 w 9834719"/>
              <a:gd name="connsiteY3" fmla="*/ 0 h 103127"/>
              <a:gd name="connsiteX4" fmla="*/ 9834719 w 9834719"/>
              <a:gd name="connsiteY4" fmla="*/ 101784 h 103127"/>
              <a:gd name="connsiteX0" fmla="*/ 7084170 w 7158121"/>
              <a:gd name="connsiteY0" fmla="*/ 103827 h 103827"/>
              <a:gd name="connsiteX1" fmla="*/ 104107 w 7158121"/>
              <a:gd name="connsiteY1" fmla="*/ 103127 h 103827"/>
              <a:gd name="connsiteX2" fmla="*/ 0 w 7158121"/>
              <a:gd name="connsiteY2" fmla="*/ 4043 h 103827"/>
              <a:gd name="connsiteX3" fmla="*/ 7158112 w 7158121"/>
              <a:gd name="connsiteY3" fmla="*/ 0 h 103827"/>
              <a:gd name="connsiteX4" fmla="*/ 7084170 w 7158121"/>
              <a:gd name="connsiteY4" fmla="*/ 103827 h 103827"/>
              <a:gd name="connsiteX0" fmla="*/ 3302165 w 7158112"/>
              <a:gd name="connsiteY0" fmla="*/ 103827 h 103827"/>
              <a:gd name="connsiteX1" fmla="*/ 104107 w 7158112"/>
              <a:gd name="connsiteY1" fmla="*/ 103127 h 103827"/>
              <a:gd name="connsiteX2" fmla="*/ 0 w 7158112"/>
              <a:gd name="connsiteY2" fmla="*/ 4043 h 103827"/>
              <a:gd name="connsiteX3" fmla="*/ 7158112 w 7158112"/>
              <a:gd name="connsiteY3" fmla="*/ 0 h 103827"/>
              <a:gd name="connsiteX4" fmla="*/ 3302165 w 7158112"/>
              <a:gd name="connsiteY4" fmla="*/ 103827 h 103827"/>
              <a:gd name="connsiteX0" fmla="*/ 3302165 w 3302208"/>
              <a:gd name="connsiteY0" fmla="*/ 101784 h 101784"/>
              <a:gd name="connsiteX1" fmla="*/ 104107 w 3302208"/>
              <a:gd name="connsiteY1" fmla="*/ 101084 h 101784"/>
              <a:gd name="connsiteX2" fmla="*/ 0 w 3302208"/>
              <a:gd name="connsiteY2" fmla="*/ 2000 h 101784"/>
              <a:gd name="connsiteX3" fmla="*/ 3269687 w 3302208"/>
              <a:gd name="connsiteY3" fmla="*/ 0 h 101784"/>
              <a:gd name="connsiteX4" fmla="*/ 3302165 w 3302208"/>
              <a:gd name="connsiteY4" fmla="*/ 101784 h 101784"/>
              <a:gd name="connsiteX0" fmla="*/ 3302165 w 3302164"/>
              <a:gd name="connsiteY0" fmla="*/ 101784 h 101784"/>
              <a:gd name="connsiteX1" fmla="*/ 104107 w 3302164"/>
              <a:gd name="connsiteY1" fmla="*/ 101084 h 101784"/>
              <a:gd name="connsiteX2" fmla="*/ 0 w 3302164"/>
              <a:gd name="connsiteY2" fmla="*/ 2000 h 101784"/>
              <a:gd name="connsiteX3" fmla="*/ 917531 w 3302164"/>
              <a:gd name="connsiteY3" fmla="*/ 0 h 101784"/>
              <a:gd name="connsiteX4" fmla="*/ 3302165 w 3302164"/>
              <a:gd name="connsiteY4" fmla="*/ 101784 h 101784"/>
              <a:gd name="connsiteX0" fmla="*/ 158681 w 917531"/>
              <a:gd name="connsiteY0" fmla="*/ 99741 h 101084"/>
              <a:gd name="connsiteX1" fmla="*/ 104107 w 917531"/>
              <a:gd name="connsiteY1" fmla="*/ 101084 h 101084"/>
              <a:gd name="connsiteX2" fmla="*/ 0 w 917531"/>
              <a:gd name="connsiteY2" fmla="*/ 2000 h 101084"/>
              <a:gd name="connsiteX3" fmla="*/ 917531 w 917531"/>
              <a:gd name="connsiteY3" fmla="*/ 0 h 101084"/>
              <a:gd name="connsiteX4" fmla="*/ 158681 w 917531"/>
              <a:gd name="connsiteY4" fmla="*/ 99741 h 101084"/>
              <a:gd name="connsiteX0" fmla="*/ 158681 w 158696"/>
              <a:gd name="connsiteY0" fmla="*/ 97741 h 99084"/>
              <a:gd name="connsiteX1" fmla="*/ 104107 w 158696"/>
              <a:gd name="connsiteY1" fmla="*/ 99084 h 99084"/>
              <a:gd name="connsiteX2" fmla="*/ 0 w 158696"/>
              <a:gd name="connsiteY2" fmla="*/ 0 h 99084"/>
              <a:gd name="connsiteX3" fmla="*/ 66171 w 158696"/>
              <a:gd name="connsiteY3" fmla="*/ 43 h 99084"/>
              <a:gd name="connsiteX4" fmla="*/ 158681 w 158696"/>
              <a:gd name="connsiteY4" fmla="*/ 97741 h 99084"/>
              <a:gd name="connsiteX0" fmla="*/ 145037 w 145055"/>
              <a:gd name="connsiteY0" fmla="*/ 97741 h 99084"/>
              <a:gd name="connsiteX1" fmla="*/ 104107 w 145055"/>
              <a:gd name="connsiteY1" fmla="*/ 99084 h 99084"/>
              <a:gd name="connsiteX2" fmla="*/ 0 w 145055"/>
              <a:gd name="connsiteY2" fmla="*/ 0 h 99084"/>
              <a:gd name="connsiteX3" fmla="*/ 66171 w 145055"/>
              <a:gd name="connsiteY3" fmla="*/ 43 h 99084"/>
              <a:gd name="connsiteX4" fmla="*/ 145037 w 145055"/>
              <a:gd name="connsiteY4" fmla="*/ 97741 h 99084"/>
              <a:gd name="connsiteX0" fmla="*/ 145037 w 145460"/>
              <a:gd name="connsiteY0" fmla="*/ 97741 h 99084"/>
              <a:gd name="connsiteX1" fmla="*/ 104107 w 145460"/>
              <a:gd name="connsiteY1" fmla="*/ 99084 h 99084"/>
              <a:gd name="connsiteX2" fmla="*/ 0 w 145460"/>
              <a:gd name="connsiteY2" fmla="*/ 0 h 99084"/>
              <a:gd name="connsiteX3" fmla="*/ 66171 w 145460"/>
              <a:gd name="connsiteY3" fmla="*/ 43 h 99084"/>
              <a:gd name="connsiteX4" fmla="*/ 145037 w 145460"/>
              <a:gd name="connsiteY4" fmla="*/ 97741 h 99084"/>
              <a:gd name="connsiteX0" fmla="*/ 145037 w 145037"/>
              <a:gd name="connsiteY0" fmla="*/ 97741 h 99084"/>
              <a:gd name="connsiteX1" fmla="*/ 104107 w 145037"/>
              <a:gd name="connsiteY1" fmla="*/ 99084 h 99084"/>
              <a:gd name="connsiteX2" fmla="*/ 0 w 145037"/>
              <a:gd name="connsiteY2" fmla="*/ 0 h 99084"/>
              <a:gd name="connsiteX3" fmla="*/ 66171 w 145037"/>
              <a:gd name="connsiteY3" fmla="*/ 43 h 99084"/>
              <a:gd name="connsiteX4" fmla="*/ 145037 w 145037"/>
              <a:gd name="connsiteY4" fmla="*/ 97741 h 990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88935 w 188935"/>
              <a:gd name="connsiteY0" fmla="*/ 186454 h 186454"/>
              <a:gd name="connsiteX1" fmla="*/ 126175 w 188935"/>
              <a:gd name="connsiteY1" fmla="*/ 185754 h 186454"/>
              <a:gd name="connsiteX2" fmla="*/ 22068 w 188935"/>
              <a:gd name="connsiteY2" fmla="*/ 86670 h 186454"/>
              <a:gd name="connsiteX3" fmla="*/ 0 w 188935"/>
              <a:gd name="connsiteY3" fmla="*/ 0 h 186454"/>
              <a:gd name="connsiteX4" fmla="*/ 188935 w 188935"/>
              <a:gd name="connsiteY4" fmla="*/ 186454 h 186454"/>
              <a:gd name="connsiteX0" fmla="*/ 233045 w 233045"/>
              <a:gd name="connsiteY0" fmla="*/ 186454 h 186454"/>
              <a:gd name="connsiteX1" fmla="*/ 170285 w 233045"/>
              <a:gd name="connsiteY1" fmla="*/ 185754 h 186454"/>
              <a:gd name="connsiteX2" fmla="*/ 0 w 233045"/>
              <a:gd name="connsiteY2" fmla="*/ 12345 h 186454"/>
              <a:gd name="connsiteX3" fmla="*/ 44110 w 233045"/>
              <a:gd name="connsiteY3" fmla="*/ 0 h 186454"/>
              <a:gd name="connsiteX4" fmla="*/ 233045 w 233045"/>
              <a:gd name="connsiteY4" fmla="*/ 186454 h 186454"/>
              <a:gd name="connsiteX0" fmla="*/ 249417 w 249417"/>
              <a:gd name="connsiteY0" fmla="*/ 188411 h 188411"/>
              <a:gd name="connsiteX1" fmla="*/ 186657 w 249417"/>
              <a:gd name="connsiteY1" fmla="*/ 187711 h 188411"/>
              <a:gd name="connsiteX2" fmla="*/ 0 w 249417"/>
              <a:gd name="connsiteY2" fmla="*/ 0 h 188411"/>
              <a:gd name="connsiteX3" fmla="*/ 60482 w 249417"/>
              <a:gd name="connsiteY3" fmla="*/ 1957 h 188411"/>
              <a:gd name="connsiteX4" fmla="*/ 249417 w 249417"/>
              <a:gd name="connsiteY4" fmla="*/ 188411 h 188411"/>
              <a:gd name="connsiteX0" fmla="*/ 249417 w 249417"/>
              <a:gd name="connsiteY0" fmla="*/ 188411 h 188411"/>
              <a:gd name="connsiteX1" fmla="*/ 186657 w 249417"/>
              <a:gd name="connsiteY1" fmla="*/ 187711 h 188411"/>
              <a:gd name="connsiteX2" fmla="*/ 0 w 249417"/>
              <a:gd name="connsiteY2" fmla="*/ 0 h 188411"/>
              <a:gd name="connsiteX3" fmla="*/ 71397 w 249417"/>
              <a:gd name="connsiteY3" fmla="*/ 8086 h 188411"/>
              <a:gd name="connsiteX4" fmla="*/ 249417 w 249417"/>
              <a:gd name="connsiteY4" fmla="*/ 188411 h 188411"/>
              <a:gd name="connsiteX0" fmla="*/ 235774 w 235774"/>
              <a:gd name="connsiteY0" fmla="*/ 180325 h 180325"/>
              <a:gd name="connsiteX1" fmla="*/ 173014 w 235774"/>
              <a:gd name="connsiteY1" fmla="*/ 179625 h 180325"/>
              <a:gd name="connsiteX2" fmla="*/ 0 w 235774"/>
              <a:gd name="connsiteY2" fmla="*/ 86 h 180325"/>
              <a:gd name="connsiteX3" fmla="*/ 57754 w 235774"/>
              <a:gd name="connsiteY3" fmla="*/ 0 h 180325"/>
              <a:gd name="connsiteX4" fmla="*/ 235774 w 235774"/>
              <a:gd name="connsiteY4" fmla="*/ 180325 h 18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74" h="180325">
                <a:moveTo>
                  <a:pt x="235774" y="180325"/>
                </a:moveTo>
                <a:lnTo>
                  <a:pt x="173014" y="179625"/>
                </a:lnTo>
                <a:lnTo>
                  <a:pt x="0" y="86"/>
                </a:lnTo>
                <a:lnTo>
                  <a:pt x="57754" y="0"/>
                </a:lnTo>
                <a:cubicBezTo>
                  <a:pt x="162423" y="100055"/>
                  <a:pt x="141677" y="83798"/>
                  <a:pt x="235774" y="180325"/>
                </a:cubicBezTo>
                <a:close/>
              </a:path>
            </a:pathLst>
          </a:custGeom>
          <a:solidFill>
            <a:srgbClr val="D9D9D9"/>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
          <p:cNvSpPr/>
          <p:nvPr/>
        </p:nvSpPr>
        <p:spPr>
          <a:xfrm>
            <a:off x="-3240" y="4608624"/>
            <a:ext cx="410796" cy="534875"/>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9834719"/>
              <a:gd name="connsiteY0" fmla="*/ 101784 h 103127"/>
              <a:gd name="connsiteX1" fmla="*/ 104107 w 9834719"/>
              <a:gd name="connsiteY1" fmla="*/ 103127 h 103127"/>
              <a:gd name="connsiteX2" fmla="*/ 0 w 9834719"/>
              <a:gd name="connsiteY2" fmla="*/ 4043 h 103127"/>
              <a:gd name="connsiteX3" fmla="*/ 7158112 w 9834719"/>
              <a:gd name="connsiteY3" fmla="*/ 0 h 103127"/>
              <a:gd name="connsiteX4" fmla="*/ 9834719 w 9834719"/>
              <a:gd name="connsiteY4" fmla="*/ 101784 h 103127"/>
              <a:gd name="connsiteX0" fmla="*/ 7084170 w 7158121"/>
              <a:gd name="connsiteY0" fmla="*/ 103827 h 103827"/>
              <a:gd name="connsiteX1" fmla="*/ 104107 w 7158121"/>
              <a:gd name="connsiteY1" fmla="*/ 103127 h 103827"/>
              <a:gd name="connsiteX2" fmla="*/ 0 w 7158121"/>
              <a:gd name="connsiteY2" fmla="*/ 4043 h 103827"/>
              <a:gd name="connsiteX3" fmla="*/ 7158112 w 7158121"/>
              <a:gd name="connsiteY3" fmla="*/ 0 h 103827"/>
              <a:gd name="connsiteX4" fmla="*/ 7084170 w 7158121"/>
              <a:gd name="connsiteY4" fmla="*/ 103827 h 103827"/>
              <a:gd name="connsiteX0" fmla="*/ 3302165 w 7158112"/>
              <a:gd name="connsiteY0" fmla="*/ 103827 h 103827"/>
              <a:gd name="connsiteX1" fmla="*/ 104107 w 7158112"/>
              <a:gd name="connsiteY1" fmla="*/ 103127 h 103827"/>
              <a:gd name="connsiteX2" fmla="*/ 0 w 7158112"/>
              <a:gd name="connsiteY2" fmla="*/ 4043 h 103827"/>
              <a:gd name="connsiteX3" fmla="*/ 7158112 w 7158112"/>
              <a:gd name="connsiteY3" fmla="*/ 0 h 103827"/>
              <a:gd name="connsiteX4" fmla="*/ 3302165 w 7158112"/>
              <a:gd name="connsiteY4" fmla="*/ 103827 h 103827"/>
              <a:gd name="connsiteX0" fmla="*/ 3302165 w 3302208"/>
              <a:gd name="connsiteY0" fmla="*/ 101784 h 101784"/>
              <a:gd name="connsiteX1" fmla="*/ 104107 w 3302208"/>
              <a:gd name="connsiteY1" fmla="*/ 101084 h 101784"/>
              <a:gd name="connsiteX2" fmla="*/ 0 w 3302208"/>
              <a:gd name="connsiteY2" fmla="*/ 2000 h 101784"/>
              <a:gd name="connsiteX3" fmla="*/ 3269687 w 3302208"/>
              <a:gd name="connsiteY3" fmla="*/ 0 h 101784"/>
              <a:gd name="connsiteX4" fmla="*/ 3302165 w 3302208"/>
              <a:gd name="connsiteY4" fmla="*/ 101784 h 101784"/>
              <a:gd name="connsiteX0" fmla="*/ 3302165 w 3302164"/>
              <a:gd name="connsiteY0" fmla="*/ 101784 h 101784"/>
              <a:gd name="connsiteX1" fmla="*/ 104107 w 3302164"/>
              <a:gd name="connsiteY1" fmla="*/ 101084 h 101784"/>
              <a:gd name="connsiteX2" fmla="*/ 0 w 3302164"/>
              <a:gd name="connsiteY2" fmla="*/ 2000 h 101784"/>
              <a:gd name="connsiteX3" fmla="*/ 917531 w 3302164"/>
              <a:gd name="connsiteY3" fmla="*/ 0 h 101784"/>
              <a:gd name="connsiteX4" fmla="*/ 3302165 w 3302164"/>
              <a:gd name="connsiteY4" fmla="*/ 101784 h 101784"/>
              <a:gd name="connsiteX0" fmla="*/ 158681 w 917531"/>
              <a:gd name="connsiteY0" fmla="*/ 99741 h 101084"/>
              <a:gd name="connsiteX1" fmla="*/ 104107 w 917531"/>
              <a:gd name="connsiteY1" fmla="*/ 101084 h 101084"/>
              <a:gd name="connsiteX2" fmla="*/ 0 w 917531"/>
              <a:gd name="connsiteY2" fmla="*/ 2000 h 101084"/>
              <a:gd name="connsiteX3" fmla="*/ 917531 w 917531"/>
              <a:gd name="connsiteY3" fmla="*/ 0 h 101084"/>
              <a:gd name="connsiteX4" fmla="*/ 158681 w 917531"/>
              <a:gd name="connsiteY4" fmla="*/ 99741 h 101084"/>
              <a:gd name="connsiteX0" fmla="*/ 158681 w 158696"/>
              <a:gd name="connsiteY0" fmla="*/ 97741 h 99084"/>
              <a:gd name="connsiteX1" fmla="*/ 104107 w 158696"/>
              <a:gd name="connsiteY1" fmla="*/ 99084 h 99084"/>
              <a:gd name="connsiteX2" fmla="*/ 0 w 158696"/>
              <a:gd name="connsiteY2" fmla="*/ 0 h 99084"/>
              <a:gd name="connsiteX3" fmla="*/ 66171 w 158696"/>
              <a:gd name="connsiteY3" fmla="*/ 43 h 99084"/>
              <a:gd name="connsiteX4" fmla="*/ 158681 w 158696"/>
              <a:gd name="connsiteY4" fmla="*/ 97741 h 99084"/>
              <a:gd name="connsiteX0" fmla="*/ 145037 w 145055"/>
              <a:gd name="connsiteY0" fmla="*/ 97741 h 99084"/>
              <a:gd name="connsiteX1" fmla="*/ 104107 w 145055"/>
              <a:gd name="connsiteY1" fmla="*/ 99084 h 99084"/>
              <a:gd name="connsiteX2" fmla="*/ 0 w 145055"/>
              <a:gd name="connsiteY2" fmla="*/ 0 h 99084"/>
              <a:gd name="connsiteX3" fmla="*/ 66171 w 145055"/>
              <a:gd name="connsiteY3" fmla="*/ 43 h 99084"/>
              <a:gd name="connsiteX4" fmla="*/ 145037 w 145055"/>
              <a:gd name="connsiteY4" fmla="*/ 97741 h 99084"/>
              <a:gd name="connsiteX0" fmla="*/ 145037 w 145460"/>
              <a:gd name="connsiteY0" fmla="*/ 97741 h 99084"/>
              <a:gd name="connsiteX1" fmla="*/ 104107 w 145460"/>
              <a:gd name="connsiteY1" fmla="*/ 99084 h 99084"/>
              <a:gd name="connsiteX2" fmla="*/ 0 w 145460"/>
              <a:gd name="connsiteY2" fmla="*/ 0 h 99084"/>
              <a:gd name="connsiteX3" fmla="*/ 66171 w 145460"/>
              <a:gd name="connsiteY3" fmla="*/ 43 h 99084"/>
              <a:gd name="connsiteX4" fmla="*/ 145037 w 145460"/>
              <a:gd name="connsiteY4" fmla="*/ 97741 h 99084"/>
              <a:gd name="connsiteX0" fmla="*/ 145037 w 145037"/>
              <a:gd name="connsiteY0" fmla="*/ 97741 h 99084"/>
              <a:gd name="connsiteX1" fmla="*/ 104107 w 145037"/>
              <a:gd name="connsiteY1" fmla="*/ 99084 h 99084"/>
              <a:gd name="connsiteX2" fmla="*/ 0 w 145037"/>
              <a:gd name="connsiteY2" fmla="*/ 0 h 99084"/>
              <a:gd name="connsiteX3" fmla="*/ 66171 w 145037"/>
              <a:gd name="connsiteY3" fmla="*/ 43 h 99084"/>
              <a:gd name="connsiteX4" fmla="*/ 145037 w 145037"/>
              <a:gd name="connsiteY4" fmla="*/ 97741 h 990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379708 w 379708"/>
              <a:gd name="connsiteY0" fmla="*/ 304091 h 304091"/>
              <a:gd name="connsiteX1" fmla="*/ 316948 w 379708"/>
              <a:gd name="connsiteY1" fmla="*/ 303391 h 304091"/>
              <a:gd name="connsiteX2" fmla="*/ 0 w 379708"/>
              <a:gd name="connsiteY2" fmla="*/ 0 h 304091"/>
              <a:gd name="connsiteX3" fmla="*/ 279012 w 379708"/>
              <a:gd name="connsiteY3" fmla="*/ 204350 h 304091"/>
              <a:gd name="connsiteX4" fmla="*/ 379708 w 379708"/>
              <a:gd name="connsiteY4" fmla="*/ 304091 h 304091"/>
              <a:gd name="connsiteX0" fmla="*/ 379708 w 379708"/>
              <a:gd name="connsiteY0" fmla="*/ 304091 h 304091"/>
              <a:gd name="connsiteX1" fmla="*/ 316948 w 379708"/>
              <a:gd name="connsiteY1" fmla="*/ 303391 h 304091"/>
              <a:gd name="connsiteX2" fmla="*/ 0 w 379708"/>
              <a:gd name="connsiteY2" fmla="*/ 0 h 304091"/>
              <a:gd name="connsiteX3" fmla="*/ 68900 w 379708"/>
              <a:gd name="connsiteY3" fmla="*/ 2086 h 304091"/>
              <a:gd name="connsiteX4" fmla="*/ 379708 w 379708"/>
              <a:gd name="connsiteY4" fmla="*/ 304091 h 304091"/>
              <a:gd name="connsiteX0" fmla="*/ 379708 w 379708"/>
              <a:gd name="connsiteY0" fmla="*/ 304091 h 304091"/>
              <a:gd name="connsiteX1" fmla="*/ 316948 w 379708"/>
              <a:gd name="connsiteY1" fmla="*/ 303391 h 304091"/>
              <a:gd name="connsiteX2" fmla="*/ 0 w 379708"/>
              <a:gd name="connsiteY2" fmla="*/ 0 h 304091"/>
              <a:gd name="connsiteX3" fmla="*/ 68900 w 379708"/>
              <a:gd name="connsiteY3" fmla="*/ 2086 h 304091"/>
              <a:gd name="connsiteX4" fmla="*/ 379708 w 379708"/>
              <a:gd name="connsiteY4" fmla="*/ 304091 h 304091"/>
              <a:gd name="connsiteX0" fmla="*/ 379708 w 379708"/>
              <a:gd name="connsiteY0" fmla="*/ 302048 h 302048"/>
              <a:gd name="connsiteX1" fmla="*/ 316948 w 379708"/>
              <a:gd name="connsiteY1" fmla="*/ 301348 h 302048"/>
              <a:gd name="connsiteX2" fmla="*/ 0 w 379708"/>
              <a:gd name="connsiteY2" fmla="*/ 0 h 302048"/>
              <a:gd name="connsiteX3" fmla="*/ 68900 w 379708"/>
              <a:gd name="connsiteY3" fmla="*/ 43 h 302048"/>
              <a:gd name="connsiteX4" fmla="*/ 379708 w 379708"/>
              <a:gd name="connsiteY4" fmla="*/ 302048 h 302048"/>
              <a:gd name="connsiteX0" fmla="*/ 484491 w 484491"/>
              <a:gd name="connsiteY0" fmla="*/ 405276 h 405276"/>
              <a:gd name="connsiteX1" fmla="*/ 421731 w 484491"/>
              <a:gd name="connsiteY1" fmla="*/ 404576 h 405276"/>
              <a:gd name="connsiteX2" fmla="*/ 0 w 484491"/>
              <a:gd name="connsiteY2" fmla="*/ 0 h 405276"/>
              <a:gd name="connsiteX3" fmla="*/ 173683 w 484491"/>
              <a:gd name="connsiteY3" fmla="*/ 103271 h 405276"/>
              <a:gd name="connsiteX4" fmla="*/ 484491 w 484491"/>
              <a:gd name="connsiteY4" fmla="*/ 405276 h 405276"/>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70740 w 470740"/>
              <a:gd name="connsiteY0" fmla="*/ 458913 h 458913"/>
              <a:gd name="connsiteX1" fmla="*/ 407980 w 470740"/>
              <a:gd name="connsiteY1" fmla="*/ 458213 h 458913"/>
              <a:gd name="connsiteX2" fmla="*/ 2622 w 470740"/>
              <a:gd name="connsiteY2" fmla="*/ 69981 h 458913"/>
              <a:gd name="connsiteX3" fmla="*/ 0 w 470740"/>
              <a:gd name="connsiteY3" fmla="*/ 0 h 458913"/>
              <a:gd name="connsiteX4" fmla="*/ 470740 w 470740"/>
              <a:gd name="connsiteY4" fmla="*/ 458913 h 458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0" h="458913">
                <a:moveTo>
                  <a:pt x="470740" y="458913"/>
                </a:moveTo>
                <a:lnTo>
                  <a:pt x="407980" y="458213"/>
                </a:lnTo>
                <a:lnTo>
                  <a:pt x="2622" y="69981"/>
                </a:lnTo>
                <a:lnTo>
                  <a:pt x="0" y="0"/>
                </a:lnTo>
                <a:cubicBezTo>
                  <a:pt x="474166" y="459291"/>
                  <a:pt x="376643" y="362386"/>
                  <a:pt x="470740" y="458913"/>
                </a:cubicBezTo>
                <a:close/>
              </a:path>
            </a:pathLst>
          </a:custGeom>
          <a:solidFill>
            <a:schemeClr val="bg1">
              <a:lumMod val="8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pic>
        <p:nvPicPr>
          <p:cNvPr id="11" name="Picture 10" descr="stem-branding blue.jpg"/>
          <p:cNvPicPr>
            <a:picLocks noChangeAspect="1"/>
          </p:cNvPicPr>
          <p:nvPr userDrawn="1"/>
        </p:nvPicPr>
        <p:blipFill rotWithShape="1">
          <a:blip r:embed="rId4" cstate="print">
            <a:extLst>
              <a:ext uri="{28A0092B-C50C-407E-A947-70E740481C1C}">
                <a14:useLocalDpi xmlns:a14="http://schemas.microsoft.com/office/drawing/2010/main" val="0"/>
              </a:ext>
            </a:extLst>
          </a:blip>
          <a:srcRect t="22313" b="22417"/>
          <a:stretch/>
        </p:blipFill>
        <p:spPr>
          <a:xfrm>
            <a:off x="6528765" y="35778"/>
            <a:ext cx="2523683" cy="657267"/>
          </a:xfrm>
          <a:prstGeom prst="rect">
            <a:avLst/>
          </a:prstGeom>
        </p:spPr>
      </p:pic>
      <p:sp>
        <p:nvSpPr>
          <p:cNvPr id="13" name="Parallelogram 1"/>
          <p:cNvSpPr/>
          <p:nvPr userDrawn="1"/>
        </p:nvSpPr>
        <p:spPr>
          <a:xfrm>
            <a:off x="304800" y="4954038"/>
            <a:ext cx="8902290" cy="207841"/>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10080371"/>
              <a:gd name="connsiteY0" fmla="*/ 107998 h 109341"/>
              <a:gd name="connsiteX1" fmla="*/ 104107 w 10080371"/>
              <a:gd name="connsiteY1" fmla="*/ 109341 h 109341"/>
              <a:gd name="connsiteX2" fmla="*/ 0 w 10080371"/>
              <a:gd name="connsiteY2" fmla="*/ 10257 h 109341"/>
              <a:gd name="connsiteX3" fmla="*/ 10080369 w 10080371"/>
              <a:gd name="connsiteY3" fmla="*/ 0 h 109341"/>
              <a:gd name="connsiteX4" fmla="*/ 9834719 w 10080371"/>
              <a:gd name="connsiteY4" fmla="*/ 107998 h 109341"/>
              <a:gd name="connsiteX0" fmla="*/ 9834719 w 10096915"/>
              <a:gd name="connsiteY0" fmla="*/ 97741 h 99084"/>
              <a:gd name="connsiteX1" fmla="*/ 104107 w 10096915"/>
              <a:gd name="connsiteY1" fmla="*/ 99084 h 99084"/>
              <a:gd name="connsiteX2" fmla="*/ 0 w 10096915"/>
              <a:gd name="connsiteY2" fmla="*/ 0 h 99084"/>
              <a:gd name="connsiteX3" fmla="*/ 10096913 w 10096915"/>
              <a:gd name="connsiteY3" fmla="*/ 22776 h 99084"/>
              <a:gd name="connsiteX4" fmla="*/ 9834719 w 10096915"/>
              <a:gd name="connsiteY4" fmla="*/ 97741 h 99084"/>
              <a:gd name="connsiteX0" fmla="*/ 9834719 w 10118975"/>
              <a:gd name="connsiteY0" fmla="*/ 97741 h 99084"/>
              <a:gd name="connsiteX1" fmla="*/ 104107 w 10118975"/>
              <a:gd name="connsiteY1" fmla="*/ 99084 h 99084"/>
              <a:gd name="connsiteX2" fmla="*/ 0 w 10118975"/>
              <a:gd name="connsiteY2" fmla="*/ 0 h 99084"/>
              <a:gd name="connsiteX3" fmla="*/ 10118973 w 10118975"/>
              <a:gd name="connsiteY3" fmla="*/ 6260 h 99084"/>
              <a:gd name="connsiteX4" fmla="*/ 9834719 w 10118975"/>
              <a:gd name="connsiteY4" fmla="*/ 97741 h 99084"/>
              <a:gd name="connsiteX0" fmla="*/ 10110464 w 10119054"/>
              <a:gd name="connsiteY0" fmla="*/ 184453 h 184453"/>
              <a:gd name="connsiteX1" fmla="*/ 104107 w 10119054"/>
              <a:gd name="connsiteY1" fmla="*/ 99084 h 184453"/>
              <a:gd name="connsiteX2" fmla="*/ 0 w 10119054"/>
              <a:gd name="connsiteY2" fmla="*/ 0 h 184453"/>
              <a:gd name="connsiteX3" fmla="*/ 10118973 w 10119054"/>
              <a:gd name="connsiteY3" fmla="*/ 6260 h 184453"/>
              <a:gd name="connsiteX4" fmla="*/ 10110464 w 10119054"/>
              <a:gd name="connsiteY4" fmla="*/ 184453 h 184453"/>
              <a:gd name="connsiteX0" fmla="*/ 10110464 w 10119054"/>
              <a:gd name="connsiteY0" fmla="*/ 184453 h 184453"/>
              <a:gd name="connsiteX1" fmla="*/ 181315 w 10119054"/>
              <a:gd name="connsiteY1" fmla="*/ 181666 h 184453"/>
              <a:gd name="connsiteX2" fmla="*/ 0 w 10119054"/>
              <a:gd name="connsiteY2" fmla="*/ 0 h 184453"/>
              <a:gd name="connsiteX3" fmla="*/ 10118973 w 10119054"/>
              <a:gd name="connsiteY3" fmla="*/ 6260 h 184453"/>
              <a:gd name="connsiteX4" fmla="*/ 10110464 w 10119054"/>
              <a:gd name="connsiteY4" fmla="*/ 184453 h 184453"/>
              <a:gd name="connsiteX0" fmla="*/ 10110464 w 10119054"/>
              <a:gd name="connsiteY0" fmla="*/ 178324 h 178324"/>
              <a:gd name="connsiteX1" fmla="*/ 181315 w 10119054"/>
              <a:gd name="connsiteY1" fmla="*/ 175537 h 178324"/>
              <a:gd name="connsiteX2" fmla="*/ 0 w 10119054"/>
              <a:gd name="connsiteY2" fmla="*/ 0 h 178324"/>
              <a:gd name="connsiteX3" fmla="*/ 10118973 w 10119054"/>
              <a:gd name="connsiteY3" fmla="*/ 131 h 178324"/>
              <a:gd name="connsiteX4" fmla="*/ 10110464 w 10119054"/>
              <a:gd name="connsiteY4" fmla="*/ 178324 h 17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9054" h="178324">
                <a:moveTo>
                  <a:pt x="10110464" y="178324"/>
                </a:moveTo>
                <a:lnTo>
                  <a:pt x="181315" y="175537"/>
                </a:lnTo>
                <a:lnTo>
                  <a:pt x="0" y="0"/>
                </a:lnTo>
                <a:lnTo>
                  <a:pt x="10118973" y="131"/>
                </a:lnTo>
                <a:cubicBezTo>
                  <a:pt x="10119951" y="55239"/>
                  <a:pt x="10111873" y="81797"/>
                  <a:pt x="10110464" y="178324"/>
                </a:cubicBezTo>
                <a:close/>
              </a:path>
            </a:pathLst>
          </a:custGeom>
          <a:solidFill>
            <a:srgbClr val="0C193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userDrawn="1"/>
        </p:nvSpPr>
        <p:spPr>
          <a:xfrm>
            <a:off x="455870" y="4922777"/>
            <a:ext cx="8688129" cy="24622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D9D9D9"/>
                </a:solidFill>
                <a:latin typeface="Arial Narrow"/>
                <a:cs typeface="Arial Narrow"/>
              </a:rPr>
              <a:t>STEM101.ORG</a:t>
            </a:r>
            <a:r>
              <a:rPr lang="en-US" sz="1000" i="0" baseline="0" dirty="0">
                <a:solidFill>
                  <a:srgbClr val="D9D9D9"/>
                </a:solidFill>
                <a:latin typeface="Arial Narrow"/>
                <a:cs typeface="Arial Narrow"/>
              </a:rPr>
              <a:t>                                                                                                                                                                                                                 </a:t>
            </a:r>
            <a:r>
              <a:rPr lang="en-US" sz="1000" i="0" dirty="0">
                <a:solidFill>
                  <a:srgbClr val="D9D9D9"/>
                </a:solidFill>
                <a:latin typeface="Arial Narrow"/>
                <a:cs typeface="Arial Narrow"/>
              </a:rPr>
              <a:t>A Non-Profit</a:t>
            </a:r>
            <a:r>
              <a:rPr lang="en-US" sz="1000" i="0" baseline="0" dirty="0">
                <a:solidFill>
                  <a:srgbClr val="D9D9D9"/>
                </a:solidFill>
                <a:latin typeface="Arial Narrow"/>
                <a:cs typeface="Arial Narrow"/>
              </a:rPr>
              <a:t> K-16 Education Program</a:t>
            </a:r>
            <a:endParaRPr lang="en-US" sz="1000" dirty="0">
              <a:solidFill>
                <a:srgbClr val="D9D9D9"/>
              </a:solidFill>
              <a:latin typeface="Arial Narrow"/>
              <a:cs typeface="Arial Narrow"/>
            </a:endParaRPr>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Lst>
  <p:txStyles>
    <p:titleStyle>
      <a:lvl1pPr algn="l" rtl="0" eaLnBrk="1" latinLnBrk="0" hangingPunct="1">
        <a:spcBef>
          <a:spcPct val="0"/>
        </a:spcBef>
        <a:buNone/>
        <a:defRP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extLst>
    <p:ext uri="{27BBF7A9-308A-43DC-89C8-2F10F3537804}">
      <p15:sldGuideLst xmlns:p15="http://schemas.microsoft.com/office/powerpoint/2012/main">
        <p15:guide id="1" orient="horz" pos="3108">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Soil_mechanics" TargetMode="External"/><Relationship Id="rId13"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hyperlink" Target="https://en.wikipedia.org/wiki/Deep_foundation" TargetMode="External"/><Relationship Id="rId12"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en.wikipedia.org/wiki/Shallow_foundation" TargetMode="External"/><Relationship Id="rId11" Type="http://schemas.openxmlformats.org/officeDocument/2006/relationships/hyperlink" Target="https://www.google.com/search?q=definition+of+structural+engineering+foundation&amp;bih=926&amp;biw=1920&amp;hl=en&amp;sxsrf=ALeKk00j3ykYEC5pISoPrvLW0F9BtIKYbA:1586361338077&amp;tbm=isch&amp;source=iu&amp;ictx=1&amp;fir=HWl2yFY5SYl1EM%253A%252CDEAExhgx717-6M%252C_&amp;vet=1&amp;usg=AI4_-kTrUU5X3Yr6j70xzinfj8UY1-FzqA&amp;sa=X&amp;ved=2ahUKEwidh6rAmNnoAhUYbc0KHTarBCwQ9QEwAHoECAYQAw#imgrc=HWl2yFY5SYl1EM:" TargetMode="External"/><Relationship Id="rId5" Type="http://schemas.openxmlformats.org/officeDocument/2006/relationships/hyperlink" Target="https://en.wikipedia.org/wiki/Force" TargetMode="External"/><Relationship Id="rId10" Type="http://schemas.openxmlformats.org/officeDocument/2006/relationships/hyperlink" Target="https://en.wikipedia.org/wiki/Geotechnical_engineering" TargetMode="External"/><Relationship Id="rId4" Type="http://schemas.openxmlformats.org/officeDocument/2006/relationships/hyperlink" Target="https://en.wikipedia.org/wiki/Structural_engineering" TargetMode="External"/><Relationship Id="rId9" Type="http://schemas.openxmlformats.org/officeDocument/2006/relationships/hyperlink" Target="https://en.wikipedia.org/wiki/Rock_mechanic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2125704"/>
            <a:ext cx="6477000" cy="892091"/>
          </a:xfrm>
        </p:spPr>
        <p:txBody>
          <a:bodyPr/>
          <a:lstStyle/>
          <a:p>
            <a:pPr algn="ctr"/>
            <a:r>
              <a:rPr lang="en-US" dirty="0"/>
              <a:t>Structural engineering AND CIVIL ENGINEERING</a:t>
            </a:r>
          </a:p>
        </p:txBody>
      </p:sp>
    </p:spTree>
    <p:extLst>
      <p:ext uri="{BB962C8B-B14F-4D97-AF65-F5344CB8AC3E}">
        <p14:creationId xmlns:p14="http://schemas.microsoft.com/office/powerpoint/2010/main" val="3662697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5" y="783771"/>
            <a:ext cx="5840964" cy="769441"/>
          </a:xfrm>
          <a:prstGeom prst="rect">
            <a:avLst/>
          </a:prstGeom>
          <a:noFill/>
        </p:spPr>
        <p:txBody>
          <a:bodyPr wrap="square" rtlCol="0">
            <a:spAutoFit/>
          </a:bodyPr>
          <a:lstStyle/>
          <a:p>
            <a:r>
              <a:rPr lang="en-US" sz="4400" dirty="0"/>
              <a:t>Dams</a:t>
            </a:r>
          </a:p>
        </p:txBody>
      </p:sp>
      <p:sp>
        <p:nvSpPr>
          <p:cNvPr id="3" name="Rectangle 3"/>
          <p:cNvSpPr txBox="1">
            <a:spLocks noChangeArrowheads="1"/>
          </p:cNvSpPr>
          <p:nvPr/>
        </p:nvSpPr>
        <p:spPr>
          <a:xfrm>
            <a:off x="391885" y="1553212"/>
            <a:ext cx="5131837" cy="3004457"/>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2400" dirty="0"/>
              <a:t>Dams - barriers constructed across a waterway to control the flow or raise the level of water</a:t>
            </a:r>
          </a:p>
          <a:p>
            <a:r>
              <a:rPr lang="en-US" altLang="en-US" sz="2400" dirty="0"/>
              <a:t>Strong enough to resist reservoir water backed behind dam</a:t>
            </a:r>
          </a:p>
          <a:p>
            <a:r>
              <a:rPr lang="en-US" altLang="en-US" sz="2400" dirty="0"/>
              <a:t>Impervious to water</a:t>
            </a:r>
          </a:p>
          <a:p>
            <a:pPr lvl="1"/>
            <a:r>
              <a:rPr lang="en-US" altLang="en-US" sz="2000" dirty="0"/>
              <a:t>Resists leaks and erosion</a:t>
            </a:r>
          </a:p>
        </p:txBody>
      </p:sp>
      <p:sp>
        <p:nvSpPr>
          <p:cNvPr id="5" name="Rectangle 6"/>
          <p:cNvSpPr>
            <a:spLocks noChangeArrowheads="1"/>
          </p:cNvSpPr>
          <p:nvPr/>
        </p:nvSpPr>
        <p:spPr bwMode="auto">
          <a:xfrm>
            <a:off x="5239910" y="2642690"/>
            <a:ext cx="3722531"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altLang="en-US" sz="1600" dirty="0"/>
              <a:t>Hoover Dam -Boulder City, Nevada</a:t>
            </a:r>
          </a:p>
          <a:p>
            <a:pPr algn="ctr"/>
            <a:r>
              <a:rPr lang="en-US" altLang="en-US" sz="1600" dirty="0"/>
              <a:t>Generates enough energy every year to serve over 1 Million people!</a:t>
            </a:r>
          </a:p>
        </p:txBody>
      </p:sp>
      <p:pic>
        <p:nvPicPr>
          <p:cNvPr id="6" name="Picture 5">
            <a:extLst>
              <a:ext uri="{FF2B5EF4-FFF2-40B4-BE49-F238E27FC236}">
                <a16:creationId xmlns:a16="http://schemas.microsoft.com/office/drawing/2014/main" id="{7F038AD2-105A-4A77-9298-614A92441DF8}"/>
              </a:ext>
            </a:extLst>
          </p:cNvPr>
          <p:cNvPicPr>
            <a:picLocks noChangeAspect="1"/>
          </p:cNvPicPr>
          <p:nvPr/>
        </p:nvPicPr>
        <p:blipFill>
          <a:blip r:embed="rId3"/>
          <a:stretch>
            <a:fillRect/>
          </a:stretch>
        </p:blipFill>
        <p:spPr>
          <a:xfrm>
            <a:off x="5719635" y="1031905"/>
            <a:ext cx="2980413" cy="1539845"/>
          </a:xfrm>
          <a:prstGeom prst="rect">
            <a:avLst/>
          </a:prstGeom>
        </p:spPr>
      </p:pic>
      <p:pic>
        <p:nvPicPr>
          <p:cNvPr id="7" name="Picture 6">
            <a:extLst>
              <a:ext uri="{FF2B5EF4-FFF2-40B4-BE49-F238E27FC236}">
                <a16:creationId xmlns:a16="http://schemas.microsoft.com/office/drawing/2014/main" id="{EEFB3DD8-25F9-44CE-B0B0-67BC93FFF33A}"/>
              </a:ext>
            </a:extLst>
          </p:cNvPr>
          <p:cNvPicPr>
            <a:picLocks noChangeAspect="1"/>
          </p:cNvPicPr>
          <p:nvPr/>
        </p:nvPicPr>
        <p:blipFill>
          <a:blip r:embed="rId4"/>
          <a:stretch>
            <a:fillRect/>
          </a:stretch>
        </p:blipFill>
        <p:spPr>
          <a:xfrm>
            <a:off x="6053876" y="3499955"/>
            <a:ext cx="2094598" cy="1398144"/>
          </a:xfrm>
          <a:prstGeom prst="rect">
            <a:avLst/>
          </a:prstGeom>
        </p:spPr>
      </p:pic>
    </p:spTree>
    <p:extLst>
      <p:ext uri="{BB962C8B-B14F-4D97-AF65-F5344CB8AC3E}">
        <p14:creationId xmlns:p14="http://schemas.microsoft.com/office/powerpoint/2010/main" val="4205585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6AD090-72F8-49E7-AA1B-4861786F34E6}"/>
              </a:ext>
            </a:extLst>
          </p:cNvPr>
          <p:cNvPicPr>
            <a:picLocks noChangeAspect="1"/>
          </p:cNvPicPr>
          <p:nvPr/>
        </p:nvPicPr>
        <p:blipFill>
          <a:blip r:embed="rId3"/>
          <a:stretch>
            <a:fillRect/>
          </a:stretch>
        </p:blipFill>
        <p:spPr>
          <a:xfrm>
            <a:off x="5985510" y="869343"/>
            <a:ext cx="2553611" cy="1702407"/>
          </a:xfrm>
          <a:prstGeom prst="rect">
            <a:avLst/>
          </a:prstGeom>
        </p:spPr>
      </p:pic>
      <p:sp>
        <p:nvSpPr>
          <p:cNvPr id="2" name="TextBox 1"/>
          <p:cNvSpPr txBox="1"/>
          <p:nvPr/>
        </p:nvSpPr>
        <p:spPr>
          <a:xfrm>
            <a:off x="391885" y="783771"/>
            <a:ext cx="4627984" cy="769441"/>
          </a:xfrm>
          <a:prstGeom prst="rect">
            <a:avLst/>
          </a:prstGeom>
          <a:noFill/>
        </p:spPr>
        <p:txBody>
          <a:bodyPr wrap="square" rtlCol="0">
            <a:spAutoFit/>
          </a:bodyPr>
          <a:lstStyle/>
          <a:p>
            <a:r>
              <a:rPr lang="en-US" sz="4400" dirty="0"/>
              <a:t>Foundations</a:t>
            </a:r>
          </a:p>
        </p:txBody>
      </p:sp>
      <p:sp>
        <p:nvSpPr>
          <p:cNvPr id="3" name="Rectangle 3"/>
          <p:cNvSpPr txBox="1">
            <a:spLocks noChangeArrowheads="1"/>
          </p:cNvSpPr>
          <p:nvPr/>
        </p:nvSpPr>
        <p:spPr>
          <a:xfrm>
            <a:off x="391885" y="1553212"/>
            <a:ext cx="5018315" cy="3242723"/>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sz="1400" dirty="0"/>
              <a:t>A </a:t>
            </a:r>
            <a:r>
              <a:rPr lang="en-US" sz="1400" b="1" u="sng" dirty="0">
                <a:solidFill>
                  <a:schemeClr val="accent3"/>
                </a:solidFill>
              </a:rPr>
              <a:t>structural foundation</a:t>
            </a:r>
            <a:r>
              <a:rPr lang="en-US" sz="1400" u="sng" dirty="0">
                <a:solidFill>
                  <a:schemeClr val="accent3"/>
                </a:solidFill>
              </a:rPr>
              <a:t> </a:t>
            </a:r>
            <a:r>
              <a:rPr lang="en-US" sz="1400" dirty="0"/>
              <a:t>is the part of a building that fixes it into the soil. ... One of the duties of </a:t>
            </a:r>
            <a:r>
              <a:rPr lang="en-US" sz="1400" b="1" u="sng" dirty="0">
                <a:solidFill>
                  <a:schemeClr val="accent3"/>
                </a:solidFill>
              </a:rPr>
              <a:t>civil engineers</a:t>
            </a:r>
            <a:r>
              <a:rPr lang="en-US" sz="1400" u="sng" dirty="0">
                <a:solidFill>
                  <a:schemeClr val="accent3"/>
                </a:solidFill>
              </a:rPr>
              <a:t> </a:t>
            </a:r>
            <a:r>
              <a:rPr lang="en-US" sz="1400" dirty="0"/>
              <a:t>is to consider the bearing capacity of the soil, and design these </a:t>
            </a:r>
            <a:r>
              <a:rPr lang="en-US" sz="1400" b="1" u="sng" dirty="0">
                <a:solidFill>
                  <a:schemeClr val="accent3"/>
                </a:solidFill>
              </a:rPr>
              <a:t>foundations</a:t>
            </a:r>
            <a:r>
              <a:rPr lang="en-US" sz="1400" u="sng" dirty="0">
                <a:solidFill>
                  <a:schemeClr val="accent3"/>
                </a:solidFill>
              </a:rPr>
              <a:t> </a:t>
            </a:r>
            <a:r>
              <a:rPr lang="en-US" sz="1400" dirty="0"/>
              <a:t>to resist shear stress, overturning, and sliding.</a:t>
            </a:r>
          </a:p>
          <a:p>
            <a:r>
              <a:rPr lang="en-US" sz="1400" dirty="0"/>
              <a:t>In engineering, a foundation is the element of a </a:t>
            </a:r>
            <a:r>
              <a:rPr lang="en-US" sz="1400" b="1" dirty="0">
                <a:solidFill>
                  <a:schemeClr val="accent3"/>
                </a:solidFill>
                <a:hlinkClick r:id="rId4" tooltip="Structural engineering">
                  <a:extLst>
                    <a:ext uri="{A12FA001-AC4F-418D-AE19-62706E023703}">
                      <ahyp:hlinkClr xmlns:ahyp="http://schemas.microsoft.com/office/drawing/2018/hyperlinkcolor" val="tx"/>
                    </a:ext>
                  </a:extLst>
                </a:hlinkClick>
              </a:rPr>
              <a:t>structure</a:t>
            </a:r>
            <a:r>
              <a:rPr lang="en-US" sz="1400" dirty="0"/>
              <a:t> which connects it to the ground, and transfers </a:t>
            </a:r>
            <a:r>
              <a:rPr lang="en-US" sz="1400" b="1" dirty="0">
                <a:solidFill>
                  <a:schemeClr val="accent3"/>
                </a:solidFill>
                <a:hlinkClick r:id="rId5" tooltip="Force">
                  <a:extLst>
                    <a:ext uri="{A12FA001-AC4F-418D-AE19-62706E023703}">
                      <ahyp:hlinkClr xmlns:ahyp="http://schemas.microsoft.com/office/drawing/2018/hyperlinkcolor" val="tx"/>
                    </a:ext>
                  </a:extLst>
                </a:hlinkClick>
              </a:rPr>
              <a:t>loads</a:t>
            </a:r>
            <a:r>
              <a:rPr lang="en-US" sz="1400" dirty="0"/>
              <a:t> from the structure to the ground.</a:t>
            </a:r>
          </a:p>
          <a:p>
            <a:r>
              <a:rPr lang="en-US" sz="1400" dirty="0"/>
              <a:t>Foundations are generally considered either </a:t>
            </a:r>
            <a:r>
              <a:rPr lang="en-US" sz="1400" b="1" u="sng" dirty="0">
                <a:solidFill>
                  <a:schemeClr val="accent3"/>
                </a:solidFill>
                <a:hlinkClick r:id="rId6" tooltip="Shallow foundation">
                  <a:extLst>
                    <a:ext uri="{A12FA001-AC4F-418D-AE19-62706E023703}">
                      <ahyp:hlinkClr xmlns:ahyp="http://schemas.microsoft.com/office/drawing/2018/hyperlinkcolor" val="tx"/>
                    </a:ext>
                  </a:extLst>
                </a:hlinkClick>
              </a:rPr>
              <a:t>shallow</a:t>
            </a:r>
            <a:r>
              <a:rPr lang="en-US" sz="1400" dirty="0"/>
              <a:t> or </a:t>
            </a:r>
            <a:r>
              <a:rPr lang="en-US" sz="1400" b="1" dirty="0">
                <a:solidFill>
                  <a:schemeClr val="accent3"/>
                </a:solidFill>
                <a:hlinkClick r:id="rId7" tooltip="Deep foundation">
                  <a:extLst>
                    <a:ext uri="{A12FA001-AC4F-418D-AE19-62706E023703}">
                      <ahyp:hlinkClr xmlns:ahyp="http://schemas.microsoft.com/office/drawing/2018/hyperlinkcolor" val="tx"/>
                    </a:ext>
                  </a:extLst>
                </a:hlinkClick>
              </a:rPr>
              <a:t>deep</a:t>
            </a:r>
            <a:r>
              <a:rPr lang="en-US" sz="1400" dirty="0"/>
              <a:t>.</a:t>
            </a:r>
            <a:r>
              <a:rPr lang="en-US" sz="1400" baseline="30000" dirty="0"/>
              <a:t> </a:t>
            </a:r>
            <a:r>
              <a:rPr lang="en-US" sz="1400" dirty="0"/>
              <a:t>Foundation engineering is the application of </a:t>
            </a:r>
            <a:r>
              <a:rPr lang="en-US" sz="1400" b="1" dirty="0">
                <a:solidFill>
                  <a:schemeClr val="accent3"/>
                </a:solidFill>
                <a:hlinkClick r:id="rId8" tooltip="Soil mechanics">
                  <a:extLst>
                    <a:ext uri="{A12FA001-AC4F-418D-AE19-62706E023703}">
                      <ahyp:hlinkClr xmlns:ahyp="http://schemas.microsoft.com/office/drawing/2018/hyperlinkcolor" val="tx"/>
                    </a:ext>
                  </a:extLst>
                </a:hlinkClick>
              </a:rPr>
              <a:t>soil mechanics</a:t>
            </a:r>
            <a:r>
              <a:rPr lang="en-US" sz="1400" b="1" dirty="0">
                <a:solidFill>
                  <a:schemeClr val="accent3"/>
                </a:solidFill>
              </a:rPr>
              <a:t> </a:t>
            </a:r>
            <a:r>
              <a:rPr lang="en-US" sz="1400" dirty="0"/>
              <a:t>and </a:t>
            </a:r>
            <a:r>
              <a:rPr lang="en-US" sz="1400" b="1" dirty="0">
                <a:solidFill>
                  <a:schemeClr val="accent3"/>
                </a:solidFill>
                <a:hlinkClick r:id="rId9" tooltip="Rock mechanics">
                  <a:extLst>
                    <a:ext uri="{A12FA001-AC4F-418D-AE19-62706E023703}">
                      <ahyp:hlinkClr xmlns:ahyp="http://schemas.microsoft.com/office/drawing/2018/hyperlinkcolor" val="tx"/>
                    </a:ext>
                  </a:extLst>
                </a:hlinkClick>
              </a:rPr>
              <a:t>rock mechanics</a:t>
            </a:r>
            <a:r>
              <a:rPr lang="en-US" sz="1400" dirty="0"/>
              <a:t> (</a:t>
            </a:r>
            <a:r>
              <a:rPr lang="en-US" sz="1400" b="1" u="sng" dirty="0">
                <a:solidFill>
                  <a:schemeClr val="accent3"/>
                </a:solidFill>
                <a:hlinkClick r:id="rId10" tooltip="Geotechnical engineering">
                  <a:extLst>
                    <a:ext uri="{A12FA001-AC4F-418D-AE19-62706E023703}">
                      <ahyp:hlinkClr xmlns:ahyp="http://schemas.microsoft.com/office/drawing/2018/hyperlinkcolor" val="tx"/>
                    </a:ext>
                  </a:extLst>
                </a:hlinkClick>
              </a:rPr>
              <a:t>Geotechnical engineering</a:t>
            </a:r>
            <a:r>
              <a:rPr lang="en-US" sz="1400" dirty="0"/>
              <a:t>) in the design of foundation elements of structures. </a:t>
            </a:r>
            <a:endParaRPr lang="en-US" altLang="en-US" sz="1400" dirty="0"/>
          </a:p>
        </p:txBody>
      </p:sp>
      <p:sp>
        <p:nvSpPr>
          <p:cNvPr id="6" name="Rectangle 1">
            <a:extLst>
              <a:ext uri="{FF2B5EF4-FFF2-40B4-BE49-F238E27FC236}">
                <a16:creationId xmlns:a16="http://schemas.microsoft.com/office/drawing/2014/main" id="{CF52F1E4-1998-4CC5-B230-A780CABDD422}"/>
              </a:ext>
            </a:extLst>
          </p:cNvPr>
          <p:cNvSpPr>
            <a:spLocks noChangeArrowheads="1"/>
          </p:cNvSpPr>
          <p:nvPr/>
        </p:nvSpPr>
        <p:spPr bwMode="auto">
          <a:xfrm>
            <a:off x="0" y="0"/>
            <a:ext cx="9144000"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A0DAB"/>
                </a:solidFill>
                <a:effectLst/>
                <a:latin typeface="Arial" panose="020B0604020202020204" pitchFamily="34" charset="0"/>
                <a:cs typeface="Arial" panose="020B0604020202020204" pitchFamily="34" charset="0"/>
                <a:hlinkClick r:id="rId11"/>
              </a:rPr>
              <a:t>  </a:t>
            </a:r>
            <a:r>
              <a:rPr kumimoji="0" lang="en-US" altLang="en-US" sz="7700" b="0" i="0" u="none" strike="noStrike" cap="none" normalizeH="0" baseline="0" dirty="0">
                <a:ln>
                  <a:noFill/>
                </a:ln>
                <a:solidFill>
                  <a:srgbClr val="1A0DAB"/>
                </a:solidFill>
                <a:effectLst/>
                <a:latin typeface="Arial" panose="020B0604020202020204" pitchFamily="34" charset="0"/>
                <a:cs typeface="Arial" panose="020B0604020202020204" pitchFamily="34" charset="0"/>
              </a:rPr>
              <a:t> </a:t>
            </a:r>
            <a:r>
              <a:rPr kumimoji="0" lang="en-US" altLang="en-US" sz="1000" b="0" i="0" u="none" strike="noStrike" cap="none" normalizeH="0" baseline="0" dirty="0">
                <a:ln>
                  <a:noFill/>
                </a:ln>
                <a:solidFill>
                  <a:srgbClr val="1A0DAB"/>
                </a:solidFill>
                <a:effectLst/>
                <a:latin typeface="Arial" panose="020B0604020202020204" pitchFamily="34" charset="0"/>
                <a:cs typeface="Arial" panose="020B0604020202020204" pitchFamily="34" charset="0"/>
              </a:rPr>
              <a:t>                                                                      </a:t>
            </a:r>
            <a:endParaRPr kumimoji="0" lang="en-US" altLang="en-US" sz="600" b="0" i="0" u="none" strike="noStrike" cap="none" normalizeH="0" baseline="0" dirty="0">
              <a:ln>
                <a:noFill/>
              </a:ln>
              <a:solidFill>
                <a:schemeClr val="tx1"/>
              </a:solidFill>
              <a:effectLst/>
            </a:endParaRPr>
          </a:p>
        </p:txBody>
      </p:sp>
      <p:pic>
        <p:nvPicPr>
          <p:cNvPr id="8" name="Picture 7">
            <a:extLst>
              <a:ext uri="{FF2B5EF4-FFF2-40B4-BE49-F238E27FC236}">
                <a16:creationId xmlns:a16="http://schemas.microsoft.com/office/drawing/2014/main" id="{2F7DECAC-BE97-40AA-91D3-4DDE1A6D7805}"/>
              </a:ext>
            </a:extLst>
          </p:cNvPr>
          <p:cNvPicPr>
            <a:picLocks noChangeAspect="1"/>
          </p:cNvPicPr>
          <p:nvPr/>
        </p:nvPicPr>
        <p:blipFill>
          <a:blip r:embed="rId12"/>
          <a:stretch>
            <a:fillRect/>
          </a:stretch>
        </p:blipFill>
        <p:spPr>
          <a:xfrm>
            <a:off x="5595653" y="3744746"/>
            <a:ext cx="3333329" cy="1058822"/>
          </a:xfrm>
          <a:prstGeom prst="rect">
            <a:avLst/>
          </a:prstGeom>
        </p:spPr>
      </p:pic>
      <p:pic>
        <p:nvPicPr>
          <p:cNvPr id="9" name="Picture 8">
            <a:extLst>
              <a:ext uri="{FF2B5EF4-FFF2-40B4-BE49-F238E27FC236}">
                <a16:creationId xmlns:a16="http://schemas.microsoft.com/office/drawing/2014/main" id="{D672CE50-F920-49A7-A655-9DA2E7849E13}"/>
              </a:ext>
            </a:extLst>
          </p:cNvPr>
          <p:cNvPicPr>
            <a:picLocks noChangeAspect="1"/>
          </p:cNvPicPr>
          <p:nvPr/>
        </p:nvPicPr>
        <p:blipFill>
          <a:blip r:embed="rId13"/>
          <a:stretch>
            <a:fillRect/>
          </a:stretch>
        </p:blipFill>
        <p:spPr>
          <a:xfrm>
            <a:off x="5856240" y="2653348"/>
            <a:ext cx="2812153" cy="1009800"/>
          </a:xfrm>
          <a:prstGeom prst="rect">
            <a:avLst/>
          </a:prstGeom>
        </p:spPr>
      </p:pic>
    </p:spTree>
    <p:extLst>
      <p:ext uri="{BB962C8B-B14F-4D97-AF65-F5344CB8AC3E}">
        <p14:creationId xmlns:p14="http://schemas.microsoft.com/office/powerpoint/2010/main" val="3969251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5" y="783771"/>
            <a:ext cx="4627984" cy="769441"/>
          </a:xfrm>
          <a:prstGeom prst="rect">
            <a:avLst/>
          </a:prstGeom>
          <a:noFill/>
        </p:spPr>
        <p:txBody>
          <a:bodyPr wrap="square" rtlCol="0">
            <a:spAutoFit/>
          </a:bodyPr>
          <a:lstStyle/>
          <a:p>
            <a:r>
              <a:rPr lang="en-US" sz="4400" dirty="0"/>
              <a:t>Cantilevers</a:t>
            </a:r>
          </a:p>
        </p:txBody>
      </p:sp>
      <p:sp>
        <p:nvSpPr>
          <p:cNvPr id="3" name="Rectangle 3"/>
          <p:cNvSpPr txBox="1">
            <a:spLocks noChangeArrowheads="1"/>
          </p:cNvSpPr>
          <p:nvPr/>
        </p:nvSpPr>
        <p:spPr>
          <a:xfrm>
            <a:off x="391885" y="1553212"/>
            <a:ext cx="5018315" cy="3242723"/>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sz="2000" dirty="0"/>
              <a:t>A cantilever is a rigid structural element, such as a beam or a plate, anchored at one end to a support from which it protrudes; this connection could also be perpendicular to a flat, vertical surface such as a wall. Cantilevers can also be constructed with trusses or slabs.</a:t>
            </a:r>
          </a:p>
          <a:p>
            <a:endParaRPr lang="en-US" altLang="en-US" sz="1600" dirty="0"/>
          </a:p>
        </p:txBody>
      </p:sp>
      <p:sp>
        <p:nvSpPr>
          <p:cNvPr id="5" name="Rectangle 6"/>
          <p:cNvSpPr>
            <a:spLocks noChangeArrowheads="1"/>
          </p:cNvSpPr>
          <p:nvPr/>
        </p:nvSpPr>
        <p:spPr bwMode="auto">
          <a:xfrm>
            <a:off x="6607232" y="2708262"/>
            <a:ext cx="35052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1000" dirty="0">
                <a:solidFill>
                  <a:schemeClr val="accent3"/>
                </a:solidFill>
              </a:rPr>
              <a:t>Many modern architectural</a:t>
            </a:r>
          </a:p>
          <a:p>
            <a:pPr algn="ctr"/>
            <a:r>
              <a:rPr lang="en-US" altLang="en-US" sz="1000" dirty="0">
                <a:solidFill>
                  <a:schemeClr val="accent3"/>
                </a:solidFill>
              </a:rPr>
              <a:t>designs feature </a:t>
            </a:r>
          </a:p>
          <a:p>
            <a:pPr algn="ctr"/>
            <a:r>
              <a:rPr lang="en-US" altLang="en-US" sz="1000" dirty="0">
                <a:solidFill>
                  <a:schemeClr val="accent3"/>
                </a:solidFill>
              </a:rPr>
              <a:t>cantilevered floors</a:t>
            </a:r>
          </a:p>
        </p:txBody>
      </p:sp>
      <p:pic>
        <p:nvPicPr>
          <p:cNvPr id="6" name="Picture 5">
            <a:extLst>
              <a:ext uri="{FF2B5EF4-FFF2-40B4-BE49-F238E27FC236}">
                <a16:creationId xmlns:a16="http://schemas.microsoft.com/office/drawing/2014/main" id="{A967AE51-0D6B-4F4C-97C0-0B0B8B3654EB}"/>
              </a:ext>
            </a:extLst>
          </p:cNvPr>
          <p:cNvPicPr>
            <a:picLocks noChangeAspect="1"/>
          </p:cNvPicPr>
          <p:nvPr/>
        </p:nvPicPr>
        <p:blipFill>
          <a:blip r:embed="rId3"/>
          <a:stretch>
            <a:fillRect/>
          </a:stretch>
        </p:blipFill>
        <p:spPr>
          <a:xfrm>
            <a:off x="6675033" y="861305"/>
            <a:ext cx="2360901" cy="1573934"/>
          </a:xfrm>
          <a:prstGeom prst="rect">
            <a:avLst/>
          </a:prstGeom>
        </p:spPr>
      </p:pic>
      <p:pic>
        <p:nvPicPr>
          <p:cNvPr id="7" name="Picture 6">
            <a:extLst>
              <a:ext uri="{FF2B5EF4-FFF2-40B4-BE49-F238E27FC236}">
                <a16:creationId xmlns:a16="http://schemas.microsoft.com/office/drawing/2014/main" id="{12CC4347-5C9D-4E10-8401-FEC949B66BDF}"/>
              </a:ext>
            </a:extLst>
          </p:cNvPr>
          <p:cNvPicPr>
            <a:picLocks noChangeAspect="1"/>
          </p:cNvPicPr>
          <p:nvPr/>
        </p:nvPicPr>
        <p:blipFill rotWithShape="1">
          <a:blip r:embed="rId4"/>
          <a:srcRect l="34745"/>
          <a:stretch/>
        </p:blipFill>
        <p:spPr>
          <a:xfrm>
            <a:off x="5638800" y="1947530"/>
            <a:ext cx="1936865" cy="1978775"/>
          </a:xfrm>
          <a:prstGeom prst="rect">
            <a:avLst/>
          </a:prstGeom>
        </p:spPr>
      </p:pic>
      <p:pic>
        <p:nvPicPr>
          <p:cNvPr id="9" name="Picture 8">
            <a:extLst>
              <a:ext uri="{FF2B5EF4-FFF2-40B4-BE49-F238E27FC236}">
                <a16:creationId xmlns:a16="http://schemas.microsoft.com/office/drawing/2014/main" id="{485313EE-6A89-4670-9D47-AC7A8E6921B4}"/>
              </a:ext>
            </a:extLst>
          </p:cNvPr>
          <p:cNvPicPr>
            <a:picLocks noChangeAspect="1"/>
          </p:cNvPicPr>
          <p:nvPr/>
        </p:nvPicPr>
        <p:blipFill>
          <a:blip r:embed="rId5"/>
          <a:stretch>
            <a:fillRect/>
          </a:stretch>
        </p:blipFill>
        <p:spPr>
          <a:xfrm>
            <a:off x="2872753" y="3498921"/>
            <a:ext cx="2178388" cy="1386884"/>
          </a:xfrm>
          <a:prstGeom prst="rect">
            <a:avLst/>
          </a:prstGeom>
        </p:spPr>
      </p:pic>
      <p:pic>
        <p:nvPicPr>
          <p:cNvPr id="10" name="Picture 9">
            <a:extLst>
              <a:ext uri="{FF2B5EF4-FFF2-40B4-BE49-F238E27FC236}">
                <a16:creationId xmlns:a16="http://schemas.microsoft.com/office/drawing/2014/main" id="{195BF95E-AE29-47BD-887D-93F446BBA234}"/>
              </a:ext>
            </a:extLst>
          </p:cNvPr>
          <p:cNvPicPr>
            <a:picLocks noChangeAspect="1"/>
          </p:cNvPicPr>
          <p:nvPr/>
        </p:nvPicPr>
        <p:blipFill>
          <a:blip r:embed="rId6"/>
          <a:stretch>
            <a:fillRect/>
          </a:stretch>
        </p:blipFill>
        <p:spPr>
          <a:xfrm>
            <a:off x="7282642" y="3570255"/>
            <a:ext cx="1753292" cy="1168059"/>
          </a:xfrm>
          <a:prstGeom prst="rect">
            <a:avLst/>
          </a:prstGeom>
        </p:spPr>
      </p:pic>
    </p:spTree>
    <p:extLst>
      <p:ext uri="{BB962C8B-B14F-4D97-AF65-F5344CB8AC3E}">
        <p14:creationId xmlns:p14="http://schemas.microsoft.com/office/powerpoint/2010/main" val="3622470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769441"/>
          </a:xfrm>
          <a:prstGeom prst="rect">
            <a:avLst/>
          </a:prstGeom>
          <a:noFill/>
        </p:spPr>
        <p:txBody>
          <a:bodyPr wrap="square" rtlCol="0">
            <a:spAutoFit/>
          </a:bodyPr>
          <a:lstStyle/>
          <a:p>
            <a:r>
              <a:rPr lang="en-US" sz="4400" dirty="0"/>
              <a:t>What is a structural load?</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4" y="1625645"/>
            <a:ext cx="4760545"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Load </a:t>
            </a:r>
            <a:r>
              <a:rPr lang="en-US" altLang="en-US" sz="1400" b="1" i="1" dirty="0"/>
              <a:t>- </a:t>
            </a:r>
            <a:r>
              <a:rPr lang="en-US" altLang="en-US" sz="1400" dirty="0"/>
              <a:t>this is the technical term for determining if a structure can support the weight or pressure that it will have to endure.</a:t>
            </a:r>
            <a:endParaRPr lang="en-US" altLang="en-US" sz="1400" b="1" i="1" dirty="0">
              <a:solidFill>
                <a:schemeClr val="accent3"/>
              </a:solidFill>
            </a:endParaRPr>
          </a:p>
          <a:p>
            <a:r>
              <a:rPr lang="en-US" altLang="en-US" sz="1400" b="1" i="1" dirty="0">
                <a:solidFill>
                  <a:schemeClr val="accent3"/>
                </a:solidFill>
              </a:rPr>
              <a:t>Live Load</a:t>
            </a:r>
            <a:r>
              <a:rPr lang="en-US" altLang="en-US" sz="1400" b="1" i="1" dirty="0"/>
              <a:t> </a:t>
            </a:r>
            <a:r>
              <a:rPr lang="en-US" altLang="en-US" sz="1400" dirty="0"/>
              <a:t>- </a:t>
            </a:r>
            <a:r>
              <a:rPr lang="en-US" sz="1400" dirty="0"/>
              <a:t>include any temporary or transient forces. that act on a building or structural element. Typically, they include people, furniture, vehicles, and almost everything else that can be moved throughout a building.  This also includes natural weights such as a heavy snowfall.</a:t>
            </a:r>
            <a:endParaRPr lang="en-US" altLang="en-US" sz="1400" dirty="0"/>
          </a:p>
          <a:p>
            <a:r>
              <a:rPr lang="en-US" altLang="en-US" sz="1400" b="1" i="1" dirty="0">
                <a:solidFill>
                  <a:schemeClr val="accent3"/>
                </a:solidFill>
              </a:rPr>
              <a:t>Dead Load </a:t>
            </a:r>
            <a:r>
              <a:rPr lang="en-US" altLang="en-US" sz="1400" b="1" i="1" dirty="0"/>
              <a:t>-</a:t>
            </a:r>
            <a:r>
              <a:rPr lang="en-US" altLang="en-US" sz="1400" dirty="0"/>
              <a:t> </a:t>
            </a:r>
            <a:r>
              <a:rPr lang="en-US" sz="1400" dirty="0"/>
              <a:t>The dead load includes loads that are relatively constant over time, including the weight of the structure itself, and immovable fixtures such as walls, plasterboard or carpet. The roof is also a dead load. Dead loads are also known as permanent or static loads.</a:t>
            </a:r>
          </a:p>
        </p:txBody>
      </p:sp>
      <p:pic>
        <p:nvPicPr>
          <p:cNvPr id="5" name="Picture 4">
            <a:extLst>
              <a:ext uri="{FF2B5EF4-FFF2-40B4-BE49-F238E27FC236}">
                <a16:creationId xmlns:a16="http://schemas.microsoft.com/office/drawing/2014/main" id="{8CE23D56-4153-433F-98C2-51C9E9EF81CA}"/>
              </a:ext>
            </a:extLst>
          </p:cNvPr>
          <p:cNvPicPr>
            <a:picLocks noChangeAspect="1"/>
          </p:cNvPicPr>
          <p:nvPr/>
        </p:nvPicPr>
        <p:blipFill>
          <a:blip r:embed="rId3"/>
          <a:stretch>
            <a:fillRect/>
          </a:stretch>
        </p:blipFill>
        <p:spPr>
          <a:xfrm>
            <a:off x="5151071" y="2072217"/>
            <a:ext cx="3800475" cy="2133600"/>
          </a:xfrm>
          <a:prstGeom prst="rect">
            <a:avLst/>
          </a:prstGeom>
        </p:spPr>
      </p:pic>
    </p:spTree>
    <p:extLst>
      <p:ext uri="{BB962C8B-B14F-4D97-AF65-F5344CB8AC3E}">
        <p14:creationId xmlns:p14="http://schemas.microsoft.com/office/powerpoint/2010/main" val="256773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06FA9-A318-4C07-9E59-399A2659EB78}"/>
              </a:ext>
            </a:extLst>
          </p:cNvPr>
          <p:cNvSpPr txBox="1"/>
          <p:nvPr/>
        </p:nvSpPr>
        <p:spPr>
          <a:xfrm>
            <a:off x="280076" y="928686"/>
            <a:ext cx="7961371" cy="584775"/>
          </a:xfrm>
          <a:prstGeom prst="rect">
            <a:avLst/>
          </a:prstGeom>
          <a:noFill/>
        </p:spPr>
        <p:txBody>
          <a:bodyPr wrap="square" rtlCol="0">
            <a:spAutoFit/>
          </a:bodyPr>
          <a:lstStyle/>
          <a:p>
            <a:r>
              <a:rPr lang="en-US" sz="3200" dirty="0">
                <a:solidFill>
                  <a:schemeClr val="accent3"/>
                </a:solidFill>
              </a:rPr>
              <a:t>Commonly used building materials</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5" y="1625645"/>
            <a:ext cx="5768078"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sz="1800" dirty="0"/>
              <a:t>Iron, wrought iron, cast iron, steel, stainless steel, concrete (reinforced, prestressed), aluminum, composites, alloy, masonry, timber, bamboo, carbon fibers, plastics, mudbrick, and roofing materials.</a:t>
            </a:r>
          </a:p>
        </p:txBody>
      </p:sp>
      <p:pic>
        <p:nvPicPr>
          <p:cNvPr id="5" name="Picture 4">
            <a:extLst>
              <a:ext uri="{FF2B5EF4-FFF2-40B4-BE49-F238E27FC236}">
                <a16:creationId xmlns:a16="http://schemas.microsoft.com/office/drawing/2014/main" id="{8F27E1C6-8430-4D27-AA98-2C439D406DA3}"/>
              </a:ext>
            </a:extLst>
          </p:cNvPr>
          <p:cNvPicPr>
            <a:picLocks noChangeAspect="1"/>
          </p:cNvPicPr>
          <p:nvPr/>
        </p:nvPicPr>
        <p:blipFill>
          <a:blip r:embed="rId3"/>
          <a:stretch>
            <a:fillRect/>
          </a:stretch>
        </p:blipFill>
        <p:spPr>
          <a:xfrm>
            <a:off x="5126971" y="2683934"/>
            <a:ext cx="2065981" cy="2065981"/>
          </a:xfrm>
          <a:prstGeom prst="rect">
            <a:avLst/>
          </a:prstGeom>
        </p:spPr>
      </p:pic>
      <p:pic>
        <p:nvPicPr>
          <p:cNvPr id="6" name="Picture 5">
            <a:extLst>
              <a:ext uri="{FF2B5EF4-FFF2-40B4-BE49-F238E27FC236}">
                <a16:creationId xmlns:a16="http://schemas.microsoft.com/office/drawing/2014/main" id="{DEC043AE-3C62-4ACB-9EA1-3411F4A41172}"/>
              </a:ext>
            </a:extLst>
          </p:cNvPr>
          <p:cNvPicPr>
            <a:picLocks noChangeAspect="1"/>
          </p:cNvPicPr>
          <p:nvPr/>
        </p:nvPicPr>
        <p:blipFill>
          <a:blip r:embed="rId4"/>
          <a:stretch>
            <a:fillRect/>
          </a:stretch>
        </p:blipFill>
        <p:spPr>
          <a:xfrm>
            <a:off x="391884" y="3085512"/>
            <a:ext cx="2740783" cy="1664403"/>
          </a:xfrm>
          <a:prstGeom prst="rect">
            <a:avLst/>
          </a:prstGeom>
        </p:spPr>
      </p:pic>
      <p:pic>
        <p:nvPicPr>
          <p:cNvPr id="7" name="Picture 6">
            <a:extLst>
              <a:ext uri="{FF2B5EF4-FFF2-40B4-BE49-F238E27FC236}">
                <a16:creationId xmlns:a16="http://schemas.microsoft.com/office/drawing/2014/main" id="{9A661ADE-842F-4DF0-80C2-9C659B534A00}"/>
              </a:ext>
            </a:extLst>
          </p:cNvPr>
          <p:cNvPicPr>
            <a:picLocks noChangeAspect="1"/>
          </p:cNvPicPr>
          <p:nvPr/>
        </p:nvPicPr>
        <p:blipFill>
          <a:blip r:embed="rId5"/>
          <a:stretch>
            <a:fillRect/>
          </a:stretch>
        </p:blipFill>
        <p:spPr>
          <a:xfrm>
            <a:off x="7466704" y="2683934"/>
            <a:ext cx="1549486" cy="2065981"/>
          </a:xfrm>
          <a:prstGeom prst="rect">
            <a:avLst/>
          </a:prstGeom>
        </p:spPr>
      </p:pic>
      <p:pic>
        <p:nvPicPr>
          <p:cNvPr id="8" name="Picture 7">
            <a:extLst>
              <a:ext uri="{FF2B5EF4-FFF2-40B4-BE49-F238E27FC236}">
                <a16:creationId xmlns:a16="http://schemas.microsoft.com/office/drawing/2014/main" id="{D52124D8-C916-4B2E-921D-30E396092EB3}"/>
              </a:ext>
            </a:extLst>
          </p:cNvPr>
          <p:cNvPicPr>
            <a:picLocks noChangeAspect="1"/>
          </p:cNvPicPr>
          <p:nvPr/>
        </p:nvPicPr>
        <p:blipFill>
          <a:blip r:embed="rId6"/>
          <a:stretch>
            <a:fillRect/>
          </a:stretch>
        </p:blipFill>
        <p:spPr>
          <a:xfrm>
            <a:off x="6223511" y="1040413"/>
            <a:ext cx="2728034" cy="1531337"/>
          </a:xfrm>
          <a:prstGeom prst="rect">
            <a:avLst/>
          </a:prstGeom>
        </p:spPr>
      </p:pic>
      <p:pic>
        <p:nvPicPr>
          <p:cNvPr id="9" name="Picture 8">
            <a:extLst>
              <a:ext uri="{FF2B5EF4-FFF2-40B4-BE49-F238E27FC236}">
                <a16:creationId xmlns:a16="http://schemas.microsoft.com/office/drawing/2014/main" id="{B6D9A1A5-C5D6-4189-998D-B4A8A398E158}"/>
              </a:ext>
            </a:extLst>
          </p:cNvPr>
          <p:cNvPicPr>
            <a:picLocks noChangeAspect="1"/>
          </p:cNvPicPr>
          <p:nvPr/>
        </p:nvPicPr>
        <p:blipFill rotWithShape="1">
          <a:blip r:embed="rId7"/>
          <a:srcRect l="26562" r="23789" b="10319"/>
          <a:stretch/>
        </p:blipFill>
        <p:spPr>
          <a:xfrm>
            <a:off x="3406419" y="2847778"/>
            <a:ext cx="1466751" cy="1902137"/>
          </a:xfrm>
          <a:prstGeom prst="rect">
            <a:avLst/>
          </a:prstGeom>
        </p:spPr>
      </p:pic>
    </p:spTree>
    <p:extLst>
      <p:ext uri="{BB962C8B-B14F-4D97-AF65-F5344CB8AC3E}">
        <p14:creationId xmlns:p14="http://schemas.microsoft.com/office/powerpoint/2010/main" val="2988558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FA5EDE-BEB1-4E64-AA4B-99ED7801A969}"/>
              </a:ext>
            </a:extLst>
          </p:cNvPr>
          <p:cNvPicPr>
            <a:picLocks noChangeAspect="1"/>
          </p:cNvPicPr>
          <p:nvPr/>
        </p:nvPicPr>
        <p:blipFill rotWithShape="1">
          <a:blip r:embed="rId3"/>
          <a:srcRect b="12676"/>
          <a:stretch/>
        </p:blipFill>
        <p:spPr>
          <a:xfrm>
            <a:off x="5780981" y="1968755"/>
            <a:ext cx="2855383" cy="1621534"/>
          </a:xfrm>
          <a:prstGeom prst="rect">
            <a:avLst/>
          </a:prstGeom>
        </p:spPr>
      </p:pic>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769441"/>
          </a:xfrm>
          <a:prstGeom prst="rect">
            <a:avLst/>
          </a:prstGeom>
          <a:noFill/>
        </p:spPr>
        <p:txBody>
          <a:bodyPr wrap="square" rtlCol="0">
            <a:spAutoFit/>
          </a:bodyPr>
          <a:lstStyle/>
          <a:p>
            <a:r>
              <a:rPr lang="en-US" sz="4400" dirty="0">
                <a:solidFill>
                  <a:schemeClr val="accent3"/>
                </a:solidFill>
              </a:rPr>
              <a:t>Important Terminology </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4" y="1625645"/>
            <a:ext cx="4760545"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Span </a:t>
            </a:r>
            <a:r>
              <a:rPr lang="en-US" altLang="en-US" sz="1400" b="1" i="1" dirty="0"/>
              <a:t>- </a:t>
            </a:r>
            <a:r>
              <a:rPr lang="en-US" sz="1400" dirty="0"/>
              <a:t>the full extent of something from end to end; the amount of space that something covers.</a:t>
            </a:r>
          </a:p>
          <a:p>
            <a:pPr marL="0" indent="0">
              <a:buNone/>
            </a:pPr>
            <a:endParaRPr lang="en-US" altLang="en-US" sz="1400" b="1" i="1" dirty="0"/>
          </a:p>
          <a:p>
            <a:r>
              <a:rPr lang="en-US" altLang="en-US" sz="1400" b="1" i="1" dirty="0">
                <a:solidFill>
                  <a:schemeClr val="accent3"/>
                </a:solidFill>
              </a:rPr>
              <a:t>Thrust </a:t>
            </a:r>
            <a:r>
              <a:rPr lang="en-US" altLang="en-US" sz="1400" b="1" i="1" dirty="0"/>
              <a:t>- </a:t>
            </a:r>
            <a:r>
              <a:rPr lang="en-US" sz="1400" dirty="0"/>
              <a:t>push (something or someone) suddenly or violently in the specified direction.</a:t>
            </a:r>
          </a:p>
          <a:p>
            <a:pPr marL="0" indent="0">
              <a:buNone/>
            </a:pPr>
            <a:endParaRPr lang="en-US" sz="1400" dirty="0"/>
          </a:p>
          <a:p>
            <a:r>
              <a:rPr lang="en-US" altLang="en-US" sz="1400" b="1" i="1" dirty="0">
                <a:solidFill>
                  <a:schemeClr val="accent3"/>
                </a:solidFill>
              </a:rPr>
              <a:t>Density </a:t>
            </a:r>
            <a:r>
              <a:rPr lang="en-US" altLang="en-US" sz="1400" b="1" i="1" dirty="0"/>
              <a:t>- </a:t>
            </a:r>
            <a:r>
              <a:rPr lang="en-US" sz="1400" dirty="0"/>
              <a:t>describe how much space an object or substance takes up (its volume) in relation to the amount of matter in that object or substance (its mass). Another way to put it is that </a:t>
            </a:r>
            <a:r>
              <a:rPr lang="en-US" sz="1400" b="1" dirty="0"/>
              <a:t>density</a:t>
            </a:r>
            <a:r>
              <a:rPr lang="en-US" sz="1400" dirty="0"/>
              <a:t> is the amount of mass per unit of volume. If an object is heavy and compact, it has a high </a:t>
            </a:r>
            <a:r>
              <a:rPr lang="en-US" sz="1400" b="1" dirty="0"/>
              <a:t>density</a:t>
            </a:r>
            <a:r>
              <a:rPr lang="en-US" sz="1400" dirty="0"/>
              <a:t>.</a:t>
            </a:r>
          </a:p>
          <a:p>
            <a:endParaRPr lang="en-US" sz="1400" dirty="0"/>
          </a:p>
        </p:txBody>
      </p:sp>
      <p:pic>
        <p:nvPicPr>
          <p:cNvPr id="4" name="Picture 3">
            <a:extLst>
              <a:ext uri="{FF2B5EF4-FFF2-40B4-BE49-F238E27FC236}">
                <a16:creationId xmlns:a16="http://schemas.microsoft.com/office/drawing/2014/main" id="{324071DF-FB07-488C-B41D-2DA050ED012B}"/>
              </a:ext>
            </a:extLst>
          </p:cNvPr>
          <p:cNvPicPr>
            <a:picLocks noChangeAspect="1"/>
          </p:cNvPicPr>
          <p:nvPr/>
        </p:nvPicPr>
        <p:blipFill rotWithShape="1">
          <a:blip r:embed="rId4"/>
          <a:srcRect b="16045"/>
          <a:stretch/>
        </p:blipFill>
        <p:spPr>
          <a:xfrm>
            <a:off x="5628216" y="1079320"/>
            <a:ext cx="2856442" cy="1061708"/>
          </a:xfrm>
          <a:prstGeom prst="rect">
            <a:avLst/>
          </a:prstGeom>
        </p:spPr>
      </p:pic>
      <p:pic>
        <p:nvPicPr>
          <p:cNvPr id="6" name="Picture 5">
            <a:extLst>
              <a:ext uri="{FF2B5EF4-FFF2-40B4-BE49-F238E27FC236}">
                <a16:creationId xmlns:a16="http://schemas.microsoft.com/office/drawing/2014/main" id="{7F2EF992-CC47-49B7-8D0E-884DF4E553E6}"/>
              </a:ext>
            </a:extLst>
          </p:cNvPr>
          <p:cNvPicPr>
            <a:picLocks noChangeAspect="1"/>
          </p:cNvPicPr>
          <p:nvPr/>
        </p:nvPicPr>
        <p:blipFill rotWithShape="1">
          <a:blip r:embed="rId5"/>
          <a:srcRect l="2370" t="4774" r="2370" b="18354"/>
          <a:stretch/>
        </p:blipFill>
        <p:spPr>
          <a:xfrm>
            <a:off x="5780981" y="3592172"/>
            <a:ext cx="2549851" cy="1333148"/>
          </a:xfrm>
          <a:prstGeom prst="rect">
            <a:avLst/>
          </a:prstGeom>
        </p:spPr>
      </p:pic>
    </p:spTree>
    <p:extLst>
      <p:ext uri="{BB962C8B-B14F-4D97-AF65-F5344CB8AC3E}">
        <p14:creationId xmlns:p14="http://schemas.microsoft.com/office/powerpoint/2010/main" val="3966560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7CF8BC-DFE0-46BD-9951-C2F5DD447E41}"/>
              </a:ext>
            </a:extLst>
          </p:cNvPr>
          <p:cNvPicPr>
            <a:picLocks noChangeAspect="1"/>
          </p:cNvPicPr>
          <p:nvPr/>
        </p:nvPicPr>
        <p:blipFill rotWithShape="1">
          <a:blip r:embed="rId3"/>
          <a:srcRect l="8346" t="12675" r="6159" b="8807"/>
          <a:stretch/>
        </p:blipFill>
        <p:spPr>
          <a:xfrm>
            <a:off x="5351860" y="985849"/>
            <a:ext cx="3400256" cy="2303868"/>
          </a:xfrm>
          <a:prstGeom prst="rect">
            <a:avLst/>
          </a:prstGeom>
        </p:spPr>
      </p:pic>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769441"/>
          </a:xfrm>
          <a:prstGeom prst="rect">
            <a:avLst/>
          </a:prstGeom>
          <a:noFill/>
        </p:spPr>
        <p:txBody>
          <a:bodyPr wrap="square" rtlCol="0">
            <a:spAutoFit/>
          </a:bodyPr>
          <a:lstStyle/>
          <a:p>
            <a:r>
              <a:rPr lang="en-US" sz="4400" dirty="0">
                <a:solidFill>
                  <a:schemeClr val="accent3"/>
                </a:solidFill>
              </a:rPr>
              <a:t>Important Terminology </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4" y="1625645"/>
            <a:ext cx="4760545"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Force </a:t>
            </a:r>
            <a:r>
              <a:rPr lang="en-US" altLang="en-US" sz="1400" b="1" i="1" dirty="0"/>
              <a:t>- </a:t>
            </a:r>
            <a:r>
              <a:rPr lang="en-US" sz="1400" b="1" dirty="0"/>
              <a:t>force</a:t>
            </a:r>
            <a:r>
              <a:rPr lang="en-US" sz="1400" dirty="0"/>
              <a:t> is the push or pull on an object with mass that causes it to change velocity (to accelerate).</a:t>
            </a:r>
          </a:p>
          <a:p>
            <a:endParaRPr lang="en-US" altLang="en-US" sz="1400" b="1" i="1" dirty="0"/>
          </a:p>
          <a:p>
            <a:r>
              <a:rPr lang="en-US" altLang="en-US" sz="1400" b="1" i="1" dirty="0">
                <a:solidFill>
                  <a:schemeClr val="accent3"/>
                </a:solidFill>
              </a:rPr>
              <a:t>Moment of Inertia </a:t>
            </a:r>
            <a:r>
              <a:rPr lang="en-US" altLang="en-US" sz="1400" b="1" i="1" dirty="0"/>
              <a:t>– </a:t>
            </a:r>
            <a:r>
              <a:rPr lang="en-US" sz="1400" dirty="0"/>
              <a:t>resistance to angular acceleration. It is the sum of the products of the mass of each particle in the body with the square of its distance from the axis of rotation.  Moment of inertia can be used to describe an objects breaking point.</a:t>
            </a:r>
          </a:p>
          <a:p>
            <a:endParaRPr lang="en-US" sz="1400" dirty="0"/>
          </a:p>
          <a:p>
            <a:r>
              <a:rPr lang="en-US" altLang="en-US" sz="1400" b="1" i="1" dirty="0">
                <a:solidFill>
                  <a:schemeClr val="accent3"/>
                </a:solidFill>
              </a:rPr>
              <a:t>Displacement </a:t>
            </a:r>
            <a:r>
              <a:rPr lang="en-US" altLang="en-US" sz="1400" b="1" i="1" dirty="0"/>
              <a:t>- </a:t>
            </a:r>
            <a:r>
              <a:rPr lang="en-US" sz="1400" dirty="0"/>
              <a:t>is defined as the change in position of an object. It is a vector quantity and has a direction and magnitude. It is represented as an arrow that points from the starting position to the final position.</a:t>
            </a:r>
          </a:p>
          <a:p>
            <a:endParaRPr lang="en-US" sz="1400" dirty="0"/>
          </a:p>
        </p:txBody>
      </p:sp>
      <p:pic>
        <p:nvPicPr>
          <p:cNvPr id="5" name="Picture 4">
            <a:extLst>
              <a:ext uri="{FF2B5EF4-FFF2-40B4-BE49-F238E27FC236}">
                <a16:creationId xmlns:a16="http://schemas.microsoft.com/office/drawing/2014/main" id="{62090F42-C6A2-4244-8781-2A4F2F713BFA}"/>
              </a:ext>
            </a:extLst>
          </p:cNvPr>
          <p:cNvPicPr>
            <a:picLocks noChangeAspect="1"/>
          </p:cNvPicPr>
          <p:nvPr/>
        </p:nvPicPr>
        <p:blipFill rotWithShape="1">
          <a:blip r:embed="rId4"/>
          <a:srcRect t="9042" b="20019"/>
          <a:stretch/>
        </p:blipFill>
        <p:spPr>
          <a:xfrm>
            <a:off x="5132171" y="3403601"/>
            <a:ext cx="3839633" cy="1370996"/>
          </a:xfrm>
          <a:prstGeom prst="rect">
            <a:avLst/>
          </a:prstGeom>
        </p:spPr>
      </p:pic>
    </p:spTree>
    <p:extLst>
      <p:ext uri="{BB962C8B-B14F-4D97-AF65-F5344CB8AC3E}">
        <p14:creationId xmlns:p14="http://schemas.microsoft.com/office/powerpoint/2010/main" val="2630415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1446550"/>
          </a:xfrm>
          <a:prstGeom prst="rect">
            <a:avLst/>
          </a:prstGeom>
          <a:noFill/>
        </p:spPr>
        <p:txBody>
          <a:bodyPr wrap="square" rtlCol="0">
            <a:spAutoFit/>
          </a:bodyPr>
          <a:lstStyle/>
          <a:p>
            <a:r>
              <a:rPr lang="en-US" sz="4400" dirty="0">
                <a:solidFill>
                  <a:schemeClr val="accent3"/>
                </a:solidFill>
              </a:rPr>
              <a:t>Important Terminology </a:t>
            </a:r>
          </a:p>
          <a:p>
            <a:endParaRPr lang="en-US" sz="4400" dirty="0"/>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4" y="1955845"/>
            <a:ext cx="4760545"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Buckling </a:t>
            </a:r>
            <a:r>
              <a:rPr lang="en-US" altLang="en-US" sz="1400" b="1" i="1" dirty="0"/>
              <a:t>- </a:t>
            </a:r>
            <a:r>
              <a:rPr lang="en-US" sz="1400" b="1" dirty="0"/>
              <a:t>buckling</a:t>
            </a:r>
            <a:r>
              <a:rPr lang="en-US" sz="1400" dirty="0"/>
              <a:t> is the sudden change in shape of a structural component under load such as the bowing of a column under compression or the wrinkling of a plate under shear.</a:t>
            </a:r>
          </a:p>
          <a:p>
            <a:pPr marL="0" indent="0">
              <a:buNone/>
            </a:pPr>
            <a:endParaRPr lang="en-US" altLang="en-US" sz="1400" b="1" i="1" dirty="0"/>
          </a:p>
          <a:p>
            <a:r>
              <a:rPr lang="en-US" altLang="en-US" sz="1400" b="1" i="1" dirty="0">
                <a:solidFill>
                  <a:schemeClr val="accent3"/>
                </a:solidFill>
              </a:rPr>
              <a:t>Yielding </a:t>
            </a:r>
            <a:r>
              <a:rPr lang="en-US" altLang="en-US" sz="1400" b="1" i="1" dirty="0"/>
              <a:t>- </a:t>
            </a:r>
            <a:r>
              <a:rPr lang="en-US" sz="1400" dirty="0"/>
              <a:t>the </a:t>
            </a:r>
            <a:r>
              <a:rPr lang="en-US" sz="1400" b="1" dirty="0"/>
              <a:t>yield</a:t>
            </a:r>
            <a:r>
              <a:rPr lang="en-US" sz="1400" dirty="0"/>
              <a:t> point is the point on a stress-strain curve that indicates the limit of elastic behavior and the beginning of plastic behavior. Prior to the </a:t>
            </a:r>
            <a:r>
              <a:rPr lang="en-US" sz="1400" b="1" dirty="0"/>
              <a:t>yield</a:t>
            </a:r>
            <a:r>
              <a:rPr lang="en-US" sz="1400" dirty="0"/>
              <a:t> point, a material will deform elastically and will return to its original shape when the applied stress is removed.</a:t>
            </a:r>
          </a:p>
          <a:p>
            <a:pPr marL="0" indent="0">
              <a:buNone/>
            </a:pPr>
            <a:endParaRPr lang="en-US" sz="1400" dirty="0"/>
          </a:p>
        </p:txBody>
      </p:sp>
      <p:pic>
        <p:nvPicPr>
          <p:cNvPr id="4" name="Picture 3">
            <a:extLst>
              <a:ext uri="{FF2B5EF4-FFF2-40B4-BE49-F238E27FC236}">
                <a16:creationId xmlns:a16="http://schemas.microsoft.com/office/drawing/2014/main" id="{D49EE1DE-1E5B-44EC-BAF1-7D32C4799B0C}"/>
              </a:ext>
            </a:extLst>
          </p:cNvPr>
          <p:cNvPicPr>
            <a:picLocks noChangeAspect="1"/>
          </p:cNvPicPr>
          <p:nvPr/>
        </p:nvPicPr>
        <p:blipFill>
          <a:blip r:embed="rId3"/>
          <a:stretch>
            <a:fillRect/>
          </a:stretch>
        </p:blipFill>
        <p:spPr>
          <a:xfrm>
            <a:off x="5352708" y="1507046"/>
            <a:ext cx="3000547" cy="1687808"/>
          </a:xfrm>
          <a:prstGeom prst="rect">
            <a:avLst/>
          </a:prstGeom>
        </p:spPr>
      </p:pic>
      <p:pic>
        <p:nvPicPr>
          <p:cNvPr id="5" name="Picture 4">
            <a:extLst>
              <a:ext uri="{FF2B5EF4-FFF2-40B4-BE49-F238E27FC236}">
                <a16:creationId xmlns:a16="http://schemas.microsoft.com/office/drawing/2014/main" id="{2B36B500-C514-4852-AADA-149A0D5C5B28}"/>
              </a:ext>
            </a:extLst>
          </p:cNvPr>
          <p:cNvPicPr>
            <a:picLocks noChangeAspect="1"/>
          </p:cNvPicPr>
          <p:nvPr/>
        </p:nvPicPr>
        <p:blipFill>
          <a:blip r:embed="rId4"/>
          <a:stretch>
            <a:fillRect/>
          </a:stretch>
        </p:blipFill>
        <p:spPr>
          <a:xfrm>
            <a:off x="5444066" y="3343157"/>
            <a:ext cx="2909189" cy="1349624"/>
          </a:xfrm>
          <a:prstGeom prst="rect">
            <a:avLst/>
          </a:prstGeom>
        </p:spPr>
      </p:pic>
    </p:spTree>
    <p:extLst>
      <p:ext uri="{BB962C8B-B14F-4D97-AF65-F5344CB8AC3E}">
        <p14:creationId xmlns:p14="http://schemas.microsoft.com/office/powerpoint/2010/main" val="1965434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769441"/>
          </a:xfrm>
          <a:prstGeom prst="rect">
            <a:avLst/>
          </a:prstGeom>
          <a:noFill/>
        </p:spPr>
        <p:txBody>
          <a:bodyPr wrap="square" rtlCol="0">
            <a:spAutoFit/>
          </a:bodyPr>
          <a:lstStyle/>
          <a:p>
            <a:r>
              <a:rPr lang="en-US" sz="4400" dirty="0"/>
              <a:t>Career Opportunities</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5" y="1625645"/>
            <a:ext cx="4180114"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800" b="1" i="1" dirty="0">
                <a:solidFill>
                  <a:schemeClr val="accent3"/>
                </a:solidFill>
              </a:rPr>
              <a:t>Structural Engineer</a:t>
            </a:r>
            <a:r>
              <a:rPr lang="en-US" altLang="en-US" sz="1800" dirty="0"/>
              <a:t>- Structural Engineers analyze, design, plan, and research components and structural systems to achieve design goals and ensure the safety and comfort of users or occupants.  Their work takes account mainly of safety, technical, economic and environmental concerns, but they may also consider aesthetic and                                               social factors.</a:t>
            </a:r>
          </a:p>
          <a:p>
            <a:endParaRPr lang="en-US" sz="2000" dirty="0"/>
          </a:p>
        </p:txBody>
      </p:sp>
      <p:pic>
        <p:nvPicPr>
          <p:cNvPr id="5" name="Picture 4">
            <a:extLst>
              <a:ext uri="{FF2B5EF4-FFF2-40B4-BE49-F238E27FC236}">
                <a16:creationId xmlns:a16="http://schemas.microsoft.com/office/drawing/2014/main" id="{E8502564-38B6-4D32-84E2-CFBC6AD362EE}"/>
              </a:ext>
            </a:extLst>
          </p:cNvPr>
          <p:cNvPicPr>
            <a:picLocks noChangeAspect="1"/>
          </p:cNvPicPr>
          <p:nvPr/>
        </p:nvPicPr>
        <p:blipFill>
          <a:blip r:embed="rId3"/>
          <a:stretch>
            <a:fillRect/>
          </a:stretch>
        </p:blipFill>
        <p:spPr>
          <a:xfrm>
            <a:off x="4372569" y="1717183"/>
            <a:ext cx="4096810" cy="2439951"/>
          </a:xfrm>
          <a:prstGeom prst="rect">
            <a:avLst/>
          </a:prstGeom>
        </p:spPr>
      </p:pic>
    </p:spTree>
    <p:extLst>
      <p:ext uri="{BB962C8B-B14F-4D97-AF65-F5344CB8AC3E}">
        <p14:creationId xmlns:p14="http://schemas.microsoft.com/office/powerpoint/2010/main" val="3993826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5" y="783771"/>
            <a:ext cx="4627984" cy="769441"/>
          </a:xfrm>
          <a:prstGeom prst="rect">
            <a:avLst/>
          </a:prstGeom>
          <a:noFill/>
        </p:spPr>
        <p:txBody>
          <a:bodyPr wrap="square" rtlCol="0">
            <a:spAutoFit/>
          </a:bodyPr>
          <a:lstStyle/>
          <a:p>
            <a:r>
              <a:rPr lang="en-US" sz="4400" dirty="0"/>
              <a:t>Infrastructures</a:t>
            </a:r>
          </a:p>
        </p:txBody>
      </p:sp>
      <p:sp>
        <p:nvSpPr>
          <p:cNvPr id="3" name="Rectangle 3"/>
          <p:cNvSpPr txBox="1">
            <a:spLocks noChangeArrowheads="1"/>
          </p:cNvSpPr>
          <p:nvPr/>
        </p:nvSpPr>
        <p:spPr>
          <a:xfrm>
            <a:off x="391885" y="1553212"/>
            <a:ext cx="5018315" cy="3242723"/>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sz="1600" dirty="0"/>
              <a:t>Infrastructure is the basic physical and organizational structures and facilities (e.g. buildings, roads, power supplies) needed for the operation of a society or enterprise.</a:t>
            </a:r>
          </a:p>
          <a:p>
            <a:r>
              <a:rPr lang="en-US" altLang="en-US" sz="1600" dirty="0"/>
              <a:t>Some of the most integral infrastructure systems are commonly not seen in everyday life.  These systems include: water distribution, electrical grids, sewage, and even communication.</a:t>
            </a:r>
          </a:p>
          <a:p>
            <a:r>
              <a:rPr lang="en-US" altLang="en-US" sz="1600" dirty="0"/>
              <a:t>Engineers need to carefully plan all of these systems together in order for a house, town, city, and country to operate safely and efficiently.</a:t>
            </a:r>
          </a:p>
        </p:txBody>
      </p:sp>
      <p:pic>
        <p:nvPicPr>
          <p:cNvPr id="7" name="Picture 6">
            <a:extLst>
              <a:ext uri="{FF2B5EF4-FFF2-40B4-BE49-F238E27FC236}">
                <a16:creationId xmlns:a16="http://schemas.microsoft.com/office/drawing/2014/main" id="{98E61CD3-E838-49BD-A3B5-4E233C9A1012}"/>
              </a:ext>
            </a:extLst>
          </p:cNvPr>
          <p:cNvPicPr>
            <a:picLocks noChangeAspect="1"/>
          </p:cNvPicPr>
          <p:nvPr/>
        </p:nvPicPr>
        <p:blipFill rotWithShape="1">
          <a:blip r:embed="rId3"/>
          <a:srcRect b="4000"/>
          <a:stretch/>
        </p:blipFill>
        <p:spPr>
          <a:xfrm>
            <a:off x="5287514" y="937138"/>
            <a:ext cx="1554875" cy="1990240"/>
          </a:xfrm>
          <a:prstGeom prst="rect">
            <a:avLst/>
          </a:prstGeom>
        </p:spPr>
      </p:pic>
      <p:pic>
        <p:nvPicPr>
          <p:cNvPr id="6" name="Picture 5">
            <a:extLst>
              <a:ext uri="{FF2B5EF4-FFF2-40B4-BE49-F238E27FC236}">
                <a16:creationId xmlns:a16="http://schemas.microsoft.com/office/drawing/2014/main" id="{436F99BA-9BFD-48F9-AE80-5CF0C6FFF24E}"/>
              </a:ext>
            </a:extLst>
          </p:cNvPr>
          <p:cNvPicPr>
            <a:picLocks noChangeAspect="1"/>
          </p:cNvPicPr>
          <p:nvPr/>
        </p:nvPicPr>
        <p:blipFill>
          <a:blip r:embed="rId4"/>
          <a:stretch>
            <a:fillRect/>
          </a:stretch>
        </p:blipFill>
        <p:spPr>
          <a:xfrm>
            <a:off x="5922207" y="2842054"/>
            <a:ext cx="2993815" cy="1681396"/>
          </a:xfrm>
          <a:prstGeom prst="rect">
            <a:avLst/>
          </a:prstGeom>
        </p:spPr>
      </p:pic>
      <p:pic>
        <p:nvPicPr>
          <p:cNvPr id="8" name="Picture 7">
            <a:extLst>
              <a:ext uri="{FF2B5EF4-FFF2-40B4-BE49-F238E27FC236}">
                <a16:creationId xmlns:a16="http://schemas.microsoft.com/office/drawing/2014/main" id="{C03DAD9D-029D-4326-B7A9-7B00A39D08BD}"/>
              </a:ext>
            </a:extLst>
          </p:cNvPr>
          <p:cNvPicPr>
            <a:picLocks noChangeAspect="1"/>
          </p:cNvPicPr>
          <p:nvPr/>
        </p:nvPicPr>
        <p:blipFill>
          <a:blip r:embed="rId5"/>
          <a:stretch>
            <a:fillRect/>
          </a:stretch>
        </p:blipFill>
        <p:spPr>
          <a:xfrm>
            <a:off x="6719702" y="1114218"/>
            <a:ext cx="2196320" cy="1457532"/>
          </a:xfrm>
          <a:prstGeom prst="rect">
            <a:avLst/>
          </a:prstGeom>
        </p:spPr>
      </p:pic>
    </p:spTree>
    <p:extLst>
      <p:ext uri="{BB962C8B-B14F-4D97-AF65-F5344CB8AC3E}">
        <p14:creationId xmlns:p14="http://schemas.microsoft.com/office/powerpoint/2010/main" val="1478897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7379" y="1810139"/>
            <a:ext cx="4627984" cy="2123658"/>
          </a:xfrm>
          <a:prstGeom prst="rect">
            <a:avLst/>
          </a:prstGeom>
          <a:noFill/>
        </p:spPr>
        <p:txBody>
          <a:bodyPr wrap="square" rtlCol="0">
            <a:spAutoFit/>
          </a:bodyPr>
          <a:lstStyle/>
          <a:p>
            <a:pPr algn="ctr"/>
            <a:r>
              <a:rPr lang="en-US" sz="4400" dirty="0"/>
              <a:t>Basic Concepts of Engineered Structures</a:t>
            </a:r>
          </a:p>
        </p:txBody>
      </p:sp>
    </p:spTree>
    <p:extLst>
      <p:ext uri="{BB962C8B-B14F-4D97-AF65-F5344CB8AC3E}">
        <p14:creationId xmlns:p14="http://schemas.microsoft.com/office/powerpoint/2010/main" val="2769025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4FD275-C108-45C4-BAE1-42AC63BCC994}"/>
              </a:ext>
            </a:extLst>
          </p:cNvPr>
          <p:cNvPicPr>
            <a:picLocks noChangeAspect="1"/>
          </p:cNvPicPr>
          <p:nvPr/>
        </p:nvPicPr>
        <p:blipFill rotWithShape="1">
          <a:blip r:embed="rId3"/>
          <a:srcRect l="2589" r="3521" b="3696"/>
          <a:stretch/>
        </p:blipFill>
        <p:spPr>
          <a:xfrm>
            <a:off x="602756" y="3115826"/>
            <a:ext cx="4206241" cy="1680109"/>
          </a:xfrm>
          <a:prstGeom prst="rect">
            <a:avLst/>
          </a:prstGeom>
        </p:spPr>
      </p:pic>
      <p:sp>
        <p:nvSpPr>
          <p:cNvPr id="2" name="TextBox 1"/>
          <p:cNvSpPr txBox="1"/>
          <p:nvPr/>
        </p:nvSpPr>
        <p:spPr>
          <a:xfrm>
            <a:off x="391884" y="721426"/>
            <a:ext cx="4627984" cy="769441"/>
          </a:xfrm>
          <a:prstGeom prst="rect">
            <a:avLst/>
          </a:prstGeom>
          <a:noFill/>
        </p:spPr>
        <p:txBody>
          <a:bodyPr wrap="square" rtlCol="0">
            <a:spAutoFit/>
          </a:bodyPr>
          <a:lstStyle/>
          <a:p>
            <a:r>
              <a:rPr lang="en-US" sz="4400" dirty="0"/>
              <a:t>Offshore Structures</a:t>
            </a:r>
          </a:p>
        </p:txBody>
      </p:sp>
      <p:sp>
        <p:nvSpPr>
          <p:cNvPr id="3" name="Rectangle 3"/>
          <p:cNvSpPr txBox="1">
            <a:spLocks noChangeArrowheads="1"/>
          </p:cNvSpPr>
          <p:nvPr/>
        </p:nvSpPr>
        <p:spPr>
          <a:xfrm>
            <a:off x="308754" y="1494464"/>
            <a:ext cx="5018315" cy="3242723"/>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sz="1600" b="1" dirty="0"/>
              <a:t>Offshore structures</a:t>
            </a:r>
            <a:r>
              <a:rPr lang="en-US" sz="1600" dirty="0"/>
              <a:t> consist of </a:t>
            </a:r>
            <a:r>
              <a:rPr lang="en-US" sz="1600" b="1" dirty="0"/>
              <a:t>offshore</a:t>
            </a:r>
            <a:r>
              <a:rPr lang="en-US" sz="1600" dirty="0"/>
              <a:t> oil platforms and </a:t>
            </a:r>
            <a:r>
              <a:rPr lang="en-US" sz="1600" b="1" dirty="0"/>
              <a:t>offshore</a:t>
            </a:r>
            <a:r>
              <a:rPr lang="en-US" sz="1600" dirty="0"/>
              <a:t> wind turbines (OWTs). They are special type of complex </a:t>
            </a:r>
            <a:r>
              <a:rPr lang="en-US" sz="1600" b="1" dirty="0"/>
              <a:t>structures</a:t>
            </a:r>
            <a:r>
              <a:rPr lang="en-US" sz="1600" dirty="0"/>
              <a:t>. The </a:t>
            </a:r>
            <a:r>
              <a:rPr lang="en-US" sz="1600" b="1" dirty="0"/>
              <a:t>offshore</a:t>
            </a:r>
            <a:r>
              <a:rPr lang="en-US" sz="1600" dirty="0"/>
              <a:t> oil platforms are large-scale </a:t>
            </a:r>
            <a:r>
              <a:rPr lang="en-US" sz="1600" b="1" dirty="0"/>
              <a:t>structures</a:t>
            </a:r>
            <a:r>
              <a:rPr lang="en-US" sz="1600" dirty="0"/>
              <a:t> situated in the sea. They can accommodate the facilities and equipment to drill, extract, and process oil and natural gases.</a:t>
            </a:r>
            <a:endParaRPr lang="en-US" altLang="en-US" sz="1600" dirty="0"/>
          </a:p>
        </p:txBody>
      </p:sp>
      <p:pic>
        <p:nvPicPr>
          <p:cNvPr id="6" name="Picture 5">
            <a:extLst>
              <a:ext uri="{FF2B5EF4-FFF2-40B4-BE49-F238E27FC236}">
                <a16:creationId xmlns:a16="http://schemas.microsoft.com/office/drawing/2014/main" id="{09D38D4D-F65D-4F15-B42E-50AE09E4E004}"/>
              </a:ext>
            </a:extLst>
          </p:cNvPr>
          <p:cNvPicPr>
            <a:picLocks noChangeAspect="1"/>
          </p:cNvPicPr>
          <p:nvPr/>
        </p:nvPicPr>
        <p:blipFill>
          <a:blip r:embed="rId4"/>
          <a:stretch>
            <a:fillRect/>
          </a:stretch>
        </p:blipFill>
        <p:spPr>
          <a:xfrm>
            <a:off x="5327069" y="878478"/>
            <a:ext cx="3659089" cy="1840979"/>
          </a:xfrm>
          <a:prstGeom prst="rect">
            <a:avLst/>
          </a:prstGeom>
        </p:spPr>
      </p:pic>
      <p:pic>
        <p:nvPicPr>
          <p:cNvPr id="8" name="Picture 7">
            <a:extLst>
              <a:ext uri="{FF2B5EF4-FFF2-40B4-BE49-F238E27FC236}">
                <a16:creationId xmlns:a16="http://schemas.microsoft.com/office/drawing/2014/main" id="{3709264B-9BB8-450C-B91D-983E5C15AC5A}"/>
              </a:ext>
            </a:extLst>
          </p:cNvPr>
          <p:cNvPicPr>
            <a:picLocks noChangeAspect="1"/>
          </p:cNvPicPr>
          <p:nvPr/>
        </p:nvPicPr>
        <p:blipFill rotWithShape="1">
          <a:blip r:embed="rId5"/>
          <a:srcRect t="4050" b="1614"/>
          <a:stretch/>
        </p:blipFill>
        <p:spPr>
          <a:xfrm>
            <a:off x="5327069" y="2916633"/>
            <a:ext cx="3659089" cy="1941647"/>
          </a:xfrm>
          <a:prstGeom prst="rect">
            <a:avLst/>
          </a:prstGeom>
        </p:spPr>
      </p:pic>
    </p:spTree>
    <p:extLst>
      <p:ext uri="{BB962C8B-B14F-4D97-AF65-F5344CB8AC3E}">
        <p14:creationId xmlns:p14="http://schemas.microsoft.com/office/powerpoint/2010/main" val="96963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5" y="783771"/>
            <a:ext cx="4627984" cy="769441"/>
          </a:xfrm>
          <a:prstGeom prst="rect">
            <a:avLst/>
          </a:prstGeom>
          <a:noFill/>
        </p:spPr>
        <p:txBody>
          <a:bodyPr wrap="square" rtlCol="0">
            <a:spAutoFit/>
          </a:bodyPr>
          <a:lstStyle/>
          <a:p>
            <a:r>
              <a:rPr lang="en-US" sz="4400" dirty="0"/>
              <a:t>Towers - Buildings</a:t>
            </a:r>
          </a:p>
        </p:txBody>
      </p:sp>
      <p:sp>
        <p:nvSpPr>
          <p:cNvPr id="3" name="Rectangle 3"/>
          <p:cNvSpPr txBox="1">
            <a:spLocks noChangeArrowheads="1"/>
          </p:cNvSpPr>
          <p:nvPr/>
        </p:nvSpPr>
        <p:spPr>
          <a:xfrm>
            <a:off x="391885" y="1553212"/>
            <a:ext cx="5018315" cy="3242723"/>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dirty="0"/>
              <a:t>Buildings and towers have evolved for as long as humans have inhabited the earth.  Many towers began as flat, natural buildings but have quickly grown due to the advancements in materials (alloys, concrete, etc.).</a:t>
            </a:r>
          </a:p>
          <a:p>
            <a:r>
              <a:rPr lang="en-US" altLang="en-US" sz="1400" dirty="0"/>
              <a:t>Many architectural/civil engineers focus on the strength of buildings in relationship to the building load capacities and natural forces including wind shear and earthquake resistance.</a:t>
            </a:r>
          </a:p>
          <a:p>
            <a:r>
              <a:rPr lang="en-US" altLang="en-US" sz="1400" dirty="0"/>
              <a:t>Architectural engineering (AE) is the application of practice and theory to the engineering design of building systems. ... Architectural engineers apply their discipline-specific expertise in interdisciplinary team environments to conceptualize, design, construct, operate, and maintain built infrastructure.</a:t>
            </a:r>
          </a:p>
        </p:txBody>
      </p:sp>
      <p:sp>
        <p:nvSpPr>
          <p:cNvPr id="5" name="Rectangle 6"/>
          <p:cNvSpPr>
            <a:spLocks noChangeArrowheads="1"/>
          </p:cNvSpPr>
          <p:nvPr/>
        </p:nvSpPr>
        <p:spPr bwMode="auto">
          <a:xfrm>
            <a:off x="4703434" y="3395207"/>
            <a:ext cx="35052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1000" dirty="0">
                <a:solidFill>
                  <a:schemeClr val="accent3"/>
                </a:solidFill>
              </a:rPr>
              <a:t>1930 - Construction of the </a:t>
            </a:r>
          </a:p>
          <a:p>
            <a:pPr algn="ctr"/>
            <a:r>
              <a:rPr lang="en-US" altLang="en-US" sz="1000" dirty="0">
                <a:solidFill>
                  <a:schemeClr val="accent3"/>
                </a:solidFill>
              </a:rPr>
              <a:t>Empire State Building</a:t>
            </a:r>
          </a:p>
        </p:txBody>
      </p:sp>
      <p:pic>
        <p:nvPicPr>
          <p:cNvPr id="9" name="Picture 8">
            <a:extLst>
              <a:ext uri="{FF2B5EF4-FFF2-40B4-BE49-F238E27FC236}">
                <a16:creationId xmlns:a16="http://schemas.microsoft.com/office/drawing/2014/main" id="{75CA1447-516E-41DF-BC53-F36AA2D163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4" t="2783" r="4905" b="4463"/>
          <a:stretch/>
        </p:blipFill>
        <p:spPr>
          <a:xfrm>
            <a:off x="5559287" y="954156"/>
            <a:ext cx="1793494" cy="2441051"/>
          </a:xfrm>
          <a:prstGeom prst="rect">
            <a:avLst/>
          </a:prstGeom>
        </p:spPr>
      </p:pic>
      <p:pic>
        <p:nvPicPr>
          <p:cNvPr id="10" name="Picture 9">
            <a:extLst>
              <a:ext uri="{FF2B5EF4-FFF2-40B4-BE49-F238E27FC236}">
                <a16:creationId xmlns:a16="http://schemas.microsoft.com/office/drawing/2014/main" id="{002C0DD8-597F-4A96-8AB0-74089843E9D7}"/>
              </a:ext>
            </a:extLst>
          </p:cNvPr>
          <p:cNvPicPr>
            <a:picLocks noChangeAspect="1"/>
          </p:cNvPicPr>
          <p:nvPr/>
        </p:nvPicPr>
        <p:blipFill rotWithShape="1">
          <a:blip r:embed="rId4"/>
          <a:srcRect l="42956" r="40833"/>
          <a:stretch/>
        </p:blipFill>
        <p:spPr>
          <a:xfrm>
            <a:off x="7641819" y="954156"/>
            <a:ext cx="1270977" cy="3895811"/>
          </a:xfrm>
          <a:prstGeom prst="rect">
            <a:avLst/>
          </a:prstGeom>
        </p:spPr>
      </p:pic>
      <p:sp>
        <p:nvSpPr>
          <p:cNvPr id="11" name="Rectangle 10">
            <a:extLst>
              <a:ext uri="{FF2B5EF4-FFF2-40B4-BE49-F238E27FC236}">
                <a16:creationId xmlns:a16="http://schemas.microsoft.com/office/drawing/2014/main" id="{42EAD5EA-CF49-4A5E-9E9A-655F1F7179DC}"/>
              </a:ext>
            </a:extLst>
          </p:cNvPr>
          <p:cNvSpPr/>
          <p:nvPr/>
        </p:nvSpPr>
        <p:spPr>
          <a:xfrm>
            <a:off x="4266852" y="4291543"/>
            <a:ext cx="3374967" cy="553998"/>
          </a:xfrm>
          <a:prstGeom prst="rect">
            <a:avLst/>
          </a:prstGeom>
        </p:spPr>
        <p:txBody>
          <a:bodyPr wrap="square">
            <a:spAutoFit/>
          </a:bodyPr>
          <a:lstStyle/>
          <a:p>
            <a:pPr algn="r"/>
            <a:r>
              <a:rPr lang="en-US" altLang="en-US" sz="1000" dirty="0">
                <a:solidFill>
                  <a:schemeClr val="accent3"/>
                </a:solidFill>
              </a:rPr>
              <a:t>2019 – Burj Khalifa, Dubai</a:t>
            </a:r>
          </a:p>
          <a:p>
            <a:pPr algn="r"/>
            <a:r>
              <a:rPr lang="en-US" altLang="en-US" sz="1000" dirty="0">
                <a:solidFill>
                  <a:schemeClr val="accent3"/>
                </a:solidFill>
              </a:rPr>
              <a:t>829.8 Meters high – tallest man-made structure in the world.</a:t>
            </a:r>
          </a:p>
          <a:p>
            <a:pPr algn="r"/>
            <a:r>
              <a:rPr lang="en-US" altLang="en-US" sz="1000" dirty="0">
                <a:solidFill>
                  <a:schemeClr val="accent3"/>
                </a:solidFill>
              </a:rPr>
              <a:t>160 stories tall, 64 KM/Hour (40 MPH) elevators</a:t>
            </a:r>
          </a:p>
        </p:txBody>
      </p:sp>
    </p:spTree>
    <p:extLst>
      <p:ext uri="{BB962C8B-B14F-4D97-AF65-F5344CB8AC3E}">
        <p14:creationId xmlns:p14="http://schemas.microsoft.com/office/powerpoint/2010/main" val="965434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3FB5AF-4036-421F-ABAC-2170674AC78A}"/>
              </a:ext>
            </a:extLst>
          </p:cNvPr>
          <p:cNvPicPr>
            <a:picLocks noChangeAspect="1"/>
          </p:cNvPicPr>
          <p:nvPr/>
        </p:nvPicPr>
        <p:blipFill rotWithShape="1">
          <a:blip r:embed="rId3">
            <a:extLst>
              <a:ext uri="{28A0092B-C50C-407E-A947-70E740481C1C}">
                <a14:useLocalDpi xmlns:a14="http://schemas.microsoft.com/office/drawing/2010/main" val="0"/>
              </a:ext>
            </a:extLst>
          </a:blip>
          <a:srcRect l="6684" b="6684"/>
          <a:stretch/>
        </p:blipFill>
        <p:spPr>
          <a:xfrm>
            <a:off x="5882735" y="2115630"/>
            <a:ext cx="3098712" cy="1620160"/>
          </a:xfrm>
          <a:prstGeom prst="rect">
            <a:avLst/>
          </a:prstGeom>
        </p:spPr>
      </p:pic>
      <p:sp>
        <p:nvSpPr>
          <p:cNvPr id="2" name="TextBox 1"/>
          <p:cNvSpPr txBox="1"/>
          <p:nvPr/>
        </p:nvSpPr>
        <p:spPr>
          <a:xfrm>
            <a:off x="391885" y="783771"/>
            <a:ext cx="6792686" cy="769441"/>
          </a:xfrm>
          <a:prstGeom prst="rect">
            <a:avLst/>
          </a:prstGeom>
          <a:noFill/>
        </p:spPr>
        <p:txBody>
          <a:bodyPr wrap="square" rtlCol="0">
            <a:spAutoFit/>
          </a:bodyPr>
          <a:lstStyle/>
          <a:p>
            <a:r>
              <a:rPr lang="en-US" sz="4400" dirty="0"/>
              <a:t>Bridges – </a:t>
            </a:r>
            <a:r>
              <a:rPr lang="en-US" sz="2800" dirty="0">
                <a:solidFill>
                  <a:schemeClr val="tx2">
                    <a:lumMod val="60000"/>
                    <a:lumOff val="40000"/>
                  </a:schemeClr>
                </a:solidFill>
              </a:rPr>
              <a:t>Three classes of Bridges</a:t>
            </a:r>
          </a:p>
        </p:txBody>
      </p:sp>
      <p:sp>
        <p:nvSpPr>
          <p:cNvPr id="6" name="Rectangle 7"/>
          <p:cNvSpPr>
            <a:spLocks noChangeArrowheads="1"/>
          </p:cNvSpPr>
          <p:nvPr/>
        </p:nvSpPr>
        <p:spPr bwMode="auto">
          <a:xfrm>
            <a:off x="13849" y="3917691"/>
            <a:ext cx="3048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2400" dirty="0"/>
              <a:t>Beam Bridge</a:t>
            </a:r>
            <a:endParaRPr lang="en-US" altLang="en-US" sz="2800" dirty="0"/>
          </a:p>
        </p:txBody>
      </p:sp>
      <p:sp>
        <p:nvSpPr>
          <p:cNvPr id="7" name="Rectangle 11"/>
          <p:cNvSpPr>
            <a:spLocks noChangeArrowheads="1"/>
          </p:cNvSpPr>
          <p:nvPr/>
        </p:nvSpPr>
        <p:spPr bwMode="auto">
          <a:xfrm>
            <a:off x="6181931" y="3887811"/>
            <a:ext cx="3048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2400" dirty="0"/>
              <a:t>Arched Bridge</a:t>
            </a:r>
          </a:p>
        </p:txBody>
      </p:sp>
      <p:sp>
        <p:nvSpPr>
          <p:cNvPr id="8" name="Rectangle 14"/>
          <p:cNvSpPr>
            <a:spLocks noChangeArrowheads="1"/>
          </p:cNvSpPr>
          <p:nvPr/>
        </p:nvSpPr>
        <p:spPr bwMode="auto">
          <a:xfrm>
            <a:off x="3174090" y="3917691"/>
            <a:ext cx="28956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2400" dirty="0"/>
              <a:t>Suspension Bridge</a:t>
            </a:r>
          </a:p>
        </p:txBody>
      </p:sp>
      <p:pic>
        <p:nvPicPr>
          <p:cNvPr id="3" name="Picture 2">
            <a:extLst>
              <a:ext uri="{FF2B5EF4-FFF2-40B4-BE49-F238E27FC236}">
                <a16:creationId xmlns:a16="http://schemas.microsoft.com/office/drawing/2014/main" id="{D8E4DCF0-45F6-477C-A25D-73C0CEC73ADB}"/>
              </a:ext>
            </a:extLst>
          </p:cNvPr>
          <p:cNvPicPr>
            <a:picLocks noChangeAspect="1"/>
          </p:cNvPicPr>
          <p:nvPr/>
        </p:nvPicPr>
        <p:blipFill rotWithShape="1">
          <a:blip r:embed="rId4"/>
          <a:srcRect t="4945" b="14833"/>
          <a:stretch/>
        </p:blipFill>
        <p:spPr>
          <a:xfrm>
            <a:off x="391885" y="2115630"/>
            <a:ext cx="2692782" cy="1620160"/>
          </a:xfrm>
          <a:prstGeom prst="rect">
            <a:avLst/>
          </a:prstGeom>
        </p:spPr>
      </p:pic>
      <p:pic>
        <p:nvPicPr>
          <p:cNvPr id="10" name="Picture 9">
            <a:extLst>
              <a:ext uri="{FF2B5EF4-FFF2-40B4-BE49-F238E27FC236}">
                <a16:creationId xmlns:a16="http://schemas.microsoft.com/office/drawing/2014/main" id="{7257A3A8-BCF2-466F-BC45-FDE2330564AB}"/>
              </a:ext>
            </a:extLst>
          </p:cNvPr>
          <p:cNvPicPr>
            <a:picLocks noChangeAspect="1"/>
          </p:cNvPicPr>
          <p:nvPr/>
        </p:nvPicPr>
        <p:blipFill rotWithShape="1">
          <a:blip r:embed="rId5"/>
          <a:srcRect t="19777" b="712"/>
          <a:stretch/>
        </p:blipFill>
        <p:spPr>
          <a:xfrm>
            <a:off x="3084667" y="2115630"/>
            <a:ext cx="3005192" cy="1620160"/>
          </a:xfrm>
          <a:prstGeom prst="rect">
            <a:avLst/>
          </a:prstGeom>
        </p:spPr>
      </p:pic>
    </p:spTree>
    <p:extLst>
      <p:ext uri="{BB962C8B-B14F-4D97-AF65-F5344CB8AC3E}">
        <p14:creationId xmlns:p14="http://schemas.microsoft.com/office/powerpoint/2010/main" val="394043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5" y="783771"/>
            <a:ext cx="4627984" cy="769441"/>
          </a:xfrm>
          <a:prstGeom prst="rect">
            <a:avLst/>
          </a:prstGeom>
          <a:noFill/>
        </p:spPr>
        <p:txBody>
          <a:bodyPr wrap="square" rtlCol="0">
            <a:spAutoFit/>
          </a:bodyPr>
          <a:lstStyle/>
          <a:p>
            <a:r>
              <a:rPr lang="en-US" sz="4400" dirty="0"/>
              <a:t>Bridges</a:t>
            </a:r>
          </a:p>
        </p:txBody>
      </p:sp>
      <p:sp>
        <p:nvSpPr>
          <p:cNvPr id="3" name="Rectangle 3"/>
          <p:cNvSpPr txBox="1">
            <a:spLocks noChangeArrowheads="1"/>
          </p:cNvSpPr>
          <p:nvPr/>
        </p:nvSpPr>
        <p:spPr>
          <a:xfrm>
            <a:off x="391885" y="1553212"/>
            <a:ext cx="5018315" cy="3242723"/>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Beam Bridge </a:t>
            </a:r>
            <a:r>
              <a:rPr lang="en-US" altLang="en-US" sz="1400" dirty="0"/>
              <a:t>- </a:t>
            </a:r>
            <a:r>
              <a:rPr lang="en-US" sz="1400" dirty="0"/>
              <a:t>also known as stringer </a:t>
            </a:r>
            <a:r>
              <a:rPr lang="en-US" sz="1400" b="1" dirty="0"/>
              <a:t>bridges</a:t>
            </a:r>
            <a:r>
              <a:rPr lang="en-US" sz="1400" dirty="0"/>
              <a:t>, are the simplest structural forms for </a:t>
            </a:r>
            <a:r>
              <a:rPr lang="en-US" sz="1400" b="1" dirty="0"/>
              <a:t>bridge</a:t>
            </a:r>
            <a:r>
              <a:rPr lang="en-US" sz="1400" dirty="0"/>
              <a:t> spans supported by an abutment or pier at each end. No moments are transferred throughout the support, hence their structural type is known as simply supported.</a:t>
            </a:r>
            <a:endParaRPr lang="en-US" altLang="en-US" sz="1400" dirty="0"/>
          </a:p>
          <a:p>
            <a:r>
              <a:rPr lang="en-US" altLang="en-US" sz="1400" b="1" i="1" dirty="0">
                <a:solidFill>
                  <a:schemeClr val="accent3"/>
                </a:solidFill>
              </a:rPr>
              <a:t>Suspension Bridge </a:t>
            </a:r>
            <a:r>
              <a:rPr lang="en-US" altLang="en-US" sz="1400" dirty="0"/>
              <a:t>- </a:t>
            </a:r>
            <a:r>
              <a:rPr lang="en-US" sz="1400" dirty="0"/>
              <a:t>a </a:t>
            </a:r>
            <a:r>
              <a:rPr lang="en-US" sz="1400" b="1" dirty="0"/>
              <a:t>bridge</a:t>
            </a:r>
            <a:r>
              <a:rPr lang="en-US" sz="1400" dirty="0"/>
              <a:t> in which the weight of the deck is supported by vertical cables suspended from larger cables that run between towers and are anchored in abutments at each end.</a:t>
            </a:r>
            <a:endParaRPr lang="en-US" altLang="en-US" sz="1400" dirty="0"/>
          </a:p>
          <a:p>
            <a:r>
              <a:rPr lang="en-US" altLang="en-US" sz="1400" b="1" i="1" dirty="0">
                <a:solidFill>
                  <a:schemeClr val="accent3"/>
                </a:solidFill>
              </a:rPr>
              <a:t>Arched Bridge- </a:t>
            </a:r>
            <a:r>
              <a:rPr lang="en-US" sz="1400" dirty="0"/>
              <a:t>a </a:t>
            </a:r>
            <a:r>
              <a:rPr lang="en-US" sz="1400" b="1" dirty="0"/>
              <a:t>bridge</a:t>
            </a:r>
            <a:r>
              <a:rPr lang="en-US" sz="1400" dirty="0"/>
              <a:t> with abutments at each end shaped as a curved </a:t>
            </a:r>
            <a:r>
              <a:rPr lang="en-US" sz="1400" b="1" dirty="0"/>
              <a:t>arch</a:t>
            </a:r>
            <a:r>
              <a:rPr lang="en-US" sz="1400" dirty="0"/>
              <a:t>. </a:t>
            </a:r>
            <a:r>
              <a:rPr lang="en-US" sz="1400" b="1" dirty="0"/>
              <a:t>Arch bridges</a:t>
            </a:r>
            <a:r>
              <a:rPr lang="en-US" sz="1400" dirty="0"/>
              <a:t> work by transferring the weight of the </a:t>
            </a:r>
            <a:r>
              <a:rPr lang="en-US" sz="1400" b="1" dirty="0"/>
              <a:t>bridge</a:t>
            </a:r>
            <a:r>
              <a:rPr lang="en-US" sz="1400" dirty="0"/>
              <a:t> and its loads partially into a horizontal thrust restrained by the abutments at either side.</a:t>
            </a:r>
            <a:endParaRPr lang="en-US" altLang="en-US" sz="1400" dirty="0"/>
          </a:p>
        </p:txBody>
      </p:sp>
      <p:pic>
        <p:nvPicPr>
          <p:cNvPr id="6" name="Picture 5">
            <a:extLst>
              <a:ext uri="{FF2B5EF4-FFF2-40B4-BE49-F238E27FC236}">
                <a16:creationId xmlns:a16="http://schemas.microsoft.com/office/drawing/2014/main" id="{0493A7DC-524C-4B43-8696-174B6FFDE07F}"/>
              </a:ext>
            </a:extLst>
          </p:cNvPr>
          <p:cNvPicPr>
            <a:picLocks noChangeAspect="1"/>
          </p:cNvPicPr>
          <p:nvPr/>
        </p:nvPicPr>
        <p:blipFill>
          <a:blip r:embed="rId3"/>
          <a:stretch>
            <a:fillRect/>
          </a:stretch>
        </p:blipFill>
        <p:spPr>
          <a:xfrm>
            <a:off x="6087156" y="3446788"/>
            <a:ext cx="2260266" cy="1347466"/>
          </a:xfrm>
          <a:prstGeom prst="rect">
            <a:avLst/>
          </a:prstGeom>
        </p:spPr>
      </p:pic>
      <p:pic>
        <p:nvPicPr>
          <p:cNvPr id="7" name="Picture 6">
            <a:extLst>
              <a:ext uri="{FF2B5EF4-FFF2-40B4-BE49-F238E27FC236}">
                <a16:creationId xmlns:a16="http://schemas.microsoft.com/office/drawing/2014/main" id="{EE5EAAC6-DD9F-4E64-B068-2C7BA2513D7F}"/>
              </a:ext>
            </a:extLst>
          </p:cNvPr>
          <p:cNvPicPr>
            <a:picLocks noChangeAspect="1"/>
          </p:cNvPicPr>
          <p:nvPr/>
        </p:nvPicPr>
        <p:blipFill>
          <a:blip r:embed="rId4"/>
          <a:stretch>
            <a:fillRect/>
          </a:stretch>
        </p:blipFill>
        <p:spPr>
          <a:xfrm>
            <a:off x="6082819" y="2059735"/>
            <a:ext cx="2264603" cy="1253909"/>
          </a:xfrm>
          <a:prstGeom prst="rect">
            <a:avLst/>
          </a:prstGeom>
        </p:spPr>
      </p:pic>
      <p:pic>
        <p:nvPicPr>
          <p:cNvPr id="8" name="Picture 7">
            <a:extLst>
              <a:ext uri="{FF2B5EF4-FFF2-40B4-BE49-F238E27FC236}">
                <a16:creationId xmlns:a16="http://schemas.microsoft.com/office/drawing/2014/main" id="{08C8EEAA-FEFD-4194-90F1-D13900E969F6}"/>
              </a:ext>
            </a:extLst>
          </p:cNvPr>
          <p:cNvPicPr>
            <a:picLocks noChangeAspect="1"/>
          </p:cNvPicPr>
          <p:nvPr/>
        </p:nvPicPr>
        <p:blipFill>
          <a:blip r:embed="rId5"/>
          <a:stretch>
            <a:fillRect/>
          </a:stretch>
        </p:blipFill>
        <p:spPr>
          <a:xfrm>
            <a:off x="6082819" y="1022979"/>
            <a:ext cx="2264962" cy="901931"/>
          </a:xfrm>
          <a:prstGeom prst="rect">
            <a:avLst/>
          </a:prstGeom>
        </p:spPr>
      </p:pic>
    </p:spTree>
    <p:extLst>
      <p:ext uri="{BB962C8B-B14F-4D97-AF65-F5344CB8AC3E}">
        <p14:creationId xmlns:p14="http://schemas.microsoft.com/office/powerpoint/2010/main" val="268099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06FA9-A318-4C07-9E59-399A2659EB78}"/>
              </a:ext>
            </a:extLst>
          </p:cNvPr>
          <p:cNvSpPr txBox="1"/>
          <p:nvPr/>
        </p:nvSpPr>
        <p:spPr>
          <a:xfrm>
            <a:off x="391884" y="741438"/>
            <a:ext cx="7961371" cy="769441"/>
          </a:xfrm>
          <a:prstGeom prst="rect">
            <a:avLst/>
          </a:prstGeom>
          <a:noFill/>
        </p:spPr>
        <p:txBody>
          <a:bodyPr wrap="square" rtlCol="0">
            <a:spAutoFit/>
          </a:bodyPr>
          <a:lstStyle/>
          <a:p>
            <a:r>
              <a:rPr lang="en-US" sz="4400" dirty="0">
                <a:solidFill>
                  <a:schemeClr val="accent3"/>
                </a:solidFill>
              </a:rPr>
              <a:t>Important Terminology </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4" y="1625645"/>
            <a:ext cx="4760545"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Compression </a:t>
            </a:r>
            <a:r>
              <a:rPr lang="en-US" altLang="en-US" sz="1400" b="1" i="1" dirty="0"/>
              <a:t>–</a:t>
            </a:r>
            <a:r>
              <a:rPr lang="en-US" sz="1400" dirty="0"/>
              <a:t>the action or state of being squished down or made smaller or more pressed together. When a pile of material is squished together and made smaller and more dense, this is an example of compression</a:t>
            </a:r>
            <a:r>
              <a:rPr lang="en-US" altLang="en-US" sz="1400" i="1" dirty="0"/>
              <a:t> </a:t>
            </a:r>
          </a:p>
          <a:p>
            <a:endParaRPr lang="en-US" altLang="en-US" sz="1400" b="1" i="1" dirty="0"/>
          </a:p>
          <a:p>
            <a:r>
              <a:rPr lang="en-US" altLang="en-US" sz="1400" b="1" i="1" dirty="0">
                <a:solidFill>
                  <a:schemeClr val="accent3"/>
                </a:solidFill>
              </a:rPr>
              <a:t>Tension </a:t>
            </a:r>
            <a:r>
              <a:rPr lang="en-US" altLang="en-US" sz="1400" b="1" i="1" dirty="0"/>
              <a:t>- </a:t>
            </a:r>
            <a:r>
              <a:rPr lang="en-US" sz="1400" b="1" dirty="0"/>
              <a:t>tension</a:t>
            </a:r>
            <a:r>
              <a:rPr lang="en-US" sz="1400" dirty="0"/>
              <a:t> is described as the pulling force transmitted axially by the means of a string, a cable, chain, or similar one-dimensional continuous object, or by each end of a rod, truss member, or similar three-dimensional object</a:t>
            </a:r>
          </a:p>
          <a:p>
            <a:endParaRPr lang="en-US" sz="1400" dirty="0"/>
          </a:p>
          <a:p>
            <a:r>
              <a:rPr lang="en-US" altLang="en-US" sz="1400" b="1" i="1" dirty="0">
                <a:solidFill>
                  <a:schemeClr val="accent3"/>
                </a:solidFill>
              </a:rPr>
              <a:t>Torsion </a:t>
            </a:r>
            <a:r>
              <a:rPr lang="en-US" altLang="en-US" sz="1400" b="1" i="1" dirty="0"/>
              <a:t>- </a:t>
            </a:r>
            <a:r>
              <a:rPr lang="en-US" sz="1400" dirty="0"/>
              <a:t>the action of twisting or the state of being twisted, especially of one end of an object relative to the other.</a:t>
            </a:r>
          </a:p>
          <a:p>
            <a:endParaRPr lang="en-US" sz="1400" dirty="0"/>
          </a:p>
        </p:txBody>
      </p:sp>
      <p:pic>
        <p:nvPicPr>
          <p:cNvPr id="4" name="Picture 3">
            <a:extLst>
              <a:ext uri="{FF2B5EF4-FFF2-40B4-BE49-F238E27FC236}">
                <a16:creationId xmlns:a16="http://schemas.microsoft.com/office/drawing/2014/main" id="{38F38B4E-FBC2-4579-9820-130FEB80DB37}"/>
              </a:ext>
            </a:extLst>
          </p:cNvPr>
          <p:cNvPicPr>
            <a:picLocks noChangeAspect="1"/>
          </p:cNvPicPr>
          <p:nvPr/>
        </p:nvPicPr>
        <p:blipFill>
          <a:blip r:embed="rId3"/>
          <a:stretch>
            <a:fillRect/>
          </a:stretch>
        </p:blipFill>
        <p:spPr>
          <a:xfrm>
            <a:off x="5782994" y="3820383"/>
            <a:ext cx="2570261" cy="1133582"/>
          </a:xfrm>
          <a:prstGeom prst="rect">
            <a:avLst/>
          </a:prstGeom>
        </p:spPr>
      </p:pic>
      <p:pic>
        <p:nvPicPr>
          <p:cNvPr id="7" name="Picture 6">
            <a:extLst>
              <a:ext uri="{FF2B5EF4-FFF2-40B4-BE49-F238E27FC236}">
                <a16:creationId xmlns:a16="http://schemas.microsoft.com/office/drawing/2014/main" id="{81548F36-FD18-45B5-849D-733FF49FF38A}"/>
              </a:ext>
            </a:extLst>
          </p:cNvPr>
          <p:cNvPicPr>
            <a:picLocks noChangeAspect="1"/>
          </p:cNvPicPr>
          <p:nvPr/>
        </p:nvPicPr>
        <p:blipFill>
          <a:blip r:embed="rId4"/>
          <a:stretch>
            <a:fillRect/>
          </a:stretch>
        </p:blipFill>
        <p:spPr>
          <a:xfrm>
            <a:off x="5440572" y="1625645"/>
            <a:ext cx="3355497" cy="1838325"/>
          </a:xfrm>
          <a:prstGeom prst="rect">
            <a:avLst/>
          </a:prstGeom>
        </p:spPr>
      </p:pic>
    </p:spTree>
    <p:extLst>
      <p:ext uri="{BB962C8B-B14F-4D97-AF65-F5344CB8AC3E}">
        <p14:creationId xmlns:p14="http://schemas.microsoft.com/office/powerpoint/2010/main" val="1699105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EAF249-1C68-4ED6-B03C-1FF80883E745}"/>
              </a:ext>
            </a:extLst>
          </p:cNvPr>
          <p:cNvPicPr>
            <a:picLocks noChangeAspect="1"/>
          </p:cNvPicPr>
          <p:nvPr/>
        </p:nvPicPr>
        <p:blipFill>
          <a:blip r:embed="rId3"/>
          <a:stretch>
            <a:fillRect/>
          </a:stretch>
        </p:blipFill>
        <p:spPr>
          <a:xfrm>
            <a:off x="4726679" y="1490132"/>
            <a:ext cx="4107484" cy="2599267"/>
          </a:xfrm>
          <a:prstGeom prst="rect">
            <a:avLst/>
          </a:prstGeom>
        </p:spPr>
      </p:pic>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769441"/>
          </a:xfrm>
          <a:prstGeom prst="rect">
            <a:avLst/>
          </a:prstGeom>
          <a:noFill/>
        </p:spPr>
        <p:txBody>
          <a:bodyPr wrap="square" rtlCol="0">
            <a:spAutoFit/>
          </a:bodyPr>
          <a:lstStyle/>
          <a:p>
            <a:r>
              <a:rPr lang="en-US" sz="4400" dirty="0">
                <a:solidFill>
                  <a:schemeClr val="accent3"/>
                </a:solidFill>
              </a:rPr>
              <a:t>Important Terminology </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4" y="1625645"/>
            <a:ext cx="4760545"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Chords </a:t>
            </a:r>
            <a:r>
              <a:rPr lang="en-US" altLang="en-US" sz="1400" b="1" i="1" dirty="0"/>
              <a:t>- </a:t>
            </a:r>
            <a:r>
              <a:rPr lang="en-US" sz="1400" dirty="0"/>
              <a:t>a principal member of a truss extending from end to end, usually one of a pair of such members, more or less parallel and connected by a web composed of various compression and tension members.</a:t>
            </a:r>
          </a:p>
          <a:p>
            <a:endParaRPr lang="en-US" altLang="en-US" sz="1400" b="1" i="1" dirty="0"/>
          </a:p>
          <a:p>
            <a:r>
              <a:rPr lang="en-US" altLang="en-US" sz="1400" b="1" i="1" dirty="0">
                <a:solidFill>
                  <a:schemeClr val="accent3"/>
                </a:solidFill>
              </a:rPr>
              <a:t>Verticals </a:t>
            </a:r>
            <a:r>
              <a:rPr lang="en-US" altLang="en-US" sz="1400" b="1" i="1" dirty="0"/>
              <a:t>– </a:t>
            </a:r>
            <a:r>
              <a:rPr lang="en-US" altLang="en-US" sz="1400" dirty="0"/>
              <a:t>members of a truss system extending perpendicular to a horizontal surface.  Resists against compression forces.</a:t>
            </a:r>
          </a:p>
          <a:p>
            <a:endParaRPr lang="en-US" sz="1400" dirty="0"/>
          </a:p>
          <a:p>
            <a:r>
              <a:rPr lang="en-US" altLang="en-US" sz="1400" b="1" i="1" dirty="0">
                <a:solidFill>
                  <a:schemeClr val="accent3"/>
                </a:solidFill>
              </a:rPr>
              <a:t>Diagonals </a:t>
            </a:r>
            <a:r>
              <a:rPr lang="en-US" altLang="en-US" sz="1400" b="1" i="1" dirty="0"/>
              <a:t>– </a:t>
            </a:r>
            <a:r>
              <a:rPr lang="en-US" altLang="en-US" sz="1400" dirty="0"/>
              <a:t>members of a truss system that aligns itself between a 90 and 0 degree angle.  Helps resists against torsion forces.</a:t>
            </a:r>
            <a:endParaRPr lang="en-US" sz="1400" dirty="0"/>
          </a:p>
          <a:p>
            <a:endParaRPr lang="en-US" sz="1400" dirty="0"/>
          </a:p>
        </p:txBody>
      </p:sp>
    </p:spTree>
    <p:extLst>
      <p:ext uri="{BB962C8B-B14F-4D97-AF65-F5344CB8AC3E}">
        <p14:creationId xmlns:p14="http://schemas.microsoft.com/office/powerpoint/2010/main" val="473423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769441"/>
          </a:xfrm>
          <a:prstGeom prst="rect">
            <a:avLst/>
          </a:prstGeom>
          <a:noFill/>
        </p:spPr>
        <p:txBody>
          <a:bodyPr wrap="square" rtlCol="0">
            <a:spAutoFit/>
          </a:bodyPr>
          <a:lstStyle/>
          <a:p>
            <a:r>
              <a:rPr lang="en-US" sz="4400" dirty="0">
                <a:solidFill>
                  <a:schemeClr val="accent3"/>
                </a:solidFill>
              </a:rPr>
              <a:t>Important Terminology </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200921" y="1806660"/>
            <a:ext cx="4760545"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Truss </a:t>
            </a:r>
            <a:r>
              <a:rPr lang="en-US" altLang="en-US" sz="1400" b="1" i="1" dirty="0"/>
              <a:t>- </a:t>
            </a:r>
            <a:r>
              <a:rPr lang="en-US" sz="1400" dirty="0"/>
              <a:t>a framework, typically consisting of rafters, posts, and struts, supporting a roof, bridge, or other structure.</a:t>
            </a:r>
          </a:p>
          <a:p>
            <a:endParaRPr lang="en-US" altLang="en-US" sz="1400" b="1" i="1" dirty="0"/>
          </a:p>
          <a:p>
            <a:endParaRPr lang="en-US" altLang="en-US" sz="1400" b="1" i="1" dirty="0"/>
          </a:p>
          <a:p>
            <a:r>
              <a:rPr lang="en-US" altLang="en-US" sz="1400" b="1" i="1" dirty="0">
                <a:solidFill>
                  <a:schemeClr val="accent3"/>
                </a:solidFill>
              </a:rPr>
              <a:t>Deck Truss </a:t>
            </a:r>
            <a:r>
              <a:rPr lang="en-US" altLang="en-US" sz="1400" b="1" i="1" dirty="0"/>
              <a:t>- </a:t>
            </a:r>
            <a:r>
              <a:rPr lang="en-US" sz="1400" dirty="0"/>
              <a:t>refers to a </a:t>
            </a:r>
            <a:r>
              <a:rPr lang="en-US" sz="1400" b="1" dirty="0"/>
              <a:t>truss</a:t>
            </a:r>
            <a:r>
              <a:rPr lang="en-US" sz="1400" dirty="0"/>
              <a:t> under a bridge.</a:t>
            </a:r>
          </a:p>
          <a:p>
            <a:endParaRPr lang="en-US" sz="1400" dirty="0"/>
          </a:p>
          <a:p>
            <a:endParaRPr lang="en-US" sz="1400" dirty="0"/>
          </a:p>
          <a:p>
            <a:r>
              <a:rPr lang="en-US" altLang="en-US" sz="1400" b="1" i="1" dirty="0">
                <a:solidFill>
                  <a:schemeClr val="accent3"/>
                </a:solidFill>
              </a:rPr>
              <a:t>Through Truss </a:t>
            </a:r>
            <a:r>
              <a:rPr lang="en-US" altLang="en-US" sz="1400" b="1" i="1" dirty="0"/>
              <a:t>- </a:t>
            </a:r>
            <a:r>
              <a:rPr lang="en-US" sz="1400" dirty="0"/>
              <a:t>refers to a </a:t>
            </a:r>
            <a:r>
              <a:rPr lang="en-US" sz="1400" b="1" dirty="0"/>
              <a:t>truss</a:t>
            </a:r>
            <a:r>
              <a:rPr lang="en-US" sz="1400" dirty="0"/>
              <a:t> on top of a bridge.</a:t>
            </a:r>
          </a:p>
          <a:p>
            <a:endParaRPr lang="en-US" sz="1400" dirty="0"/>
          </a:p>
        </p:txBody>
      </p:sp>
      <p:pic>
        <p:nvPicPr>
          <p:cNvPr id="6" name="Picture 5">
            <a:extLst>
              <a:ext uri="{FF2B5EF4-FFF2-40B4-BE49-F238E27FC236}">
                <a16:creationId xmlns:a16="http://schemas.microsoft.com/office/drawing/2014/main" id="{95345750-46DB-4369-B3F9-EA51C3D87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639" y="2571750"/>
            <a:ext cx="2994762" cy="1123036"/>
          </a:xfrm>
          <a:prstGeom prst="rect">
            <a:avLst/>
          </a:prstGeom>
        </p:spPr>
      </p:pic>
      <p:pic>
        <p:nvPicPr>
          <p:cNvPr id="7" name="Picture 6">
            <a:extLst>
              <a:ext uri="{FF2B5EF4-FFF2-40B4-BE49-F238E27FC236}">
                <a16:creationId xmlns:a16="http://schemas.microsoft.com/office/drawing/2014/main" id="{6D2E427C-A10B-42BA-90F8-F331DAFD2349}"/>
              </a:ext>
            </a:extLst>
          </p:cNvPr>
          <p:cNvPicPr>
            <a:picLocks noChangeAspect="1"/>
          </p:cNvPicPr>
          <p:nvPr/>
        </p:nvPicPr>
        <p:blipFill>
          <a:blip r:embed="rId4"/>
          <a:stretch>
            <a:fillRect/>
          </a:stretch>
        </p:blipFill>
        <p:spPr>
          <a:xfrm>
            <a:off x="5285639" y="3694786"/>
            <a:ext cx="2994763" cy="1123036"/>
          </a:xfrm>
          <a:prstGeom prst="rect">
            <a:avLst/>
          </a:prstGeom>
        </p:spPr>
      </p:pic>
      <p:pic>
        <p:nvPicPr>
          <p:cNvPr id="8" name="Picture 7">
            <a:extLst>
              <a:ext uri="{FF2B5EF4-FFF2-40B4-BE49-F238E27FC236}">
                <a16:creationId xmlns:a16="http://schemas.microsoft.com/office/drawing/2014/main" id="{5F9DDC06-A008-4785-A621-340609C8310C}"/>
              </a:ext>
            </a:extLst>
          </p:cNvPr>
          <p:cNvPicPr>
            <a:picLocks noChangeAspect="1"/>
          </p:cNvPicPr>
          <p:nvPr/>
        </p:nvPicPr>
        <p:blipFill rotWithShape="1">
          <a:blip r:embed="rId5"/>
          <a:srcRect l="8149" t="31577" r="6376" b="33464"/>
          <a:stretch/>
        </p:blipFill>
        <p:spPr>
          <a:xfrm>
            <a:off x="5285639" y="1667032"/>
            <a:ext cx="2982817" cy="686401"/>
          </a:xfrm>
          <a:prstGeom prst="rect">
            <a:avLst/>
          </a:prstGeom>
        </p:spPr>
      </p:pic>
    </p:spTree>
    <p:extLst>
      <p:ext uri="{BB962C8B-B14F-4D97-AF65-F5344CB8AC3E}">
        <p14:creationId xmlns:p14="http://schemas.microsoft.com/office/powerpoint/2010/main" val="2836290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E02159-597E-4D8F-9B49-035BF1512F3E}"/>
              </a:ext>
            </a:extLst>
          </p:cNvPr>
          <p:cNvPicPr>
            <a:picLocks noChangeAspect="1"/>
          </p:cNvPicPr>
          <p:nvPr/>
        </p:nvPicPr>
        <p:blipFill>
          <a:blip r:embed="rId3"/>
          <a:stretch>
            <a:fillRect/>
          </a:stretch>
        </p:blipFill>
        <p:spPr>
          <a:xfrm>
            <a:off x="5927986" y="2197528"/>
            <a:ext cx="2401889" cy="1535844"/>
          </a:xfrm>
          <a:prstGeom prst="rect">
            <a:avLst/>
          </a:prstGeom>
        </p:spPr>
      </p:pic>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1446550"/>
          </a:xfrm>
          <a:prstGeom prst="rect">
            <a:avLst/>
          </a:prstGeom>
          <a:noFill/>
        </p:spPr>
        <p:txBody>
          <a:bodyPr wrap="square" rtlCol="0">
            <a:spAutoFit/>
          </a:bodyPr>
          <a:lstStyle/>
          <a:p>
            <a:r>
              <a:rPr lang="en-US" sz="4400" dirty="0">
                <a:solidFill>
                  <a:schemeClr val="accent3"/>
                </a:solidFill>
              </a:rPr>
              <a:t>Important Terminology </a:t>
            </a:r>
          </a:p>
          <a:p>
            <a:endParaRPr lang="en-US" sz="4400" dirty="0"/>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4" y="1727245"/>
            <a:ext cx="4760545"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Deck </a:t>
            </a:r>
            <a:r>
              <a:rPr lang="en-US" altLang="en-US" sz="1400" b="1" i="1" dirty="0"/>
              <a:t>- </a:t>
            </a:r>
            <a:r>
              <a:rPr lang="en-US" sz="1400" dirty="0"/>
              <a:t>Any raised flat surface that can be walked on: a balcony; a porch; a road bed; a flat rooftop. </a:t>
            </a:r>
          </a:p>
          <a:p>
            <a:endParaRPr lang="en-US" sz="1400" dirty="0"/>
          </a:p>
          <a:p>
            <a:r>
              <a:rPr lang="en-US" altLang="en-US" sz="1400" b="1" i="1" dirty="0">
                <a:solidFill>
                  <a:schemeClr val="accent3"/>
                </a:solidFill>
              </a:rPr>
              <a:t>Floor Beams </a:t>
            </a:r>
            <a:r>
              <a:rPr lang="en-US" altLang="en-US" sz="1400" b="1" i="1" dirty="0"/>
              <a:t>– </a:t>
            </a:r>
            <a:r>
              <a:rPr lang="en-US" sz="1400" dirty="0"/>
              <a:t>often referred to as a </a:t>
            </a:r>
            <a:r>
              <a:rPr lang="en-US" sz="1400" b="1" dirty="0"/>
              <a:t>joist, </a:t>
            </a:r>
            <a:r>
              <a:rPr lang="en-US" sz="1400" dirty="0"/>
              <a:t>it is a horizontal structural member used in framing to span an open space, often between </a:t>
            </a:r>
            <a:r>
              <a:rPr lang="en-US" sz="1400" b="1" dirty="0"/>
              <a:t>beams</a:t>
            </a:r>
            <a:r>
              <a:rPr lang="en-US" sz="1400" dirty="0"/>
              <a:t> that subsequently transfer loads to vertical members. </a:t>
            </a:r>
          </a:p>
          <a:p>
            <a:endParaRPr lang="en-US" sz="1400" dirty="0"/>
          </a:p>
          <a:p>
            <a:r>
              <a:rPr lang="en-US" altLang="en-US" sz="1400" b="1" i="1" dirty="0">
                <a:solidFill>
                  <a:schemeClr val="accent3"/>
                </a:solidFill>
              </a:rPr>
              <a:t>Footing </a:t>
            </a:r>
            <a:r>
              <a:rPr lang="en-US" altLang="en-US" sz="1400" b="1" i="1" dirty="0"/>
              <a:t>- </a:t>
            </a:r>
            <a:r>
              <a:rPr lang="en-US" sz="1400" dirty="0"/>
              <a:t>The </a:t>
            </a:r>
            <a:r>
              <a:rPr lang="en-US" sz="1400" b="1" dirty="0"/>
              <a:t>footing</a:t>
            </a:r>
            <a:r>
              <a:rPr lang="en-US" sz="1400" dirty="0"/>
              <a:t> is a formation which is in contact with the ground. </a:t>
            </a:r>
            <a:r>
              <a:rPr lang="en-US" sz="1400" b="1" dirty="0"/>
              <a:t>Foundation</a:t>
            </a:r>
            <a:r>
              <a:rPr lang="en-US" sz="1400" dirty="0"/>
              <a:t> is a structure which transfers its gravity loads to earth from superstructure.</a:t>
            </a:r>
          </a:p>
          <a:p>
            <a:endParaRPr lang="en-US" sz="1400" dirty="0"/>
          </a:p>
        </p:txBody>
      </p:sp>
      <p:pic>
        <p:nvPicPr>
          <p:cNvPr id="4" name="Picture 3">
            <a:extLst>
              <a:ext uri="{FF2B5EF4-FFF2-40B4-BE49-F238E27FC236}">
                <a16:creationId xmlns:a16="http://schemas.microsoft.com/office/drawing/2014/main" id="{256E78D3-2F3C-4916-AC13-445677793F59}"/>
              </a:ext>
            </a:extLst>
          </p:cNvPr>
          <p:cNvPicPr>
            <a:picLocks noChangeAspect="1"/>
          </p:cNvPicPr>
          <p:nvPr/>
        </p:nvPicPr>
        <p:blipFill rotWithShape="1">
          <a:blip r:embed="rId4"/>
          <a:srcRect l="2442" t="4445" r="21598" b="45020"/>
          <a:stretch/>
        </p:blipFill>
        <p:spPr>
          <a:xfrm>
            <a:off x="5613398" y="1041581"/>
            <a:ext cx="3031067" cy="1155947"/>
          </a:xfrm>
          <a:prstGeom prst="rect">
            <a:avLst/>
          </a:prstGeom>
        </p:spPr>
      </p:pic>
      <p:pic>
        <p:nvPicPr>
          <p:cNvPr id="6" name="Picture 5">
            <a:extLst>
              <a:ext uri="{FF2B5EF4-FFF2-40B4-BE49-F238E27FC236}">
                <a16:creationId xmlns:a16="http://schemas.microsoft.com/office/drawing/2014/main" id="{4898A274-CD37-4623-9334-6FE467B79CE6}"/>
              </a:ext>
            </a:extLst>
          </p:cNvPr>
          <p:cNvPicPr>
            <a:picLocks noChangeAspect="1"/>
          </p:cNvPicPr>
          <p:nvPr/>
        </p:nvPicPr>
        <p:blipFill>
          <a:blip r:embed="rId5"/>
          <a:stretch>
            <a:fillRect/>
          </a:stretch>
        </p:blipFill>
        <p:spPr>
          <a:xfrm>
            <a:off x="6484765" y="3536864"/>
            <a:ext cx="1499301" cy="1282479"/>
          </a:xfrm>
          <a:prstGeom prst="rect">
            <a:avLst/>
          </a:prstGeom>
        </p:spPr>
      </p:pic>
    </p:spTree>
    <p:extLst>
      <p:ext uri="{BB962C8B-B14F-4D97-AF65-F5344CB8AC3E}">
        <p14:creationId xmlns:p14="http://schemas.microsoft.com/office/powerpoint/2010/main" val="906409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769441"/>
          </a:xfrm>
          <a:prstGeom prst="rect">
            <a:avLst/>
          </a:prstGeom>
          <a:noFill/>
        </p:spPr>
        <p:txBody>
          <a:bodyPr wrap="square" rtlCol="0">
            <a:spAutoFit/>
          </a:bodyPr>
          <a:lstStyle/>
          <a:p>
            <a:r>
              <a:rPr lang="en-US" sz="4400" dirty="0">
                <a:solidFill>
                  <a:schemeClr val="accent3"/>
                </a:solidFill>
              </a:rPr>
              <a:t>Important Terminology </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4" y="1625645"/>
            <a:ext cx="4760545"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Abutment </a:t>
            </a:r>
            <a:r>
              <a:rPr lang="en-US" altLang="en-US" sz="1400" b="1" i="1" dirty="0"/>
              <a:t>- </a:t>
            </a:r>
            <a:r>
              <a:rPr lang="en-US" sz="1400" dirty="0"/>
              <a:t>the substructure at the ends of a bridge span or dam whereon the structure's superstructure rests or contacts.</a:t>
            </a:r>
          </a:p>
          <a:p>
            <a:endParaRPr lang="en-US" altLang="en-US" sz="1400" b="1" i="1" dirty="0"/>
          </a:p>
          <a:p>
            <a:r>
              <a:rPr lang="en-US" altLang="en-US" sz="1400" b="1" i="1" dirty="0">
                <a:solidFill>
                  <a:schemeClr val="accent3"/>
                </a:solidFill>
              </a:rPr>
              <a:t>Pier </a:t>
            </a:r>
            <a:r>
              <a:rPr lang="en-US" altLang="en-US" sz="1400" b="1" i="1" dirty="0"/>
              <a:t>- </a:t>
            </a:r>
            <a:r>
              <a:rPr lang="en-US" sz="1400" dirty="0"/>
              <a:t>vertical loadbearing member such as an intermediate support for adjacent ends of two bridge spans. In foundations for large buildings, </a:t>
            </a:r>
            <a:r>
              <a:rPr lang="en-US" sz="1400" b="1" dirty="0"/>
              <a:t>piers</a:t>
            </a:r>
            <a:r>
              <a:rPr lang="en-US" sz="1400" dirty="0"/>
              <a:t> are usually cylindrical concrete shafts, cast in prepared holes, while in bridges they take the form of caissons, which are sunk into position.</a:t>
            </a:r>
          </a:p>
          <a:p>
            <a:endParaRPr lang="en-US" sz="1400" dirty="0"/>
          </a:p>
          <a:p>
            <a:r>
              <a:rPr lang="en-US" altLang="en-US" sz="1400" b="1" i="1" dirty="0">
                <a:solidFill>
                  <a:schemeClr val="accent3"/>
                </a:solidFill>
              </a:rPr>
              <a:t>Cable Anchorage </a:t>
            </a:r>
            <a:r>
              <a:rPr lang="en-US" altLang="en-US" sz="1400" b="1" i="1" dirty="0"/>
              <a:t>- </a:t>
            </a:r>
            <a:r>
              <a:rPr lang="en-US" sz="1400" dirty="0"/>
              <a:t>anchoring a </a:t>
            </a:r>
            <a:r>
              <a:rPr lang="en-US" sz="1400" b="1" dirty="0"/>
              <a:t>cable</a:t>
            </a:r>
            <a:r>
              <a:rPr lang="en-US" sz="1400" dirty="0"/>
              <a:t>, for example a stay </a:t>
            </a:r>
            <a:r>
              <a:rPr lang="en-US" sz="1400" b="1" dirty="0"/>
              <a:t>cable</a:t>
            </a:r>
            <a:r>
              <a:rPr lang="en-US" sz="1400" dirty="0"/>
              <a:t> comprising multiple strands (50), against an axial tension force.</a:t>
            </a:r>
          </a:p>
          <a:p>
            <a:endParaRPr lang="en-US" sz="1400" dirty="0"/>
          </a:p>
        </p:txBody>
      </p:sp>
      <p:pic>
        <p:nvPicPr>
          <p:cNvPr id="5" name="Picture 4">
            <a:extLst>
              <a:ext uri="{FF2B5EF4-FFF2-40B4-BE49-F238E27FC236}">
                <a16:creationId xmlns:a16="http://schemas.microsoft.com/office/drawing/2014/main" id="{B8554ED5-5A16-4173-9CC7-9BAAF6895871}"/>
              </a:ext>
            </a:extLst>
          </p:cNvPr>
          <p:cNvPicPr>
            <a:picLocks noChangeAspect="1"/>
          </p:cNvPicPr>
          <p:nvPr/>
        </p:nvPicPr>
        <p:blipFill>
          <a:blip r:embed="rId3"/>
          <a:stretch>
            <a:fillRect/>
          </a:stretch>
        </p:blipFill>
        <p:spPr>
          <a:xfrm>
            <a:off x="5354956" y="1864152"/>
            <a:ext cx="3499799" cy="1092732"/>
          </a:xfrm>
          <a:prstGeom prst="rect">
            <a:avLst/>
          </a:prstGeom>
        </p:spPr>
      </p:pic>
      <p:pic>
        <p:nvPicPr>
          <p:cNvPr id="6" name="Picture 5">
            <a:extLst>
              <a:ext uri="{FF2B5EF4-FFF2-40B4-BE49-F238E27FC236}">
                <a16:creationId xmlns:a16="http://schemas.microsoft.com/office/drawing/2014/main" id="{7DA71C6D-EAAF-401B-8755-F5DA429FB243}"/>
              </a:ext>
            </a:extLst>
          </p:cNvPr>
          <p:cNvPicPr>
            <a:picLocks noChangeAspect="1"/>
          </p:cNvPicPr>
          <p:nvPr/>
        </p:nvPicPr>
        <p:blipFill>
          <a:blip r:embed="rId4"/>
          <a:stretch>
            <a:fillRect/>
          </a:stretch>
        </p:blipFill>
        <p:spPr>
          <a:xfrm>
            <a:off x="6052967" y="3267824"/>
            <a:ext cx="2300288" cy="1530737"/>
          </a:xfrm>
          <a:prstGeom prst="rect">
            <a:avLst/>
          </a:prstGeom>
        </p:spPr>
      </p:pic>
    </p:spTree>
    <p:extLst>
      <p:ext uri="{BB962C8B-B14F-4D97-AF65-F5344CB8AC3E}">
        <p14:creationId xmlns:p14="http://schemas.microsoft.com/office/powerpoint/2010/main" val="2345979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769441"/>
          </a:xfrm>
          <a:prstGeom prst="rect">
            <a:avLst/>
          </a:prstGeom>
          <a:noFill/>
        </p:spPr>
        <p:txBody>
          <a:bodyPr wrap="square" rtlCol="0">
            <a:spAutoFit/>
          </a:bodyPr>
          <a:lstStyle/>
          <a:p>
            <a:r>
              <a:rPr lang="en-US" sz="4400" dirty="0">
                <a:solidFill>
                  <a:schemeClr val="accent3"/>
                </a:solidFill>
              </a:rPr>
              <a:t>Important Terminology </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243254" y="1806660"/>
            <a:ext cx="4760545"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Pinned Support </a:t>
            </a:r>
            <a:r>
              <a:rPr lang="en-US" altLang="en-US" sz="1400" b="1" i="1" dirty="0"/>
              <a:t>- </a:t>
            </a:r>
            <a:r>
              <a:rPr lang="en-US" sz="1400" dirty="0"/>
              <a:t>A </a:t>
            </a:r>
            <a:r>
              <a:rPr lang="en-US" sz="1400" b="1" dirty="0"/>
              <a:t>pinned support</a:t>
            </a:r>
            <a:r>
              <a:rPr lang="en-US" sz="1400" dirty="0"/>
              <a:t> is a very common type of </a:t>
            </a:r>
            <a:r>
              <a:rPr lang="en-US" sz="1400" b="1" dirty="0"/>
              <a:t>support</a:t>
            </a:r>
            <a:r>
              <a:rPr lang="en-US" sz="1400" dirty="0"/>
              <a:t> and is most commonly compared to a hinge in civil engineering. Like a hinge, a </a:t>
            </a:r>
            <a:r>
              <a:rPr lang="en-US" sz="1400" b="1" dirty="0"/>
              <a:t>pinned support</a:t>
            </a:r>
            <a:r>
              <a:rPr lang="en-US" sz="1400" dirty="0"/>
              <a:t> allows rotation to occur but no translation (i.e. it resists horizontal and vertical forces but not a moment).</a:t>
            </a:r>
          </a:p>
          <a:p>
            <a:endParaRPr lang="en-US" altLang="en-US" sz="1400" b="1" i="1" dirty="0"/>
          </a:p>
          <a:p>
            <a:r>
              <a:rPr lang="en-US" altLang="en-US" sz="1400" b="1" i="1" dirty="0">
                <a:solidFill>
                  <a:schemeClr val="accent3"/>
                </a:solidFill>
              </a:rPr>
              <a:t>Roller Support </a:t>
            </a:r>
            <a:r>
              <a:rPr lang="en-US" altLang="en-US" sz="1400" b="1" i="1" dirty="0"/>
              <a:t>- </a:t>
            </a:r>
            <a:r>
              <a:rPr lang="en-US" sz="1400" dirty="0"/>
              <a:t>are free to rotate and translate along the surface upon which the </a:t>
            </a:r>
            <a:r>
              <a:rPr lang="en-US" sz="1400" b="1" dirty="0"/>
              <a:t>roller</a:t>
            </a:r>
            <a:r>
              <a:rPr lang="en-US" sz="1400" dirty="0"/>
              <a:t> rests. The surface can be horizontal, vertical, or sloped at any angle. The resulting reaction force is always a single force that is perpendicular to, and away from, the surface.</a:t>
            </a:r>
          </a:p>
          <a:p>
            <a:pPr marL="0" indent="0">
              <a:buNone/>
            </a:pPr>
            <a:endParaRPr lang="en-US" sz="1400" dirty="0"/>
          </a:p>
        </p:txBody>
      </p:sp>
      <p:pic>
        <p:nvPicPr>
          <p:cNvPr id="4" name="Picture 3">
            <a:extLst>
              <a:ext uri="{FF2B5EF4-FFF2-40B4-BE49-F238E27FC236}">
                <a16:creationId xmlns:a16="http://schemas.microsoft.com/office/drawing/2014/main" id="{7F3BBB33-C081-4AFE-A119-F8E13B7A8452}"/>
              </a:ext>
            </a:extLst>
          </p:cNvPr>
          <p:cNvPicPr>
            <a:picLocks noChangeAspect="1"/>
          </p:cNvPicPr>
          <p:nvPr/>
        </p:nvPicPr>
        <p:blipFill rotWithShape="1">
          <a:blip r:embed="rId3"/>
          <a:srcRect t="26852" b="25494"/>
          <a:stretch/>
        </p:blipFill>
        <p:spPr>
          <a:xfrm>
            <a:off x="5349732" y="3219526"/>
            <a:ext cx="3240454" cy="1158163"/>
          </a:xfrm>
          <a:prstGeom prst="rect">
            <a:avLst/>
          </a:prstGeom>
        </p:spPr>
      </p:pic>
      <p:pic>
        <p:nvPicPr>
          <p:cNvPr id="5" name="Picture 4">
            <a:extLst>
              <a:ext uri="{FF2B5EF4-FFF2-40B4-BE49-F238E27FC236}">
                <a16:creationId xmlns:a16="http://schemas.microsoft.com/office/drawing/2014/main" id="{64249B54-7182-4636-9A06-B9F7DCF275C4}"/>
              </a:ext>
            </a:extLst>
          </p:cNvPr>
          <p:cNvPicPr>
            <a:picLocks noChangeAspect="1"/>
          </p:cNvPicPr>
          <p:nvPr/>
        </p:nvPicPr>
        <p:blipFill>
          <a:blip r:embed="rId4"/>
          <a:stretch>
            <a:fillRect/>
          </a:stretch>
        </p:blipFill>
        <p:spPr>
          <a:xfrm>
            <a:off x="5498652" y="1613136"/>
            <a:ext cx="2942615" cy="1606390"/>
          </a:xfrm>
          <a:prstGeom prst="rect">
            <a:avLst/>
          </a:prstGeom>
        </p:spPr>
      </p:pic>
    </p:spTree>
    <p:extLst>
      <p:ext uri="{BB962C8B-B14F-4D97-AF65-F5344CB8AC3E}">
        <p14:creationId xmlns:p14="http://schemas.microsoft.com/office/powerpoint/2010/main" val="1036803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5" y="783771"/>
            <a:ext cx="6662058" cy="769441"/>
          </a:xfrm>
          <a:prstGeom prst="rect">
            <a:avLst/>
          </a:prstGeom>
          <a:noFill/>
        </p:spPr>
        <p:txBody>
          <a:bodyPr wrap="square" rtlCol="0">
            <a:spAutoFit/>
          </a:bodyPr>
          <a:lstStyle/>
          <a:p>
            <a:r>
              <a:rPr lang="en-US" sz="4400" dirty="0"/>
              <a:t>What to expect</a:t>
            </a:r>
          </a:p>
        </p:txBody>
      </p:sp>
      <p:sp>
        <p:nvSpPr>
          <p:cNvPr id="3" name="Rectangle 3"/>
          <p:cNvSpPr txBox="1">
            <a:spLocks noChangeArrowheads="1"/>
          </p:cNvSpPr>
          <p:nvPr/>
        </p:nvSpPr>
        <p:spPr>
          <a:xfrm>
            <a:off x="614263" y="1553212"/>
            <a:ext cx="8007221" cy="3366187"/>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2000" dirty="0"/>
              <a:t>We will explore different structures throughout time and how those ideas have evolved into engineered structures used today.</a:t>
            </a:r>
          </a:p>
          <a:p>
            <a:r>
              <a:rPr lang="en-US" altLang="en-US" sz="2000" dirty="0"/>
              <a:t>Structures</a:t>
            </a:r>
          </a:p>
          <a:p>
            <a:pPr lvl="1"/>
            <a:r>
              <a:rPr lang="en-US" altLang="en-US" sz="1800" dirty="0"/>
              <a:t>Towers, tunnels, cantilevers, bridges, dams, foundations, offshore structures, waterways, pyramids, and various types of infrastructure. </a:t>
            </a:r>
          </a:p>
          <a:p>
            <a:pPr lvl="1"/>
            <a:r>
              <a:rPr lang="en-US" altLang="en-US" sz="1800" dirty="0"/>
              <a:t>Live Loads, dead loads…. What are they?</a:t>
            </a:r>
          </a:p>
          <a:p>
            <a:r>
              <a:rPr lang="en-US" altLang="en-US" sz="2000" dirty="0"/>
              <a:t>Structural engineering career opportunities.</a:t>
            </a:r>
          </a:p>
          <a:p>
            <a:r>
              <a:rPr lang="en-US" altLang="en-US" sz="2000" dirty="0"/>
              <a:t>How to apply the design process to structural AND civil engineering opportunities.</a:t>
            </a:r>
            <a:endParaRPr lang="en-US" altLang="en-US" sz="1800" dirty="0"/>
          </a:p>
        </p:txBody>
      </p:sp>
    </p:spTree>
    <p:extLst>
      <p:ext uri="{BB962C8B-B14F-4D97-AF65-F5344CB8AC3E}">
        <p14:creationId xmlns:p14="http://schemas.microsoft.com/office/powerpoint/2010/main" val="1193056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769441"/>
          </a:xfrm>
          <a:prstGeom prst="rect">
            <a:avLst/>
          </a:prstGeom>
          <a:noFill/>
        </p:spPr>
        <p:txBody>
          <a:bodyPr wrap="square" rtlCol="0">
            <a:spAutoFit/>
          </a:bodyPr>
          <a:lstStyle/>
          <a:p>
            <a:r>
              <a:rPr lang="en-US" sz="4400" dirty="0"/>
              <a:t>Career Opportunities</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5" y="1625645"/>
            <a:ext cx="4180114"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2000" b="1" i="1" dirty="0">
                <a:solidFill>
                  <a:schemeClr val="accent3"/>
                </a:solidFill>
              </a:rPr>
              <a:t>Civil Engineer </a:t>
            </a:r>
            <a:r>
              <a:rPr lang="en-US" altLang="en-US" sz="2000" dirty="0"/>
              <a:t>– </a:t>
            </a:r>
            <a:r>
              <a:rPr lang="en-US" altLang="en-US" sz="1800" dirty="0"/>
              <a:t>Civil Engineers </a:t>
            </a:r>
            <a:r>
              <a:rPr lang="en-US" sz="1800" dirty="0"/>
              <a:t>work on complex projects, and they can achieve job satisfaction in seeing the project reach completion. They usually specialize in one of several areas. Construction </a:t>
            </a:r>
            <a:r>
              <a:rPr lang="en-US" sz="1800" b="1" dirty="0"/>
              <a:t>engineers</a:t>
            </a:r>
            <a:r>
              <a:rPr lang="en-US" sz="1800" dirty="0"/>
              <a:t> manage construction projects, ensuring that they are scheduled and built in accordance with plans and specifications.</a:t>
            </a:r>
          </a:p>
        </p:txBody>
      </p:sp>
      <p:pic>
        <p:nvPicPr>
          <p:cNvPr id="4" name="Picture 3">
            <a:extLst>
              <a:ext uri="{FF2B5EF4-FFF2-40B4-BE49-F238E27FC236}">
                <a16:creationId xmlns:a16="http://schemas.microsoft.com/office/drawing/2014/main" id="{D27E2ABD-A629-4986-AAC8-EDB759AA568D}"/>
              </a:ext>
            </a:extLst>
          </p:cNvPr>
          <p:cNvPicPr>
            <a:picLocks noChangeAspect="1"/>
          </p:cNvPicPr>
          <p:nvPr/>
        </p:nvPicPr>
        <p:blipFill>
          <a:blip r:embed="rId3"/>
          <a:stretch>
            <a:fillRect/>
          </a:stretch>
        </p:blipFill>
        <p:spPr>
          <a:xfrm>
            <a:off x="4572000" y="1646791"/>
            <a:ext cx="3761130" cy="2820847"/>
          </a:xfrm>
          <a:prstGeom prst="rect">
            <a:avLst/>
          </a:prstGeom>
        </p:spPr>
      </p:pic>
    </p:spTree>
    <p:extLst>
      <p:ext uri="{BB962C8B-B14F-4D97-AF65-F5344CB8AC3E}">
        <p14:creationId xmlns:p14="http://schemas.microsoft.com/office/powerpoint/2010/main" val="514221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4" y="783771"/>
            <a:ext cx="8752115" cy="769441"/>
          </a:xfrm>
          <a:prstGeom prst="rect">
            <a:avLst/>
          </a:prstGeom>
          <a:noFill/>
        </p:spPr>
        <p:txBody>
          <a:bodyPr wrap="square" rtlCol="0">
            <a:spAutoFit/>
          </a:bodyPr>
          <a:lstStyle/>
          <a:p>
            <a:r>
              <a:rPr lang="en-US" sz="4400" dirty="0"/>
              <a:t>Structural Engineering</a:t>
            </a:r>
          </a:p>
        </p:txBody>
      </p:sp>
      <p:sp>
        <p:nvSpPr>
          <p:cNvPr id="3" name="Rectangle 3"/>
          <p:cNvSpPr txBox="1">
            <a:spLocks noChangeArrowheads="1"/>
          </p:cNvSpPr>
          <p:nvPr/>
        </p:nvSpPr>
        <p:spPr>
          <a:xfrm>
            <a:off x="391884" y="1553212"/>
            <a:ext cx="8447316" cy="3429335"/>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b="1" dirty="0"/>
              <a:t>Structural Engineering </a:t>
            </a:r>
            <a:r>
              <a:rPr lang="en-US" altLang="en-US" dirty="0"/>
              <a:t>is a field of engineering dealing with the analysis and design of structures that support or resist loads.  Structural engineering is usually considered a specialty within the civil engineering, but it can also be studied in its own right.</a:t>
            </a:r>
          </a:p>
        </p:txBody>
      </p:sp>
    </p:spTree>
    <p:extLst>
      <p:ext uri="{BB962C8B-B14F-4D97-AF65-F5344CB8AC3E}">
        <p14:creationId xmlns:p14="http://schemas.microsoft.com/office/powerpoint/2010/main" val="3373352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4" y="783771"/>
            <a:ext cx="8752115" cy="769441"/>
          </a:xfrm>
          <a:prstGeom prst="rect">
            <a:avLst/>
          </a:prstGeom>
          <a:noFill/>
        </p:spPr>
        <p:txBody>
          <a:bodyPr wrap="square" rtlCol="0">
            <a:spAutoFit/>
          </a:bodyPr>
          <a:lstStyle/>
          <a:p>
            <a:r>
              <a:rPr lang="en-US" sz="4400" dirty="0"/>
              <a:t>Civil Engineering</a:t>
            </a:r>
          </a:p>
        </p:txBody>
      </p:sp>
      <p:sp>
        <p:nvSpPr>
          <p:cNvPr id="3" name="Rectangle 3"/>
          <p:cNvSpPr txBox="1">
            <a:spLocks noChangeArrowheads="1"/>
          </p:cNvSpPr>
          <p:nvPr/>
        </p:nvSpPr>
        <p:spPr>
          <a:xfrm>
            <a:off x="391884" y="1553212"/>
            <a:ext cx="8447316" cy="3429335"/>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b="1" dirty="0"/>
              <a:t>Civil engineering</a:t>
            </a:r>
            <a:r>
              <a:rPr lang="en-US" dirty="0"/>
              <a:t> is the design and construction of public works, such as dams, bridges and other large infrastructure projects. It is one of the oldest branches of </a:t>
            </a:r>
            <a:r>
              <a:rPr lang="en-US" b="1" dirty="0"/>
              <a:t>engineering</a:t>
            </a:r>
            <a:r>
              <a:rPr lang="en-US" dirty="0"/>
              <a:t>, dating back to when people first started living in permanent settlements and began shaping their environments to suit their needs.</a:t>
            </a:r>
            <a:endParaRPr lang="en-US" altLang="en-US" dirty="0"/>
          </a:p>
        </p:txBody>
      </p:sp>
    </p:spTree>
    <p:extLst>
      <p:ext uri="{BB962C8B-B14F-4D97-AF65-F5344CB8AC3E}">
        <p14:creationId xmlns:p14="http://schemas.microsoft.com/office/powerpoint/2010/main" val="3238920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BDD76E-A7E1-4517-8E3B-E211ABA6382A}"/>
              </a:ext>
            </a:extLst>
          </p:cNvPr>
          <p:cNvPicPr>
            <a:picLocks noChangeAspect="1"/>
          </p:cNvPicPr>
          <p:nvPr/>
        </p:nvPicPr>
        <p:blipFill>
          <a:blip r:embed="rId3"/>
          <a:stretch>
            <a:fillRect/>
          </a:stretch>
        </p:blipFill>
        <p:spPr>
          <a:xfrm>
            <a:off x="391885" y="3289095"/>
            <a:ext cx="2764069" cy="1446616"/>
          </a:xfrm>
          <a:prstGeom prst="rect">
            <a:avLst/>
          </a:prstGeom>
        </p:spPr>
      </p:pic>
      <p:sp>
        <p:nvSpPr>
          <p:cNvPr id="2" name="TextBox 1"/>
          <p:cNvSpPr txBox="1"/>
          <p:nvPr/>
        </p:nvSpPr>
        <p:spPr>
          <a:xfrm>
            <a:off x="391885" y="783771"/>
            <a:ext cx="7725748" cy="769441"/>
          </a:xfrm>
          <a:prstGeom prst="rect">
            <a:avLst/>
          </a:prstGeom>
          <a:noFill/>
        </p:spPr>
        <p:txBody>
          <a:bodyPr wrap="square" rtlCol="0">
            <a:spAutoFit/>
          </a:bodyPr>
          <a:lstStyle/>
          <a:p>
            <a:r>
              <a:rPr lang="en-US" sz="4400" dirty="0"/>
              <a:t>Engineering Structures</a:t>
            </a:r>
          </a:p>
        </p:txBody>
      </p:sp>
      <p:sp>
        <p:nvSpPr>
          <p:cNvPr id="3" name="Rectangle 3"/>
          <p:cNvSpPr txBox="1">
            <a:spLocks noChangeArrowheads="1"/>
          </p:cNvSpPr>
          <p:nvPr/>
        </p:nvSpPr>
        <p:spPr>
          <a:xfrm>
            <a:off x="5055637" y="1866122"/>
            <a:ext cx="4704184" cy="28924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2000" dirty="0"/>
              <a:t>Towers, tunnels, cantilevers, bridges, dams, foundations, pyramids, etc.</a:t>
            </a:r>
          </a:p>
          <a:p>
            <a:endParaRPr lang="en-US" altLang="en-US" sz="2000" dirty="0"/>
          </a:p>
          <a:p>
            <a:r>
              <a:rPr lang="en-US" altLang="en-US" sz="2000" dirty="0"/>
              <a:t>Offshore structures, waterways</a:t>
            </a:r>
          </a:p>
          <a:p>
            <a:endParaRPr lang="en-US" altLang="en-US" sz="2000" dirty="0"/>
          </a:p>
          <a:p>
            <a:r>
              <a:rPr lang="en-US" altLang="en-US" sz="2000" dirty="0"/>
              <a:t>Various types of infrastructure. </a:t>
            </a:r>
          </a:p>
          <a:p>
            <a:endParaRPr lang="en-US" altLang="en-US" sz="2000" dirty="0"/>
          </a:p>
        </p:txBody>
      </p:sp>
      <p:pic>
        <p:nvPicPr>
          <p:cNvPr id="7" name="Picture 6">
            <a:extLst>
              <a:ext uri="{FF2B5EF4-FFF2-40B4-BE49-F238E27FC236}">
                <a16:creationId xmlns:a16="http://schemas.microsoft.com/office/drawing/2014/main" id="{853E3BDE-0725-4B0F-A7FC-F424CE68C86C}"/>
              </a:ext>
            </a:extLst>
          </p:cNvPr>
          <p:cNvPicPr>
            <a:picLocks noChangeAspect="1"/>
          </p:cNvPicPr>
          <p:nvPr/>
        </p:nvPicPr>
        <p:blipFill>
          <a:blip r:embed="rId4"/>
          <a:stretch>
            <a:fillRect/>
          </a:stretch>
        </p:blipFill>
        <p:spPr>
          <a:xfrm>
            <a:off x="2642062" y="1995054"/>
            <a:ext cx="2298815" cy="2298815"/>
          </a:xfrm>
          <a:prstGeom prst="rect">
            <a:avLst/>
          </a:prstGeom>
        </p:spPr>
      </p:pic>
      <p:pic>
        <p:nvPicPr>
          <p:cNvPr id="6" name="Picture 5">
            <a:extLst>
              <a:ext uri="{FF2B5EF4-FFF2-40B4-BE49-F238E27FC236}">
                <a16:creationId xmlns:a16="http://schemas.microsoft.com/office/drawing/2014/main" id="{CC8FD351-2C26-4F35-B7DB-AA20FDEE86DF}"/>
              </a:ext>
            </a:extLst>
          </p:cNvPr>
          <p:cNvPicPr>
            <a:picLocks noChangeAspect="1"/>
          </p:cNvPicPr>
          <p:nvPr/>
        </p:nvPicPr>
        <p:blipFill>
          <a:blip r:embed="rId5"/>
          <a:stretch>
            <a:fillRect/>
          </a:stretch>
        </p:blipFill>
        <p:spPr>
          <a:xfrm>
            <a:off x="391885" y="1696130"/>
            <a:ext cx="2451068" cy="1225534"/>
          </a:xfrm>
          <a:prstGeom prst="rect">
            <a:avLst/>
          </a:prstGeom>
        </p:spPr>
      </p:pic>
    </p:spTree>
    <p:extLst>
      <p:ext uri="{BB962C8B-B14F-4D97-AF65-F5344CB8AC3E}">
        <p14:creationId xmlns:p14="http://schemas.microsoft.com/office/powerpoint/2010/main" val="3109052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4" y="783771"/>
            <a:ext cx="6494107" cy="769441"/>
          </a:xfrm>
          <a:prstGeom prst="rect">
            <a:avLst/>
          </a:prstGeom>
          <a:noFill/>
        </p:spPr>
        <p:txBody>
          <a:bodyPr wrap="square" rtlCol="0">
            <a:spAutoFit/>
          </a:bodyPr>
          <a:lstStyle/>
          <a:p>
            <a:r>
              <a:rPr lang="en-US" sz="4400" dirty="0"/>
              <a:t>Pyramids</a:t>
            </a:r>
          </a:p>
        </p:txBody>
      </p:sp>
      <p:sp>
        <p:nvSpPr>
          <p:cNvPr id="3" name="Rectangle 3"/>
          <p:cNvSpPr txBox="1">
            <a:spLocks noChangeArrowheads="1"/>
          </p:cNvSpPr>
          <p:nvPr/>
        </p:nvSpPr>
        <p:spPr>
          <a:xfrm>
            <a:off x="223935" y="1553212"/>
            <a:ext cx="5592147" cy="2313992"/>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sz="1400" dirty="0"/>
              <a:t>Pyramid, in architecture, a monumental structure constructed of or faced with stone or brick and having a </a:t>
            </a:r>
            <a:r>
              <a:rPr lang="en-US" sz="1400" b="1" dirty="0"/>
              <a:t>rectangular base and four sloping triangular (or sometimes trapezoidal) sides meeting at an apex (or truncated to form a platform).</a:t>
            </a:r>
            <a:r>
              <a:rPr lang="en-US" altLang="en-US" sz="1400" dirty="0"/>
              <a:t> </a:t>
            </a:r>
          </a:p>
          <a:p>
            <a:r>
              <a:rPr lang="en-US" sz="1400" dirty="0"/>
              <a:t>A triangular </a:t>
            </a:r>
            <a:r>
              <a:rPr lang="en-US" sz="1400" b="1" dirty="0"/>
              <a:t>structure</a:t>
            </a:r>
            <a:r>
              <a:rPr lang="en-US" sz="1400" dirty="0"/>
              <a:t> is very </a:t>
            </a:r>
            <a:r>
              <a:rPr lang="en-US" sz="1400" b="1" dirty="0"/>
              <a:t>stable</a:t>
            </a:r>
            <a:r>
              <a:rPr lang="en-US" sz="1400" dirty="0"/>
              <a:t> because it has a wide base. The Eiffel Tower is a good example of a triangular </a:t>
            </a:r>
            <a:r>
              <a:rPr lang="en-US" sz="1400" b="1" dirty="0"/>
              <a:t>structure</a:t>
            </a:r>
            <a:r>
              <a:rPr lang="en-US" sz="1400" dirty="0"/>
              <a:t>. Occasionally, triangular </a:t>
            </a:r>
            <a:r>
              <a:rPr lang="en-US" sz="1400" b="1" dirty="0"/>
              <a:t>structures</a:t>
            </a:r>
            <a:r>
              <a:rPr lang="en-US" sz="1400" dirty="0"/>
              <a:t>, with a point at the bottom, are used for hydroelectric power towers.</a:t>
            </a:r>
          </a:p>
        </p:txBody>
      </p:sp>
      <p:sp>
        <p:nvSpPr>
          <p:cNvPr id="5" name="Rectangle 6"/>
          <p:cNvSpPr>
            <a:spLocks noChangeArrowheads="1"/>
          </p:cNvSpPr>
          <p:nvPr/>
        </p:nvSpPr>
        <p:spPr bwMode="auto">
          <a:xfrm>
            <a:off x="2696817" y="3610320"/>
            <a:ext cx="1862474"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1000" dirty="0"/>
              <a:t>All three of </a:t>
            </a:r>
            <a:r>
              <a:rPr lang="en-US" sz="1000" b="1" dirty="0"/>
              <a:t>Giza's</a:t>
            </a:r>
            <a:r>
              <a:rPr lang="en-US" sz="1000" dirty="0"/>
              <a:t> famed </a:t>
            </a:r>
            <a:r>
              <a:rPr lang="en-US" sz="1000" b="1" dirty="0"/>
              <a:t>pyramids</a:t>
            </a:r>
            <a:r>
              <a:rPr lang="en-US" sz="1000" dirty="0"/>
              <a:t> and their elaborate burial complexes </a:t>
            </a:r>
            <a:r>
              <a:rPr lang="en-US" sz="1000" b="1" dirty="0"/>
              <a:t>were built</a:t>
            </a:r>
            <a:r>
              <a:rPr lang="en-US" sz="1000" dirty="0"/>
              <a:t> during a frenetic period of construction, from roughly 2550 to 2490 B.C. </a:t>
            </a:r>
            <a:r>
              <a:rPr lang="en-US" altLang="en-US" sz="1000" dirty="0"/>
              <a:t>(left)</a:t>
            </a:r>
          </a:p>
        </p:txBody>
      </p:sp>
      <p:pic>
        <p:nvPicPr>
          <p:cNvPr id="7" name="Picture 6">
            <a:extLst>
              <a:ext uri="{FF2B5EF4-FFF2-40B4-BE49-F238E27FC236}">
                <a16:creationId xmlns:a16="http://schemas.microsoft.com/office/drawing/2014/main" id="{6DC32DC6-D5B1-4342-BD44-26D4867D8BC9}"/>
              </a:ext>
            </a:extLst>
          </p:cNvPr>
          <p:cNvPicPr>
            <a:picLocks noChangeAspect="1"/>
          </p:cNvPicPr>
          <p:nvPr/>
        </p:nvPicPr>
        <p:blipFill>
          <a:blip r:embed="rId3"/>
          <a:stretch>
            <a:fillRect/>
          </a:stretch>
        </p:blipFill>
        <p:spPr>
          <a:xfrm>
            <a:off x="6104166" y="1132212"/>
            <a:ext cx="2647950" cy="1762125"/>
          </a:xfrm>
          <a:prstGeom prst="rect">
            <a:avLst/>
          </a:prstGeom>
        </p:spPr>
      </p:pic>
      <p:pic>
        <p:nvPicPr>
          <p:cNvPr id="8" name="Picture 7">
            <a:extLst>
              <a:ext uri="{FF2B5EF4-FFF2-40B4-BE49-F238E27FC236}">
                <a16:creationId xmlns:a16="http://schemas.microsoft.com/office/drawing/2014/main" id="{0E890626-0621-45DA-A609-B3EFA9B4DBFF}"/>
              </a:ext>
            </a:extLst>
          </p:cNvPr>
          <p:cNvPicPr>
            <a:picLocks noChangeAspect="1"/>
          </p:cNvPicPr>
          <p:nvPr/>
        </p:nvPicPr>
        <p:blipFill>
          <a:blip r:embed="rId4"/>
          <a:stretch>
            <a:fillRect/>
          </a:stretch>
        </p:blipFill>
        <p:spPr>
          <a:xfrm>
            <a:off x="282407" y="3478618"/>
            <a:ext cx="2355938" cy="1334304"/>
          </a:xfrm>
          <a:prstGeom prst="rect">
            <a:avLst/>
          </a:prstGeom>
        </p:spPr>
      </p:pic>
      <p:pic>
        <p:nvPicPr>
          <p:cNvPr id="9" name="Picture 8">
            <a:extLst>
              <a:ext uri="{FF2B5EF4-FFF2-40B4-BE49-F238E27FC236}">
                <a16:creationId xmlns:a16="http://schemas.microsoft.com/office/drawing/2014/main" id="{A19DB758-1A5F-4570-AB8D-73093878AA84}"/>
              </a:ext>
            </a:extLst>
          </p:cNvPr>
          <p:cNvPicPr>
            <a:picLocks noChangeAspect="1"/>
          </p:cNvPicPr>
          <p:nvPr/>
        </p:nvPicPr>
        <p:blipFill>
          <a:blip r:embed="rId5"/>
          <a:stretch>
            <a:fillRect/>
          </a:stretch>
        </p:blipFill>
        <p:spPr>
          <a:xfrm>
            <a:off x="6434475" y="3478618"/>
            <a:ext cx="2355938" cy="1346250"/>
          </a:xfrm>
          <a:prstGeom prst="rect">
            <a:avLst/>
          </a:prstGeom>
        </p:spPr>
      </p:pic>
      <p:sp>
        <p:nvSpPr>
          <p:cNvPr id="14" name="Rectangle 13">
            <a:extLst>
              <a:ext uri="{FF2B5EF4-FFF2-40B4-BE49-F238E27FC236}">
                <a16:creationId xmlns:a16="http://schemas.microsoft.com/office/drawing/2014/main" id="{76E0C3FE-C9E5-4892-8972-6DCF204D5C7A}"/>
              </a:ext>
            </a:extLst>
          </p:cNvPr>
          <p:cNvSpPr/>
          <p:nvPr/>
        </p:nvSpPr>
        <p:spPr>
          <a:xfrm>
            <a:off x="4382832" y="3441042"/>
            <a:ext cx="2017198" cy="1354217"/>
          </a:xfrm>
          <a:prstGeom prst="rect">
            <a:avLst/>
          </a:prstGeom>
        </p:spPr>
        <p:txBody>
          <a:bodyPr wrap="square">
            <a:spAutoFit/>
          </a:bodyPr>
          <a:lstStyle/>
          <a:p>
            <a:pPr algn="r"/>
            <a:r>
              <a:rPr lang="en-US" sz="1000" b="1" dirty="0"/>
              <a:t>El Castillo</a:t>
            </a:r>
            <a:r>
              <a:rPr lang="en-US" sz="1000" dirty="0"/>
              <a:t>, also known as the Temple of </a:t>
            </a:r>
            <a:r>
              <a:rPr lang="en-US" sz="1000" dirty="0" err="1"/>
              <a:t>Kukulcan</a:t>
            </a:r>
            <a:r>
              <a:rPr lang="en-US" sz="1000" dirty="0"/>
              <a:t>, is a Mesoamerican step-</a:t>
            </a:r>
            <a:r>
              <a:rPr lang="en-US" sz="1000" b="1" dirty="0"/>
              <a:t>pyramid built</a:t>
            </a:r>
            <a:r>
              <a:rPr lang="en-US" sz="1000" dirty="0"/>
              <a:t> by the Maya civilization in around 1000 AD. The </a:t>
            </a:r>
            <a:r>
              <a:rPr lang="en-US" sz="1000" b="1" dirty="0"/>
              <a:t>pyramid</a:t>
            </a:r>
            <a:r>
              <a:rPr lang="en-US" sz="1000" dirty="0"/>
              <a:t> is the central structure of the </a:t>
            </a:r>
            <a:r>
              <a:rPr lang="en-US" sz="1000" dirty="0" err="1"/>
              <a:t>Chichen</a:t>
            </a:r>
            <a:r>
              <a:rPr lang="en-US" sz="1000" dirty="0"/>
              <a:t> Itza archaeological site in            Yucatan, Mexico</a:t>
            </a:r>
            <a:r>
              <a:rPr lang="en-US" sz="1200" dirty="0"/>
              <a:t>. (right)</a:t>
            </a:r>
            <a:endParaRPr lang="en-US" altLang="en-US" sz="1200" dirty="0"/>
          </a:p>
        </p:txBody>
      </p:sp>
    </p:spTree>
    <p:extLst>
      <p:ext uri="{BB962C8B-B14F-4D97-AF65-F5344CB8AC3E}">
        <p14:creationId xmlns:p14="http://schemas.microsoft.com/office/powerpoint/2010/main" val="2989467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5" y="783771"/>
            <a:ext cx="4627984" cy="769441"/>
          </a:xfrm>
          <a:prstGeom prst="rect">
            <a:avLst/>
          </a:prstGeom>
          <a:noFill/>
        </p:spPr>
        <p:txBody>
          <a:bodyPr wrap="square" rtlCol="0">
            <a:spAutoFit/>
          </a:bodyPr>
          <a:lstStyle/>
          <a:p>
            <a:r>
              <a:rPr lang="en-US" sz="4400" dirty="0"/>
              <a:t>Tunnels</a:t>
            </a:r>
          </a:p>
        </p:txBody>
      </p:sp>
      <p:sp>
        <p:nvSpPr>
          <p:cNvPr id="3" name="Rectangle 3"/>
          <p:cNvSpPr txBox="1">
            <a:spLocks noChangeArrowheads="1"/>
          </p:cNvSpPr>
          <p:nvPr/>
        </p:nvSpPr>
        <p:spPr>
          <a:xfrm>
            <a:off x="391885" y="1553212"/>
            <a:ext cx="4827815" cy="3116424"/>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200" dirty="0"/>
              <a:t>600 B.C. - Samos Aqueduct Tunnel</a:t>
            </a:r>
          </a:p>
          <a:p>
            <a:pPr lvl="1"/>
            <a:r>
              <a:rPr lang="en-US" altLang="en-US" sz="1200" dirty="0"/>
              <a:t>Water supply routed through a hill on Greek island</a:t>
            </a:r>
          </a:p>
          <a:p>
            <a:r>
              <a:rPr lang="en-US" altLang="en-US" sz="1200" dirty="0"/>
              <a:t>Persian and Armenian tunnels in Iran brought water to towns in the 8th century</a:t>
            </a:r>
          </a:p>
          <a:p>
            <a:r>
              <a:rPr lang="en-US" altLang="en-US" sz="1200" dirty="0"/>
              <a:t>By 17th century, tunnels widely used to route canals through hills rather than around</a:t>
            </a:r>
          </a:p>
          <a:p>
            <a:r>
              <a:rPr lang="en-US" altLang="en-US" sz="1200" dirty="0"/>
              <a:t>Marc Isambard Brunel developed a shield for boring under the Thames River in 1820</a:t>
            </a:r>
          </a:p>
          <a:p>
            <a:r>
              <a:rPr lang="en-US" sz="1200" b="1" dirty="0"/>
              <a:t>Tunnels</a:t>
            </a:r>
            <a:r>
              <a:rPr lang="en-US" sz="1200" dirty="0"/>
              <a:t> allow rapid and unobstructed transport facilities in big congested cities. </a:t>
            </a:r>
            <a:r>
              <a:rPr lang="en-US" sz="1200" b="1" dirty="0"/>
              <a:t>Tunnels</a:t>
            </a:r>
            <a:r>
              <a:rPr lang="en-US" sz="1200" dirty="0"/>
              <a:t> protect the system (railway track, highway, sewer line or oil line etc.) for which it is constructed from weather effects such as snow, rain etc. Thus </a:t>
            </a:r>
            <a:r>
              <a:rPr lang="en-US" sz="1200" b="1" dirty="0"/>
              <a:t>tunnels</a:t>
            </a:r>
            <a:r>
              <a:rPr lang="en-US" sz="1200" dirty="0"/>
              <a:t> reduce the maintenance cost of the system</a:t>
            </a:r>
            <a:endParaRPr lang="en-US" altLang="en-US" sz="1200" dirty="0"/>
          </a:p>
        </p:txBody>
      </p:sp>
      <p:sp>
        <p:nvSpPr>
          <p:cNvPr id="5" name="Rectangle 6"/>
          <p:cNvSpPr>
            <a:spLocks noChangeArrowheads="1"/>
          </p:cNvSpPr>
          <p:nvPr/>
        </p:nvSpPr>
        <p:spPr bwMode="auto">
          <a:xfrm>
            <a:off x="5219700" y="2371695"/>
            <a:ext cx="3772562"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1000" dirty="0"/>
              <a:t>The Channel Tunnel (often called the '</a:t>
            </a:r>
            <a:r>
              <a:rPr lang="en-US" sz="1000" b="1" dirty="0"/>
              <a:t>Chunnel</a:t>
            </a:r>
            <a:r>
              <a:rPr lang="en-US" sz="1000" dirty="0"/>
              <a:t>' for short) is an undersea tunnel linking southern England and northern France. (above)</a:t>
            </a:r>
            <a:endParaRPr lang="en-US" altLang="en-US" sz="1000" dirty="0"/>
          </a:p>
        </p:txBody>
      </p:sp>
      <p:pic>
        <p:nvPicPr>
          <p:cNvPr id="6" name="Picture 5">
            <a:extLst>
              <a:ext uri="{FF2B5EF4-FFF2-40B4-BE49-F238E27FC236}">
                <a16:creationId xmlns:a16="http://schemas.microsoft.com/office/drawing/2014/main" id="{82B99BD9-B008-41C9-B94A-E6E47F21DCF9}"/>
              </a:ext>
            </a:extLst>
          </p:cNvPr>
          <p:cNvPicPr>
            <a:picLocks noChangeAspect="1"/>
          </p:cNvPicPr>
          <p:nvPr/>
        </p:nvPicPr>
        <p:blipFill>
          <a:blip r:embed="rId3"/>
          <a:stretch>
            <a:fillRect/>
          </a:stretch>
        </p:blipFill>
        <p:spPr>
          <a:xfrm>
            <a:off x="5869946" y="867939"/>
            <a:ext cx="2604922" cy="1458756"/>
          </a:xfrm>
          <a:prstGeom prst="rect">
            <a:avLst/>
          </a:prstGeom>
        </p:spPr>
      </p:pic>
      <p:pic>
        <p:nvPicPr>
          <p:cNvPr id="7" name="Picture 4" descr="chunnel construct 1">
            <a:extLst>
              <a:ext uri="{FF2B5EF4-FFF2-40B4-BE49-F238E27FC236}">
                <a16:creationId xmlns:a16="http://schemas.microsoft.com/office/drawing/2014/main" id="{F2528219-1AE7-4402-BDD2-B93FD277A7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688500" y="2816805"/>
            <a:ext cx="2967814" cy="1582302"/>
          </a:xfrm>
          <a:prstGeom prst="rect">
            <a:avLst/>
          </a:prstGeom>
        </p:spPr>
      </p:pic>
      <p:sp>
        <p:nvSpPr>
          <p:cNvPr id="8" name="Rectangle 6">
            <a:extLst>
              <a:ext uri="{FF2B5EF4-FFF2-40B4-BE49-F238E27FC236}">
                <a16:creationId xmlns:a16="http://schemas.microsoft.com/office/drawing/2014/main" id="{2EB362F0-F628-4AAD-A608-E7F0A1A09759}"/>
              </a:ext>
            </a:extLst>
          </p:cNvPr>
          <p:cNvSpPr>
            <a:spLocks noChangeArrowheads="1"/>
          </p:cNvSpPr>
          <p:nvPr/>
        </p:nvSpPr>
        <p:spPr bwMode="auto">
          <a:xfrm>
            <a:off x="5776207" y="4427532"/>
            <a:ext cx="27924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1000" dirty="0"/>
              <a:t>The Channel Tunnel boring machine, photo taken during construction. (above)</a:t>
            </a:r>
            <a:endParaRPr lang="en-US" altLang="en-US" sz="1000" dirty="0"/>
          </a:p>
        </p:txBody>
      </p:sp>
    </p:spTree>
    <p:extLst>
      <p:ext uri="{BB962C8B-B14F-4D97-AF65-F5344CB8AC3E}">
        <p14:creationId xmlns:p14="http://schemas.microsoft.com/office/powerpoint/2010/main" val="180532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5" y="783771"/>
            <a:ext cx="4627984" cy="769441"/>
          </a:xfrm>
          <a:prstGeom prst="rect">
            <a:avLst/>
          </a:prstGeom>
          <a:noFill/>
        </p:spPr>
        <p:txBody>
          <a:bodyPr wrap="square" rtlCol="0">
            <a:spAutoFit/>
          </a:bodyPr>
          <a:lstStyle/>
          <a:p>
            <a:r>
              <a:rPr lang="en-US" sz="4400" dirty="0"/>
              <a:t>Waterways</a:t>
            </a:r>
          </a:p>
        </p:txBody>
      </p:sp>
      <p:sp>
        <p:nvSpPr>
          <p:cNvPr id="3" name="Rectangle 3"/>
          <p:cNvSpPr txBox="1">
            <a:spLocks noChangeArrowheads="1"/>
          </p:cNvSpPr>
          <p:nvPr/>
        </p:nvSpPr>
        <p:spPr>
          <a:xfrm>
            <a:off x="277585" y="1744043"/>
            <a:ext cx="5018315" cy="3242723"/>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2000" dirty="0"/>
              <a:t>Aqueducts - pipes or channels designed to transport water from a remote source</a:t>
            </a:r>
          </a:p>
          <a:p>
            <a:pPr lvl="1"/>
            <a:r>
              <a:rPr lang="en-US" altLang="en-US" sz="1800" dirty="0"/>
              <a:t>Usually takes advantage of gravity</a:t>
            </a:r>
          </a:p>
          <a:p>
            <a:pPr lvl="1"/>
            <a:r>
              <a:rPr lang="en-US" altLang="en-US" sz="1800" dirty="0"/>
              <a:t>Bridge-like structures support a conduit or canal passing over a river or low ground</a:t>
            </a:r>
          </a:p>
          <a:p>
            <a:r>
              <a:rPr lang="en-US" altLang="en-US" sz="2000" dirty="0"/>
              <a:t>Canals - artificial waterways or artificially improved rivers used for travel, shipping, or irrigation</a:t>
            </a:r>
          </a:p>
        </p:txBody>
      </p:sp>
      <p:sp>
        <p:nvSpPr>
          <p:cNvPr id="5" name="Rectangle 6"/>
          <p:cNvSpPr>
            <a:spLocks noChangeArrowheads="1"/>
          </p:cNvSpPr>
          <p:nvPr/>
        </p:nvSpPr>
        <p:spPr bwMode="auto">
          <a:xfrm>
            <a:off x="7172866" y="1051545"/>
            <a:ext cx="1971133" cy="138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1050" dirty="0"/>
              <a:t>The first recorded aqueduct in Ancient Rome was the </a:t>
            </a:r>
            <a:r>
              <a:rPr lang="en-US" sz="1050" b="1" dirty="0"/>
              <a:t>Aqua </a:t>
            </a:r>
            <a:r>
              <a:rPr lang="en-US" sz="1050" b="1" dirty="0" err="1"/>
              <a:t>Appia</a:t>
            </a:r>
            <a:r>
              <a:rPr lang="en-US" sz="1050" dirty="0"/>
              <a:t>, which was said to be built in 312 B.C. The Romans completed their 11th aqueduct, </a:t>
            </a:r>
            <a:r>
              <a:rPr lang="en-US" sz="1050" b="1" dirty="0"/>
              <a:t>Aqua Alexandria</a:t>
            </a:r>
            <a:r>
              <a:rPr lang="en-US" sz="1050" dirty="0"/>
              <a:t>, in 226 A.D. Rome has over 359 miles of aqueducts that lead into the city.</a:t>
            </a:r>
            <a:endParaRPr lang="en-US" altLang="en-US" sz="1050" dirty="0"/>
          </a:p>
        </p:txBody>
      </p:sp>
      <p:pic>
        <p:nvPicPr>
          <p:cNvPr id="6" name="Picture 5">
            <a:extLst>
              <a:ext uri="{FF2B5EF4-FFF2-40B4-BE49-F238E27FC236}">
                <a16:creationId xmlns:a16="http://schemas.microsoft.com/office/drawing/2014/main" id="{4045592F-F51A-426B-B4BE-1B56D83A70D7}"/>
              </a:ext>
            </a:extLst>
          </p:cNvPr>
          <p:cNvPicPr>
            <a:picLocks noChangeAspect="1"/>
          </p:cNvPicPr>
          <p:nvPr/>
        </p:nvPicPr>
        <p:blipFill>
          <a:blip r:embed="rId3"/>
          <a:stretch>
            <a:fillRect/>
          </a:stretch>
        </p:blipFill>
        <p:spPr>
          <a:xfrm>
            <a:off x="5160350" y="818694"/>
            <a:ext cx="1872035" cy="1872035"/>
          </a:xfrm>
          <a:prstGeom prst="rect">
            <a:avLst/>
          </a:prstGeom>
        </p:spPr>
      </p:pic>
      <p:pic>
        <p:nvPicPr>
          <p:cNvPr id="7" name="Picture 6">
            <a:extLst>
              <a:ext uri="{FF2B5EF4-FFF2-40B4-BE49-F238E27FC236}">
                <a16:creationId xmlns:a16="http://schemas.microsoft.com/office/drawing/2014/main" id="{373CB7E5-AF7F-446D-847A-B7A1ABD084EC}"/>
              </a:ext>
            </a:extLst>
          </p:cNvPr>
          <p:cNvPicPr>
            <a:picLocks noChangeAspect="1"/>
          </p:cNvPicPr>
          <p:nvPr/>
        </p:nvPicPr>
        <p:blipFill>
          <a:blip r:embed="rId4"/>
          <a:stretch>
            <a:fillRect/>
          </a:stretch>
        </p:blipFill>
        <p:spPr>
          <a:xfrm>
            <a:off x="6310649" y="2737186"/>
            <a:ext cx="2691019" cy="1616304"/>
          </a:xfrm>
          <a:prstGeom prst="rect">
            <a:avLst/>
          </a:prstGeom>
        </p:spPr>
      </p:pic>
      <p:sp>
        <p:nvSpPr>
          <p:cNvPr id="10" name="Rectangle 9">
            <a:extLst>
              <a:ext uri="{FF2B5EF4-FFF2-40B4-BE49-F238E27FC236}">
                <a16:creationId xmlns:a16="http://schemas.microsoft.com/office/drawing/2014/main" id="{AB2BC7D1-1D86-4A00-A47C-AE275396CC9A}"/>
              </a:ext>
            </a:extLst>
          </p:cNvPr>
          <p:cNvSpPr/>
          <p:nvPr/>
        </p:nvSpPr>
        <p:spPr>
          <a:xfrm>
            <a:off x="5160350" y="4365595"/>
            <a:ext cx="3981798" cy="577081"/>
          </a:xfrm>
          <a:prstGeom prst="rect">
            <a:avLst/>
          </a:prstGeom>
        </p:spPr>
        <p:txBody>
          <a:bodyPr wrap="square">
            <a:spAutoFit/>
          </a:bodyPr>
          <a:lstStyle/>
          <a:p>
            <a:pPr algn="r"/>
            <a:r>
              <a:rPr lang="en-US" sz="1050" b="1" dirty="0"/>
              <a:t>The Panama Canal </a:t>
            </a:r>
            <a:r>
              <a:rPr lang="en-US" sz="1050" dirty="0"/>
              <a:t>is an artificial 82 km (51 mi) waterway in Panama that connects the </a:t>
            </a:r>
            <a:r>
              <a:rPr lang="en-US" sz="1050" b="1" dirty="0"/>
              <a:t>Atlantic Ocean </a:t>
            </a:r>
            <a:r>
              <a:rPr lang="en-US" sz="1050" dirty="0"/>
              <a:t>with the </a:t>
            </a:r>
            <a:r>
              <a:rPr lang="en-US" sz="1050" b="1" dirty="0"/>
              <a:t>Pacific Ocean</a:t>
            </a:r>
            <a:r>
              <a:rPr lang="en-US" sz="1050" dirty="0"/>
              <a:t>. The canal cuts across the Isthmus of Panama and is a conduit for maritime trade.</a:t>
            </a:r>
            <a:endParaRPr lang="en-US" altLang="en-US" sz="1050" dirty="0"/>
          </a:p>
        </p:txBody>
      </p:sp>
    </p:spTree>
    <p:extLst>
      <p:ext uri="{BB962C8B-B14F-4D97-AF65-F5344CB8AC3E}">
        <p14:creationId xmlns:p14="http://schemas.microsoft.com/office/powerpoint/2010/main" val="41561640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A59C458-30BE-4EC9-80B4-1E2143190FB7"/>
  <p:tag name="ISPRING_SCORM_RATE_SLIDES" val="1"/>
  <p:tag name="ISPRING_SCORM_PASSING_SCORE" val="100.0000000000"/>
  <p:tag name="ISPRINGONLINEFOLDERID" val="0"/>
  <p:tag name="ISPRINGONLINEFOLDERPATH" val="Content List"/>
  <p:tag name="ISPRINGCLOUDFOLDERID" val="0"/>
  <p:tag name="ISPRINGCLOUDFOLDERPATH" val="Content List"/>
  <p:tag name="ISPRING_PLAYERS_CUSTOMIZATION" val="UEsDBBQAAgAIAAB0PUhaf7mZOgQAAOEOAAAdAAAAdW5pdmVyc2FsL2NvbW1vbl9tZXNzYWdlcy5sbmetV/9u2zYQ/r9A34EQUGADtrQd0KIYEge0xNhCZMmV6DjZDwiMxNhEKDGTKLfZX32aPtieZEfKbuymg6R0gG2YtO+7091335HHpx8LiTa8qoUqT5zXR68cxMtM5aJcnTgLevbzOwfVmpU5k6rkJ06pHHQ6ev7sWLJy1bAVh+/PnyF0XPC6hmU9MquHNRL5iTMfp240m+PwKg2iSZSO/YkzclVxx8p7FKiV+qP64Ze37z6+fvP2x+OXW8s+QMkMB8EhFLJIb171AAppHAUpoJEgDckldUbmc5hdtKCBHxJntP0yzHoekwtnZD477RZxTEKaJoHvkdRP0jCiNhcBocRzRleqQWu24UgrtBH8A9JrDpXUouKoliK3P2QKNsqGdznzohn2wzQmCY19l/pR6IwSVVX3P1lY1ui1qsBdjXJRs2vJc+sTOGN/v6t4Da6ZBk4heOm1gH+qgonyqNN1jJd+OElpFAVJSkJvt+OMSJkjr2LGzUCUGCckBoCK1bx6gm1qWWbNEZZyGMLUn0wDeFMTwlSs1hLeemgccwI1mPOyywo4QmJgV5Iso9gzSQNXiKE7VtcfVJUf8GO/UF3AfuhGQEGX7oFTg7EDhhoLUI6q4pnuApuRJMETko6jSyAy9F00xCI6h3Y7H2JxRRJoEZJ02YT4wp9gQ3jTYjv+7/orY4bO8h6xLAM7k76NUE0NOyal0AW20+phXhLyfgFV83HwjS5uASGxtl4rseEQQpV3swc0xSWe4c/7hf9beob9gHgpEMqLlim1YmecMZCHUmnEpFTmAcAvyzeszDi65hlrgPD38Ldc5PZvptg2kr8a8TdieistL7aqFHrk8sXRwNAOhOxxhEVTQ3ha8+JOd7neC/8pURhi/2cIfR59oP+kbdaxDx0wFqq/BQF5NoIEiir7W/nhGTiatz0PouCXNwN8htEWIFToqRgXkKqDEC4ghQPsl2Sc+BSG7ZJf10J3zjFb2bZA3y5qBgcHyTV/KOw1v1HQE5KzTTvOQNZspTsLujctD7SH+jSAkEMAXLUjESClKCD+vAfmYkZ2GWgl4+BJlqqRuW1RKW6tbEBum4I/nsM3lSrsrmT1jrytap1+TxTtw8Wt0/mAeZIQHLvT1MWhS8wRzjSN7GkEXDQxBTRJAzw25kDKgulsDVp5o5oy7wnUnsI8coYBbJvShLMqW//z6XNPjK8iaXfRdvfXQSDQYUaIyBew30Olef1nFwjF40M7u+hjtT217ux6HmKpD3T4X06HrNX0QhWwddTtF9i2LRqmFLvTGRAysfxTTZV1j959hBmOz0FU7PnKGc1YdQuKRJWSg1Bsqg0B9TDvDxeHRktR8iG236fp5oGpP0+x59lbFDSfFNltO7xyOCtm2+uUhOtUXzB3ikMQvK/weC70QEA7I3byAo3erh/afPN4ZHxZ1fYyevxy7276L1BLAwQUAAIACAAAdD1IH2uS9JQDAAB/DgAAJwAAAHVuaXZlcnNhbC9mbGFzaF9wdWJsaXNoaW5nX3NldHRpbmdzLnhtbOVX3W4aORS+5yksV70sk7TpNo2AKAqDgkoAwaSbXiEzNowVjz1re6D0qk+zD7ZP0uMxJMMmm3VapapU5YLM8Xe+c3x+Z1qnn3OBVkwbrmQbHzYPMGIyVZTLZRtfJb1XxxgZSyQlQknWxlJhdNpptIpyLrjJpsxagBoENNKcFLaNM2uLkyhar9dNbgrtTpUoLfCbZqryqNDMMGmZjgpBNvBjNwUzuNNoINTyoktFS8EQp+CC5M47InqCmAxHHjYn6c1Sq1LScyWURno5b+MXx2fub4fxVF2eM+kuZzogdGJ7Qijlzh8ipvwLQxnjywwcPzw4wmjNqc3a+PWRowF4dJ+mIveXII7mXMFtpN3y58wSSizxj96gZgumIazMdKwuGZDuyWpIyz7bW4EX0Y0kOU8TOEEuVG3cTWaTuBdP4uF5PLuaDLyrwRpJPxnEQTrTQb8bz4ajJJ7OLpLLwZOVkvg6CVK6+DSOJ4P+8MMsGY0GSX98p1VFqxaXVrQf4hakQpW6HkhiLUkzyJjdBbwu2aEWSu7F2j2juRJQdQsiDINOyOeMDknOanU4veGyB8hDjBZwD7Fp4zPNicCIWyJ4eqtsyrmx3FaV36sjEXBBhzF0OcV35n1w0oxow+pu7U6MK7a0E0uKupqsoa2qwGzF/wUfMxkCu4AOEK4LmA6Bx5qYJyDRmRAh4MkukSHgS6JvmEaJUiIIP1Q2jPhPVQqKNqpEgt8wZBWCAitz+C9jqN73aKFVXklhNFlkBIecrjhbM3oaYugTmMhL0ISpWAhmvYW/Sv4FzdlCaeBlZAWJBjk3nr/5JOKCGHNHSnY+vvQt2h924+uX7oKErghMoqeRQ0uxvLDPwU/g7lKBCSEURLNGAZFJSQkl5fJDOa1gIdcMtp2RVZV0l8iKFNLNwR/PCQcpND+X2ykeQJgSiZQUG0RSKG3jSmjFVWlA4ovFU5vvctCrIi4rV5cwo8CYpmHNeXD4+s3R2z/eHb8/aUb/fP371aNK27k9FsRZ84P7/NG9Eqz5rx32P3qP7Ip7uj2lc1eotKb/2ILarpv7Y7gVufXw8LZwK+aXXBbjSfwxaDZCFILKL54G0Y1CUKMPgTvBzd5xbe4GuQCDc+mnNIxOwXMONfBsPfFTquyH3kl8iT5Plf26IfuRxvxdIuafbt+t916mW9GD3znuJOeS5xBHt39uP446b48O4PX8waNGA9j2Pxo7jW9QSwMEFAACAAgAAHQ9SErfsUa4AgAAUAoAACEAAAB1bml2ZXJzYWwvZmxhc2hfc2tpbl9zZXR0aW5ncy54bWyVVm1v4jAM/n6/AnHf6e6VndQhMcZJk3a36Tbte9qaNiJNqsRlx7+/JE3WBCj0sCYR+3lsx7HNUrWlfPFhMklzwYR8BkTKS2U0Xjehxc00axEFn+WCI3CccSFrwqaLjz/tJ00s8hJL7ECO5WxIDn2Yuf2MobgY3+ZGhgi5qBvC9w+iFLOM5NtSipYXF1Or9g1IRvlWI69+zFfrwQCMKrxHqKOc1tdGxlEaCUqBSen72shFFiMZMB/pyn5GcvpQ529/QNtRRdHSlp+MDNEaUkJc5OulkWE8197jV5kbOU9A+Isa+uWzkUEoI3uQsfO7r0YGGaJpm//pkUaK0hQ05px/xHcOE6TQ42eyujJykWAuZAJdfAVXHnvXuwDkvoZzn5pxlYI9mboeLATz6BmDBcoW0sSfOpuqxNtji3o+YLEhTGlAqOpBTzrpJ9Iq7ybW9bg/8EZ5EYCcoke8CtbWsOryDYCxvsevVrd2VYT5veuCBCXsnDLIsFf2yN+6rEfIQNkjnxkt4JGz/RH80NJx/BPfEveY56uvrcCJPvp6+ZO3mkgPZnBVENopPKYWBSyUSeeF1mBeLU2srkspOcop5WRHS4JU8F8Gl+3tZVSaHBhcp53uqxQpMjjVbjZHvaTD97Lny93Y/Sb0d+vOE9Qr/GZKEEle1fo3SU0njqdnRLuZJqcZZklqOMh7vhEBxyY2RKqJ3IJ8EYKNDcMFwlis6AZrKJk0CUqQJqdrnDonp4rP2zoDudZvRsE3TazrcBUtK6b/8JXCGxQxYcDYMbHS7jih7z0ZKFwDAJF55Tu2O3SWumVIGezAz32gsBceulmqdIcONdsSH2CDYbs5zah+dGuib5QQFxtOEF51XiJeOKEhbnnnOO55JJmyN4um3i/g3nO0kv0mM50X5tspXCtFnrX9uIRaaf6T/AdQSwMEFAACAAgAAHQ9SAjOe+xnAwAAkA0AACYAAAB1bml2ZXJzYWwvaHRtbF9wdWJsaXNoaW5nX3NldHRpbmdzLnhtbN1X3W4aORS+5ymsWfWyTNKm2zQCoihMFFQCCKa77RU6jA1jxWPP2h4overT9MH6JD3GkAybljqrbVVVXMAcn/Od/89D6/x9IciSacOVbEfHzaOIMJkpyuWiHb1Jr56eRsRYkBSEkqwdSRWR806jVVYzwU0+YdaiqiEII81ZadtRbm15Fser1arJTandqRKVRXzTzFQRl5oZJi3TcSlgjV92XTITdRoNQlpedKNoJRjhFEOQ3EUH4toWIoq91gyy24VWlaSXSihN9GLWjv44vXCfnY5H6vKCSZeb6aDQie0ZUMpdOCAm/AMjOeOLHOM+PjqJyIpTm7ejZycOBtXjhzAbcJ8DOJhLhclIu8UvmAUKFvyjd6jZnGmsKjMdqyuGoHuymqZl7+2dwIvoWkLBsxRPiKtUO+qm03FylYyTwWUyfTPu+1CDLdJe2k+CbCb9XjeZDoZpMplepzf9Rxulyds0yOj63SgZ93uD19N0OOynvdG91aZatbq04v0St7AVqtL1QoK1kOXYMbsreF2y05oruVdr90xmSuDQzUEYFpE5BirW7ehCcxAR4RYEz+5OLegFs1dcYArO9rg5lza6B/TpZjlow+qOdifGjU/WSSQlXQ0r3JNNqlvxt9RHTIaoXeNMCzfXTIeoJxrMIzTJhRAhyuNda0KUb0DfMk1SpUSQ/kDZMOC/VSUoWauKCH7LiFUER6Yq8FfOSH2TyVyrYiMVYCwxglNGlpytGD0PcfQOXRQVWiLNlYJZ7+Gfin8gMzZXGnEZLLHRKOfG4zcfBVyCMfegsIvxiV+63qCbvH3iEgS6BOSWx4HjkrCitD8CHzB3qdCFEAqrWYPAymRQ4Ui5/lBON2ohaQb7zmG5abpr5AYU280xHo+JBxkuL5dbXg4AzEASJcWaQIajbdwILbmqDEr8sHho858C9KaEy02oC7z80JmmYct5dPzs+cmLP1+evjprxp8/fnp60GjLxCMBzpun4suDN0Ww5b9upe/YHWD/B7ZXShduUGnN/tCVs71AHtJwK3ak/XX+d5fGT6L/0Tj5K4jtMK+ggUomQXDDEK3h60CWd2w6qjFpUAhIhQvPu0iGghccu/rDpvynzM3h9wY/Vf/T3Py6RTi4PL9tDfzT3Tvq3ktpK/7q/4UGyvf/RXUaXwBQSwMEFAACAAgAAHQ9SEyN/oadAQAAJQYAAB8AAAB1bml2ZXJzYWwvaHRtbF9za2luX3NldHRpbmdzLmpzjZRNb8IwDIbv/Ioqu06IfbLthgaTJnGYNG7TDqGYUpHGUZJ2MMR/Xx2+mjYdxBfy8vA6NrI3nag8LGbRS7Rxn939w787DUizOodrXxctekY6MyKdwSTNQKQSWA0pDj89ytsTETJm0plO159kayp+DOmbORemiquAhQ5oJqAVAe0noK1CiX+9yvZV7SqqtHmaW4uyG6O0IG1Xos64Y9jVmzvVAmswFqDPoHMeg2fad6eNPDk+9CmqXIyZ4nI9xgS7Ux4vE425nLXlX6wV6PIPX+6A3nP/deTZidTYdwtZPfHoiaKdVBqMgX3exxFFEBZ8CqLi23PnH9QzbhZUo4vUpPZAD24oqrTiCTS69DSg8DFZejW62adochZWdkfc3VJ4hOBr0A2r4T2FB6LK1QV/oNKYUEcaaLPnR1Qgn6Uy2afuUQQ5eizZtnXvVKh7/pB5I4S1EVoEJjJrWxwXTL0NDq6pZR2HZl6ERBkSMZBYhcDiKHrPsfU9QveviHFrebzIyvVQrsayD1wvQU8QhbtKtOXKjL7PPdnfytvO9g9QSwMEFAACAAgALmXLSJZRcFq6AAAAowEAABoAAAB1bml2ZXJzYWwvaTE4bl9wcmVzZXRzLnhtbJ2QsQrCMBCG9z5FuN3GbqUkcRPcHHSWmqYaaS8ll1gf35SKdJGCQyD/8X0/yYndq+/Y03iyDiUU+RaYQe0aizcJ59N+UwKjUGNTdw6NBHTAdioTtijx6A2ZQCxVIEm4hzBUnI/jmFsafGog18WQiinXrufp9A75ZPJhVmF2K/uX/ZmByjLGxDXaLhxQpXtKM8LIawmTc9GYW2wd8F+AWQNavwI8hhXAxwUg+PfFU9KRQvpmCoIvlquyN1BLAwQUAAIACAAuZctIlBOzImkAAABuAAAAHAAAAHVuaXZlcnNhbC9sb2NhbF9zZXR0aW5ncy54bWwNzDEOgzAMQNGdU1jeKe3WgcDGVpbSA1jERZEcG5GA4PZk+8PTb/szChy8pWDq8PV4IrDO5oMuDn/TUL8RUib1JKbsUA2h76pWbCb5cs4FJliFLt4mjiUyjxSLHHYRqOFTXv/AHpuuugFQSwMEFAACAAgAJJv0Rook4qj6AgAAsAgAABQAAAB1bml2ZXJzYWwvcGxheWVyLnhtbK1VTW/bMAw9p8D+g6F7paRd1zawW3QFgh3WoUDWbbdAtRlbi78myXXTXz/K8vecbgV2SGBTfI8U+Ui7189J7DyBVCJLPbKgc+JA6meBSEOPPHxdHV+Q66t3R24e8z1IRwQeKVJhADwmTgDKlyLXCL7nOvJIz0CRmTi5FJkUeo/cZ8jdRbok745m6JIqj0Ra50vGyrKkQiEiDVUWF4ZEUT9LWC5BQapBMpsGcRrsUv8djb8kS5ne56B6yFy/PXBN0nI8KzEgKU9pJkN2Mp8v2I+7z2s/goQfi1RpnvpAHKzkrCrlI/d3d1lQxKCMbebaJNegtUmiss1cvRSLi9RR0veIddgkoBQPQdE4DQmzWDYBdrcxV1HNowa0hlftRM1b+W3M+6ZxqzrHOue8eIyFivCoD+msk0CXDaO6SXXdSkEPjYJWhok4En4VQkJQvX5rJTJfEBuwVVyVJ1Wljwf4tOK+zuT+FmGoorqDtG0atU2jFajloG30dUdBmttugetCQlOqmfskAsi+cCm5kcWVlgW4bGSssWwIdpm9ct2kriFupJP47B96Y/xGrfmpXutMBfgfjfmERG1NRBrA80qgj4YEa6oBi21sVOcxNTG7nFTxmPR0PTDZHOum4EUczWUIOIYB15x1dnYICpIrdPELOcL2Dg6CIxFGMf70JMP49CBNwuVukqF3cBAcZ/5uAtqa2zKycR1HYmoV5LKJdeL6hdJZIl4qeQ72jF5WOnxt5Jqjm1y0B+fzP0ZxEKMZzC2ZWF3mqbevmsN7M6dadT6b3FoGasV5AF3k1quZhSIf+QSw5UWsb/s5NfuwBx3lPDUd01zfUe9ZuRYv4JQiMF+6xampSQRGMx75cHHaY8B+4nYZhK9MhyJus7SpA6WserP/VUWbLV+3znb9UIddrOGTgNJi7Ex9RHWEMivSYNRDmncfERXjTruRwJ0YtnijxQmKNMs98h4f6jtfnl12Vz7HTzjrfWvubWCbyxtWep1wpyBW67q9iFvvBnz8DVBLAwQUAAIACAAuZctINdvZrWgBAADzAgAAKQAAAHVuaXZlcnNhbC9za2luX2N1c3RvbWl6YXRpb25fc2V0dGluZ3MueG1sjVLbahsxEH3PV4j8gCWNbgtbg67FkIdCE/K89aphiaMtK4WEoo+vNq1x3Lq0mqeZc+YMMzp9fpySfc5lfpq+D2Wa0+dYypQe8vYKoX4/H+bl0xJzLHlzqtxPaZxfdunrvNZaNZchjcMy2hXNW4zC20NKauVUy5hhFEnmqVfIeW4b1oHrwDbMUWL7zW8SP3WXuI+pXFbtN2fonw27lONSdmmMr1s4Z7+Hzjf4uAzj1Hh5K9ga9Ti1OrYGYoRL7ivVACCQ5Y44XKXspCbIY8YxVKMoUECEc9KJSiTl0LLQiabCfCcQk4xRV6mnrRtpbRy1VUJHiG7TvOpsDcFIjBEhBJirXEAwGDU2NA0Naj0gODAgqjaaKEDBBhNY9c4Ly5GiXmBcmTGA8em4p+3en+tU/e91juf8h+DFL7iIrt7aXDBXv39elka+jU/fDkOJ6MuQ4278cB3ubm6uf3nyzb9HxmrUtvFfff0DUEsDBBQAAgAIAC5ly0joDowg8BQAAO81AAAXAAAAdW5pdmVyc2FsL3VuaXZlcnNhbC5wbmftm3lU09e2x7HSqq1IgbZMAaqotBVBJkk0JFcB0VbBDjIpIIZBmSFCCARSK4JeIAGpjCEo3mrvDYM0MoQhqUUTaCB5lCJCIBF+kAABYohkIAm5SXS9e9d674/31nr/vbAWi/U5/HLy/e2zz977rLXPrbOBASbv27xvZGRkcuqk3zdGRu+WGhkZf7/9Pe0I+cWlL7R/tiC/CThu1MICLWrBOP7YmWNGRm34D1TR72p5R9rJMKSR0a5+3e8WRurPMUZGXgWn/I59lx25Mj1cvJ75hJGu2a8x0hh1Xiu+bDHusifk488++rjx4G/Gx973O299wyrZ74cLP4Z+aLWn6+bVb7cfpzCLHlNE7KtYuEy2oaiv8TCNJwiHhNtc+UMixQyBAhYphimrR2sL2TDl8kJFEAyyIQfw+Dz5TJGR7gdUPfL96PXRG4J7I2CLkA+26sbSXvxRxEgDlcLVr0fnS/SPTe1afMoYkcM1CnbGe/qRlKrXs0qM87t6KI/E8AIc8h4Ttuvo15XbWk54R/+vzorLmK15KjEjoLVPOplhU/SsXTfBywdmpamf7hZL05q3aLHrSsteG933odDzd0IKHn3VhSurFr6eLXZ1eRirOjXKur1OlbCOMq9Y3smraYgiF68KyjIvrG8SGZkRQm8eRoIEkKvUAcQ23dRx3bcvYzRqmYPPxsJ9E7QpXPVqpP4oCtfMF1wdNzNHDs+qZTxaIobKlhdH9jjnjilhAcA2B8yrbB5dVlVKV77gSbpaEtX/4Wual4JhAS4cFkQarlPd5dPibJMKfDuLOH5u9QiRgewQ7rzFWagVBVTXM0QJPLMsY2DscXHXwRH5tW324JzZW06rNrRET5bik1Lda6bg+/yBkz+CrrmKwTNfSE78NlftOrqmrj5cNCRowFIBR5Qn/ooin7vapfTEW1DMB92DOurSHW/i0hETxasc6oWQk0OUafqv6Vy+GPIQkCOJdAgLFke9IGijYuyUROQdBSPAMYbbRrQSZLQTS6IGMQgleWqaGo5a3gDVjpfnTXBv9JmOo5sFiFICU5xHbYncag2nx26WHF1Zv53o8WB43F6r8/tcRiSMuMf8pXkpPf7Bfud9h0tj+XcJVxzXSvEBJ5t+/wUN5TMfNyELWtyi7Bkvsuyd0krRZKJZNx0Wk+uYFRHDo/cq0yJ2u3GqW7+m8rM98o1/g7IUVsx978RNuB3EW9QwNnHrfEIspW1VrA5ld9lDHpLWCTEfl5JXFZNxdojpHlgRX+Cb1K/Qvls7CzLgxgfFYHCpSUcBSW39w1JkZauEMtBLGmeCx4HaeCIGzte57ktu2k8j4HsHj7lkxAPbzzp67j9rguCeDiqo3fq87MM7Cn66ApZ+AM84wng8BD8e8tybX+zcGRFS2bdAXRnNLHx6oTM9PpXKf+GRjysoT6wRl8d6pECJov3DsrB4Fq9rszyxXIywcyM6acXuVXq1iKEpuOrysppM0QbIZgYiYSv7UrXGlYAFsQS8uBcHWWDc3EATkO5E04d9kRlc+rrDjJXevmydfUcu487WVKLNiR3uPteuFNDN6s3vmpM6rqXtCuWssCTxRPTEiqzfX5bcQyRdrd/tlp52gYQ589GQPF0FeW78PB2XsUsCHqVTbIUlmIb1vR1OT3HisCxjeRg/rFmwNywu184jJZdKx/RDD/Lic+zjexATy19JfYAO1OgqMzMASG9BJgG9z8AO/dWueIHEiy5QNp9mS+KhUWu11rQyI71F2zrZnoEYW5QnrsdC8KKWgagRZ5bYtn1ufoXhXp6JS9cqvXbILBF3Y0cYAlt4OgjaM0AtRctmun0v2Quge3/kK0sczA4Jkqbu2EJMa7BD3vamiL5ypNcqOKJeA3V1z2snViS1JsZMI+/ioBr3lHHBWSliOVF6QBKjEcxLZ7pbM0sQTMjvcpCoS9qvwgwoiPfTnnfm9A211hGYBM3QUdYBnVJZoXZvFTSWOKAS9/9lWJyCu7kjFHl2qHdHIMLOcfv+0FhuW3MTwvipWzKGVlocFvAgnipW37xkOdEpVsMuoE4OifnggJ1sudkOj2SYN5oQG/DpEOB2sENoJ5wgatL7MkpDhJDBL2xaW5KpbBhxHWSjrEM4KD2euxEdlK/9/QBCFYgDzc83icn5YQ3Mhngr8gm8ikjXGmImblwFloXxqi11S18n+rIx/Th3+5fkpw+Mf4KyXhc89PtbtW/Sg9KbHyPLvvz+yyHb0RMqW2bplTAYx3aUvInmnjS2FQ6qEA2u3anKDLvd6dQ4CEORbzxa4iC4CNskCNPPkLE1hxtfHWr1bjvEw9/MnlTwWgR7SUIbp+ajgbm7hpV1mXi0u6YXl0dZTfSJqZPIMT6LXmUCf/70fDt0Vlnd0R2sD/NJIeallHBtkKRYX0jUh3mbEfl75uappuM2evEnPKnXCp5y+v/7IO6H0Mf8Lz31OeLu/wiXqJ3cHKE+cRgd/9980IAGNKABDWhAAxrQgAY0oAENaEADGtCABjSgAQ1oQAMa0IAGNKABDWjA/6+4qnzVb4rXD336fzDt0vER+XVTGDhHMV+FJ6L5NfcZDljVAoe3KS2tUP++GQsn00iA7snvOZdSckjErNaBTcZXrn1XW1ar0OSh0Pz21Vx/KbZhWjI1Iu+TcY9urKJoPVMTdV8o69SRdqb6FrVuFC9PRueq0NaL+ZCOMTe2O7vvuSeqPLGbKW4Yp9wXf+Da+2jqSZ2Lsu8IkZkjfmaJb36QrGv+ChD1SlgCOk06mRgQBFe/bhM0YDeRoxMN3jwMWbB5JySSkjiJiXDnQZMrEw/zczVqmaj2MF2UExGUg7vw7DCrVnTLiQheB7smbibzz6kcM0do+x856DolDlNq1r7g5nK/Y/vIpta64mvi25d3D7T3LdnGse1KRWN7GrT62bF7qdNYjZqxO8UrT8iqP9pgW/WSIN7xo/jldVN77DSLkT835fSJgABXveo3YewgA+FPfU19rl56xc5Q1MZ68KorBf7Hkx6UMiS/HCAJBs4lAY8VGU1hWCKzBuaKOidVW74fJnOBg1Z0jW+dZ1Kcc9YGnapEDqaDSy/iSbG7TrWIz3H9slYv907+PffZUrbLF+UHxS5RFjPBkiFzUMgxV1Ql656LcDI270IkSwm6iKxKPp5un9qfkH+sLPEOY4caqC1dgPKZkugpNHH7Ud7Hql+3mjr3S9L+QM41cgbcShgPh6sQ9mxBnj8glH9wI2Kz9td8XQshZ871mxCRrenwGx1nWtaXXrge96TeFcerek5w/RgQVf3Tevq403hM7op5iCTTViLJnnqX8OhoY/KssNqJLtl9LCt3PI0KX5kkvgZRFg6vgdmjZL6tONseNSZFh6yUJTd1+JD1a7Ff0cQZy6X7Pj6yOZFQ41vxSdq5hlRnm6g/tmeTrpCnBiG8Rcrts5DVuFhN8HiKH5D8l2EgObvUTXPoOaVW0/RZrvZtfuG8yKSSpSL34FZGXmhybkd4nEMwh9hcOVE01rHFyKjLbu3rd4tUEPp5EvLQ+YPIm2tuH5MAuOuI/PaJX8+fqUu+P+1879Dou4CwvTsrKsYzshnuB0w3d/icP0g2JSWzg5kET9WsJS2URSt+O+EuBTz/fFj9dZ3m9T++cj3IfoK+Sa/yfIebMFmGB4GvEI0BTOXyEjlpohXz9CloScD2ZMnFZh+5YR+InSV4POqmGN1v7f3ciyCtoT/0CXDpKY0QKBvvi9n5UvJ9XVvNQitWLbzhu5jAIY+5Kx9NSpPahxK6Th/C6SWAMa20zY21vNnd5+uLdCqkdNtUZ3Z/C/XR5V67rPosaxJAaYpoTP/hlXznXHPBgNihzIRTrXVaqBMRl1iR6PZbWmNSy1eNm9uVjnsEwpskiXsYG4SwSBDEdsxkZT1Hzu3hDEjWoMo1f3/AQSNnBGA1Sp5GNLbJm/GmKYYzuOQmnYWQlRXSff0JGD2Q7VxydsWRkrfqOlG5uaK+RAXtakrtGKW6uRISg941R3l0xLLnw1LXz7ekPO2qSILbXLRy+Kot8/lG1xHIuEJeZFWeffqrn+1GM1AiK7gmINvxM7yCn+j9TipdILxy7PB4nhfMpbu0CVmwECGdf5yWF0YaR8xte6FrbtXk/uRgB4+cvqISRmk2ssPpDVJTnt54ToNZv7haB48G2TjoVzOpSGvZKMaxPC9RSzBHGxVfPpr3SA4RmaHKbas71qqeIHImn0APisaxaxUNmFW1EMp2FgkZR4KxEXWZseHUlIf1sZkucaRY1u28QTcWQIfxwWt5OEdea0wOK0q7o9x+4ZYEYaurJroHKFYuEgW90e0RSqu05LO63fDtIRI/WMcl+83XD+EHry9pFa6onAZN5/w4bkOjdBkg/F0vGjHQVrpbmRa+F85M4OhCaQumcmVJPdMSaHMCPKycryjsRcETfRaNamBcZCpPgqP52R+TQoMFiI5wvjOiuj954xk0JcWWs3t01NV9SCS2KPMokaRPpoW7Tjzzh/NCPd+TpqznDKXO0svOdtfGg6+82Hx5ITn3MLsnc/JRfepm9y86lztdKD7/XDE15zBUXAi88bzTqTS1dK1vBh1jtdvDvFiQ7mjDFjEsshlRZvgXddGR7Odd0QnUYm9m3IDyJZob0cwa1LpuGL0MsAUC/0pHbPweup9RL5M71qYCcjDtYX1P8QASkRkY6GizNbczxwfXUyS5Lnv82ZF85eFC1cVhU85Yql0Ih5gsaKg/XLJIaj3wZhU1zk60W0NtdH/4g0vtyVoT7RpFsn06ManZ9tYdTzKm1HUM0mUQTTktwjHwZbUzj19BVqn1W8Xb/+TIGD3h9RXabUMe6gfzi/0AK0H6EM2nqK31MkFAXyIQTryxDsh3MzrsjAMfnziQNpkKCtEFFetAW/rrsfE7Yx3a6Bi8hl/wv57e1GFiZPRrdHifK7R1J5pXn23t+J6g8MHphvtxjfFJAmthmAnyMzuUE17W5/iPVWFrcgiTsM8X56WsBJgmSU7+wMojE5rjj/HVogvElQM2DL0C2LOozbWq+w1aR2EE3Qyjx04mWL+UaGOcW1M++TDztfieGBE6bKk3xs6HJoiNpbeu0/M7++6Y/M7b1SLJbggy/zi0adFp5hXwarisupa2n8hrxYlvNZAVLrNmdRIvZhxYCBwIIh9x0n46frBMbc+oB6Cf27AZ1py6OT7+p4HX6MlPbTStK4+Ej5mhduwvf0gjNvHkdG9cvrzfwd5n/c9vUejlNgaOKm1vtWM72vdP6HQmYW8SY1SI29FePsH/xXRZ5VioxHRIugpUrJ6ITLbVFhr9r+UA3pVnSwwoVAQCZieKzLwYJhcd76bwOPHgAxjc0VQJDIXxfHZz1LLtrdZDOIRq31Uq+xBrWJ4fmRK7Wc3aKRFATAFVZKYn661bpaq0EQy8wfemoUGFEj+fQTIblgsN4g+7kzK3aNq1LufwDyf1KfpzuccdTMQZvF5f4WjhCkbyVizLfXNm4FARgBmWcRSIt95GaqV2670t8INKzmUQoM5pXLCqiq56BeG19SY6gAeXCEPa3LGvH4xTBM7sFNyiA/Bedi/Smcc17viXp3EH6p/ioWsD7h+1xnCdyeGWr6JI44D8Wk30JiNuX2u7drktvN+EV/f8b48Uoifl+ZiIMH2es5RAmHAXRb7qenst9o2scQ82lIzBdpF2PnyXec7T3uFgeXTBnzvRtNrM5NL5S1PRhOhxmh9scAnzRlwvG9nw4gSgsCrymyE0EIoHAGcPXG4uYgrWmE60IEnSPxnJXuPXpdpjl5+CbqDEd1ox8wshtI2xkQaNKn7Vjaaad8XDCwsq5rdNLa1n2Gvj3BDta+jnIIHX4d8uU4nSa/I3OXQv/GdGVsh/RuHlhF0MyaNa1FvV2xwwaTOaky7mB4KKO68Y1ziJzgjEt+5aw7kcgfgUf978a4bc7DvXhEyYPvCqJ4l4zGl/Or6nwCMP1B/MH4QMAitn0hA+i/aIKTCtymTBl/gBOrCJxQjzA05tXu/BFIpBBY6WMhlNo26DcgM1T0zz0173ifJSrfdRFMH3fuxpjnQVtOX4nMi3wh2q202LZiYmWTXIPAp7ucFCa70DQ87kd/GL1hPCC8fk+kKDD81I6ehPoL7Za0n6yOgze+98fbEuJ8v0OfmZizYnq/y122ZZl5nE0zeQH7JSt3SUuwF8dEadrEprQfYwoy/641MUzhsLAmW8vTg2/MiVk6H2WGl6rd4HpdHtK9pZI5J9lVbBkhZ9yJnJ1ZbvVSIL04klqHY5Qb9YRmZHo+2z9tkErU5RkCE7cediSlYwURt/VFVK0iXNez5Hne+LZCHWcwjzOK7KPW6z6687FTDs7TZhw89N/1bxLM/+7SIh2kujzz1Tu4Jgirm1vtl74W9LHu0+jZIjPn9vJHuPDS+QdPL36eDWKklon73sjch/lWG69JqVLeqTuawr6LLaMYiuFPhORFWuroEIRZehYXlQf9jRq7bWHilEBuPbKU5w+ZuVSLfTnIy11YpZ1hfIp2CjWetE8YfNOKzW7B/2bW4ImboaLnvtz2+DDmoce7UHl06TEnRvPVGzXVQeYE854JchCvX/ZrUjp48QAAuIX6/t/bIHE4xX69qfOyg42V3vJ29K3OFzHd8jAwBhl2+KQxZFuGqKlfenf8o5MUPGrJOifDYUbCx15+2pJKw2jsAtT1I4ndT15nnhPFSqdnILQ3W0TUqH9KWz7XzrXIi2hPeH9aMyp8hD5HDp2TmbVpyykaU7WPACl8MnaZJ6EchH+gLBBPfe1h6kEiJ+1TAFi8uAw9+bJNCGMQRc14+dLM2T/GGZXLWKGkBdEAH8Nq2+XPGpLKKFrJOmXpGTS7VuLHJ1FL9aJrPt2RX6ifQ3gCzm3rvvu5PRk0XzNRFAHuRNQbVnCJCyW/tuLhnjEXvSYDwwtrKhlXNRdd9BvSBnSz3OHNK3hEemuXr1RRA6ldNSAI7/wB/gzI6FRPnorsLgdN5UVcJ8POauPz3K3Ees9GdDc/3lGKPP3mK36D4eFh6of+Zl1ilXqqgiCBYWaPwv1obe8//OC9htKFv93aWplMWn1rj76YW6QpNprZ8XnLTYj7jsyXq1+LDBXncViXlDPzfYefHJ4m8aOMhObcr+4uU86G+oZt34Kf9Av5bjF3/4J1BLAwQUAAIACAAuZctIWJvrBk0AAABsAAAAGwAAAHVuaXZlcnNhbC91bml2ZXJzYWwucG5nLnhtbLOxr8jNUShLLSrOzM+zVTLUM1Cyt+PlsikoSi3LTC1XqACKGekZQICSQqWtkgkStzwzpSQDqMLY0hwhmJGamZ5RAhQ1MLGAi+oDDQUAUEsBAgAAFAACAAgAAHQ9SFp/uZk6BAAA4Q4AAB0AAAAAAAAAAQAAAAAAAAAAAHVuaXZlcnNhbC9jb21tb25fbWVzc2FnZXMubG5nUEsBAgAAFAACAAgAAHQ9SB9rkvSUAwAAfw4AACcAAAAAAAAAAQAAAAAAdQQAAHVuaXZlcnNhbC9mbGFzaF9wdWJsaXNoaW5nX3NldHRpbmdzLnhtbFBLAQIAABQAAgAIAAB0PUhK37FGuAIAAFAKAAAhAAAAAAAAAAEAAAAAAE4IAAB1bml2ZXJzYWwvZmxhc2hfc2tpbl9zZXR0aW5ncy54bWxQSwECAAAUAAIACAAAdD1ICM577GcDAACQDQAAJgAAAAAAAAABAAAAAABFCwAAdW5pdmVyc2FsL2h0bWxfcHVibGlzaGluZ19zZXR0aW5ncy54bWxQSwECAAAUAAIACAAAdD1ITI3+hp0BAAAlBgAAHwAAAAAAAAABAAAAAADwDgAAdW5pdmVyc2FsL2h0bWxfc2tpbl9zZXR0aW5ncy5qc1BLAQIAABQAAgAIAC5ly0iWUXBaugAAAKMBAAAaAAAAAAAAAAEAAAAAAMoQAAB1bml2ZXJzYWwvaTE4bl9wcmVzZXRzLnhtbFBLAQIAABQAAgAIAC5ly0iUE7MiaQAAAG4AAAAcAAAAAAAAAAEAAAAAALwRAAB1bml2ZXJzYWwvbG9jYWxfc2V0dGluZ3MueG1sUEsBAgAAFAACAAgAJJv0Rook4qj6AgAAsAgAABQAAAAAAAAAAQAAAAAAXxIAAHVuaXZlcnNhbC9wbGF5ZXIueG1sUEsBAgAAFAACAAgALmXLSDXb2a1oAQAA8wIAACkAAAAAAAAAAQAAAAAAixUAAHVuaXZlcnNhbC9za2luX2N1c3RvbWl6YXRpb25fc2V0dGluZ3MueG1sUEsBAgAAFAACAAgALmXLSOgOjCDwFAAA7zUAABcAAAAAAAAAAAAAAAAAOhcAAHVuaXZlcnNhbC91bml2ZXJzYWwucG5nUEsBAgAAFAACAAgALmXLSFib6wZNAAAAbAAAABsAAAAAAAAAAQAAAAAAXywAAHVuaXZlcnNhbC91bml2ZXJzYWwucG5nLnhtbFBLBQYAAAAACwALAEkDAADlLAAAAAA="/>
  <p:tag name="ISPRING_SCORM_ENDPOINT" val="&lt;endpoint&gt;&lt;enable&gt;0&lt;/enable&gt;&lt;lrs&gt;http://&lt;/lrs&gt;&lt;auth&gt;0&lt;/auth&gt;&lt;login&gt;&lt;/login&gt;&lt;password&gt;&lt;/password&gt;&lt;key&gt;&lt;/key&gt;&lt;name&gt;&lt;/name&gt;&lt;email&gt;&lt;/email&gt;&lt;/endpoint&gt;&#10;"/>
  <p:tag name="ISPRING_OUTPUT_FOLDER" val="F:\One_Drive_Files\The STEM Academy\2019 Moodle Coursework - Documents\HS\ITE-2021\Structural_Engineering"/>
  <p:tag name="ISPRING_PRESENTATION_TITLE" val="Structural_Civil"/>
  <p:tag name="ISPRING_RESOURCE_PATHS_HASH_PRESENTER" val="9c8536b8b593e495dd79e504c95b167c211d"/>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S_Yellow">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extLst>
    <a:ext uri="{05A4C25C-085E-4340-85A3-A5531E510DB2}">
      <thm15:themeFamily xmlns:thm15="http://schemas.microsoft.com/office/thememl/2012/main" name="MS_Yellow" id="{D98D778E-803A-4925-962B-C919C08277D0}" vid="{D2E614B3-B53F-4F1F-84A7-4A6B5F10BE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527443B7F650468EB70DBA5F662911" ma:contentTypeVersion="19" ma:contentTypeDescription="Create a new document." ma:contentTypeScope="" ma:versionID="1dcc0da45af1e6733cd93be76481f6e9">
  <xsd:schema xmlns:xsd="http://www.w3.org/2001/XMLSchema" xmlns:xs="http://www.w3.org/2001/XMLSchema" xmlns:p="http://schemas.microsoft.com/office/2006/metadata/properties" xmlns:ns2="5796801b-3a89-4506-aaa3-b2b080dc6fff" xmlns:ns3="352a001b-fdfe-49a0-8a03-de813b89e960" targetNamespace="http://schemas.microsoft.com/office/2006/metadata/properties" ma:root="true" ma:fieldsID="8061108c9017e2d5c6aa652c79b4115d" ns2:_="" ns3:_="">
    <xsd:import namespace="5796801b-3a89-4506-aaa3-b2b080dc6fff"/>
    <xsd:import namespace="352a001b-fdfe-49a0-8a03-de813b89e96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Dateuploadedtocours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96801b-3a89-4506-aaa3-b2b080dc6f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9b8d16d-ae89-43c7-a374-a853dcb0227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Dateuploadedtocourse" ma:index="25" nillable="true" ma:displayName="Date uploaded to course" ma:format="Dropdown" ma:internalName="Dateuploadedtocourse">
      <xsd:simpleType>
        <xsd:restriction base="dms:Text">
          <xsd:maxLength value="255"/>
        </xsd:restriction>
      </xsd:simpleType>
    </xsd:element>
    <xsd:element name="MediaServiceLocation" ma:index="26"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2a001b-fdfe-49a0-8a03-de813b89e96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a98a70c-eb8b-4cde-922a-1396e9e365c9}" ma:internalName="TaxCatchAll" ma:showField="CatchAllData" ma:web="352a001b-fdfe-49a0-8a03-de813b89e9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796801b-3a89-4506-aaa3-b2b080dc6fff">
      <Terms xmlns="http://schemas.microsoft.com/office/infopath/2007/PartnerControls"/>
    </lcf76f155ced4ddcb4097134ff3c332f>
    <TaxCatchAll xmlns="352a001b-fdfe-49a0-8a03-de813b89e960" xsi:nil="true"/>
    <Dateuploadedtocourse xmlns="5796801b-3a89-4506-aaa3-b2b080dc6fff" xsi:nil="true"/>
  </documentManagement>
</p:properties>
</file>

<file path=customXml/itemProps1.xml><?xml version="1.0" encoding="utf-8"?>
<ds:datastoreItem xmlns:ds="http://schemas.openxmlformats.org/officeDocument/2006/customXml" ds:itemID="{3C47A4A2-89C6-4AE3-99B4-98A237EAA12E}"/>
</file>

<file path=customXml/itemProps2.xml><?xml version="1.0" encoding="utf-8"?>
<ds:datastoreItem xmlns:ds="http://schemas.openxmlformats.org/officeDocument/2006/customXml" ds:itemID="{72475230-6BF7-4F64-A9B5-89DC180A3BB8}"/>
</file>

<file path=customXml/itemProps3.xml><?xml version="1.0" encoding="utf-8"?>
<ds:datastoreItem xmlns:ds="http://schemas.openxmlformats.org/officeDocument/2006/customXml" ds:itemID="{78D80C13-E908-4D68-8503-0E86C58BC255}"/>
</file>

<file path=docProps/app.xml><?xml version="1.0" encoding="utf-8"?>
<Properties xmlns="http://schemas.openxmlformats.org/officeDocument/2006/extended-properties" xmlns:vt="http://schemas.openxmlformats.org/officeDocument/2006/docPropsVTypes">
  <Template>MS_Yellow</Template>
  <TotalTime>0</TotalTime>
  <Words>2720</Words>
  <Application>Microsoft Office PowerPoint</Application>
  <PresentationFormat>On-screen Show (16:9)</PresentationFormat>
  <Paragraphs>195</Paragraphs>
  <Slides>30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 Narrow</vt:lpstr>
      <vt:lpstr>Calibri</vt:lpstr>
      <vt:lpstr>Tw Cen MT</vt:lpstr>
      <vt:lpstr>Wingdings</vt:lpstr>
      <vt:lpstr>Wingdings 2</vt:lpstr>
      <vt:lpstr>MS_Yellow</vt:lpstr>
      <vt:lpstr>Structural engineering AND CIVIL ENGINEERING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Structural_Civil</dc:title>
  <dc:subject/>
  <dc:creator/>
  <cp:keywords/>
  <dc:description/>
  <cp:lastModifiedBy/>
  <cp:revision>1</cp:revision>
  <dcterms:created xsi:type="dcterms:W3CDTF">2016-01-05T02:38:42Z</dcterms:created>
  <dcterms:modified xsi:type="dcterms:W3CDTF">2020-08-05T16:34:25Z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0x0101006F527443B7F650468EB70DBA5F662911</vt:lpwstr>
  </property>
</Properties>
</file>