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custDataLst>
    <p:tags r:id="rId19"/>
  </p:custDataLst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0079"/>
    <a:srgbClr val="0C1930"/>
    <a:srgbClr val="673276"/>
    <a:srgbClr val="7452CA"/>
    <a:srgbClr val="CA6727"/>
    <a:srgbClr val="F47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51543D-6112-BB3D-870F-C440E6DCA1CB}" v="621" dt="2024-11-19T08:03:35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331370" y="1764044"/>
            <a:ext cx="6477000" cy="1356604"/>
          </a:xfrm>
          <a:prstGeom prst="rect">
            <a:avLst/>
          </a:prstGeo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3CC4929-9716-859C-1A3F-D9076F943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4" y="105811"/>
            <a:ext cx="2164213" cy="4697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E5588A3-BA1B-8673-E4FE-1832806FA4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4" y="105811"/>
            <a:ext cx="2164213" cy="4697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078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11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61F5-D8D8-40C6-8D23-53FB4F657941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D5C0-7033-4DB5-8DD1-2301A54E5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2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539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"/>
          <p:cNvSpPr/>
          <p:nvPr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1"/>
          <p:cNvSpPr/>
          <p:nvPr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allelogram 1"/>
          <p:cNvSpPr/>
          <p:nvPr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"/>
          <p:cNvSpPr/>
          <p:nvPr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903D122-F9DC-ABBC-C7D0-B5047620F14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4" y="105811"/>
            <a:ext cx="2164213" cy="4697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1" orient="horz" pos="3108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7;p13">
            <a:extLst>
              <a:ext uri="{FF2B5EF4-FFF2-40B4-BE49-F238E27FC236}">
                <a16:creationId xmlns:a16="http://schemas.microsoft.com/office/drawing/2014/main" id="{47593FD0-327F-C9B6-AEE0-6E0F59E5749C}"/>
              </a:ext>
            </a:extLst>
          </p:cNvPr>
          <p:cNvSpPr txBox="1">
            <a:spLocks noGrp="1"/>
          </p:cNvSpPr>
          <p:nvPr/>
        </p:nvSpPr>
        <p:spPr>
          <a:xfrm>
            <a:off x="754690" y="1634583"/>
            <a:ext cx="7195145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7200" dirty="0">
                <a:solidFill>
                  <a:srgbClr val="0C1930"/>
                </a:solidFill>
                <a:latin typeface="Source Sans Pro"/>
                <a:ea typeface="Source Sans Pro"/>
                <a:cs typeface="Arial"/>
              </a:rPr>
              <a:t>Architectural Design </a:t>
            </a:r>
            <a:endParaRPr lang="en" sz="2800" dirty="0">
              <a:solidFill>
                <a:srgbClr val="FFFFFF"/>
              </a:solidFill>
              <a:ea typeface="Source Sans Pro"/>
              <a:cs typeface="Arial"/>
            </a:endParaRPr>
          </a:p>
          <a:p>
            <a:r>
              <a:rPr lang="en" dirty="0">
                <a:solidFill>
                  <a:srgbClr val="0C1930"/>
                </a:solidFill>
                <a:latin typeface="Source Sans Pro"/>
                <a:ea typeface="Source Sans Pro"/>
                <a:cs typeface="Arial"/>
              </a:rPr>
              <a:t>Level 2</a:t>
            </a:r>
            <a:endParaRPr lang="en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407EFF-A4AE-332D-30AD-4CCFC257E6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646" r="174" b="7143"/>
          <a:stretch/>
        </p:blipFill>
        <p:spPr>
          <a:xfrm>
            <a:off x="5321920" y="1980638"/>
            <a:ext cx="3560031" cy="2859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5;p14">
            <a:extLst>
              <a:ext uri="{FF2B5EF4-FFF2-40B4-BE49-F238E27FC236}">
                <a16:creationId xmlns:a16="http://schemas.microsoft.com/office/drawing/2014/main" id="{8E5B35DC-28B0-E3E7-21E5-46A3BC0556FD}"/>
              </a:ext>
            </a:extLst>
          </p:cNvPr>
          <p:cNvSpPr txBox="1">
            <a:spLocks noGrp="1"/>
          </p:cNvSpPr>
          <p:nvPr/>
        </p:nvSpPr>
        <p:spPr>
          <a:xfrm>
            <a:off x="4678159" y="2024222"/>
            <a:ext cx="4232195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Annotations are labels and notes we add </a:t>
            </a:r>
            <a:r>
              <a:rPr lang="en" sz="200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to our sketches</a:t>
            </a:r>
            <a:endParaRPr lang="en-US">
              <a:solidFill>
                <a:srgbClr val="464646"/>
              </a:solidFill>
              <a:ea typeface="Source Sans Pro"/>
              <a:cs typeface="Arial"/>
            </a:endParaRPr>
          </a:p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They provide extra information about the building</a:t>
            </a:r>
            <a:endParaRPr lang="en-US" dirty="0">
              <a:solidFill>
                <a:srgbClr val="464646"/>
              </a:solidFill>
              <a:ea typeface="Source Sans Pro"/>
              <a:cs typeface="Arial"/>
            </a:endParaRPr>
          </a:p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Examples: Measurements, material types, or design notes</a:t>
            </a:r>
            <a:endParaRPr lang="en-US">
              <a:solidFill>
                <a:srgbClr val="464646"/>
              </a:solidFill>
              <a:ea typeface="Source Sans Pro"/>
              <a:cs typeface="Arial"/>
            </a:endParaRPr>
          </a:p>
          <a:p>
            <a:pPr marL="101600" indent="0">
              <a:lnSpc>
                <a:spcPct val="100000"/>
              </a:lnSpc>
              <a:spcBef>
                <a:spcPts val="1200"/>
              </a:spcBef>
              <a:buFont typeface="Arial"/>
              <a:buNone/>
            </a:pPr>
            <a:endParaRPr lang="en" sz="2000" dirty="0">
              <a:solidFill>
                <a:srgbClr val="000000"/>
              </a:solidFill>
              <a:latin typeface="Source Sans Pro"/>
              <a:ea typeface="Source Sans Pro"/>
              <a:cs typeface="Arial"/>
            </a:endParaRPr>
          </a:p>
        </p:txBody>
      </p:sp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724680" y="895755"/>
            <a:ext cx="79016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36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Annotations</a:t>
            </a:r>
          </a:p>
        </p:txBody>
      </p:sp>
      <p:pic>
        <p:nvPicPr>
          <p:cNvPr id="4" name="Picture 3" descr="A blueprint of a building&#10;&#10;Description automatically generated">
            <a:extLst>
              <a:ext uri="{FF2B5EF4-FFF2-40B4-BE49-F238E27FC236}">
                <a16:creationId xmlns:a16="http://schemas.microsoft.com/office/drawing/2014/main" id="{0BA401C2-EDD0-31FE-52F1-CDCFD66ED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05" y="2114550"/>
            <a:ext cx="37909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59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5;p14">
            <a:extLst>
              <a:ext uri="{FF2B5EF4-FFF2-40B4-BE49-F238E27FC236}">
                <a16:creationId xmlns:a16="http://schemas.microsoft.com/office/drawing/2014/main" id="{8E5B35DC-28B0-E3E7-21E5-46A3BC0556FD}"/>
              </a:ext>
            </a:extLst>
          </p:cNvPr>
          <p:cNvSpPr txBox="1">
            <a:spLocks noGrp="1"/>
          </p:cNvSpPr>
          <p:nvPr/>
        </p:nvSpPr>
        <p:spPr>
          <a:xfrm>
            <a:off x="723379" y="1772762"/>
            <a:ext cx="3957875" cy="299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While elevations are flat, </a:t>
            </a:r>
            <a:r>
              <a:rPr lang="en" sz="200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knowing perspective helps</a:t>
            </a:r>
            <a:endParaRPr lang="en-US">
              <a:solidFill>
                <a:srgbClr val="464646"/>
              </a:solidFill>
              <a:ea typeface="Source Sans Pro"/>
              <a:cs typeface="Arial"/>
            </a:endParaRPr>
          </a:p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Perspective shows how things look smaller as they get farther away</a:t>
            </a:r>
            <a:endParaRPr lang="en-US" dirty="0">
              <a:solidFill>
                <a:srgbClr val="464646"/>
              </a:solidFill>
              <a:ea typeface="Source Sans Pro"/>
              <a:cs typeface="Arial"/>
            </a:endParaRPr>
          </a:p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It helps us understand how the building looks in real life</a:t>
            </a:r>
            <a:endParaRPr lang="en-US">
              <a:solidFill>
                <a:srgbClr val="464646"/>
              </a:solidFill>
              <a:ea typeface="Source Sans Pro"/>
              <a:cs typeface="Arial"/>
            </a:endParaRPr>
          </a:p>
          <a:p>
            <a:pPr marL="101600" indent="0">
              <a:lnSpc>
                <a:spcPct val="100000"/>
              </a:lnSpc>
              <a:spcBef>
                <a:spcPts val="1200"/>
              </a:spcBef>
              <a:buFont typeface="Arial"/>
              <a:buNone/>
            </a:pPr>
            <a:endParaRPr lang="en" sz="2000" dirty="0">
              <a:solidFill>
                <a:srgbClr val="000000"/>
              </a:solidFill>
              <a:latin typeface="Source Sans Pro"/>
              <a:ea typeface="Source Sans Pro"/>
              <a:cs typeface="Arial"/>
            </a:endParaRPr>
          </a:p>
        </p:txBody>
      </p:sp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724680" y="895755"/>
            <a:ext cx="79016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36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Perspective</a:t>
            </a:r>
          </a:p>
        </p:txBody>
      </p:sp>
      <p:pic>
        <p:nvPicPr>
          <p:cNvPr id="4" name="Picture 3" descr="A hand drawing a building&#10;&#10;Description automatically generated">
            <a:extLst>
              <a:ext uri="{FF2B5EF4-FFF2-40B4-BE49-F238E27FC236}">
                <a16:creationId xmlns:a16="http://schemas.microsoft.com/office/drawing/2014/main" id="{AF4748B4-6949-E767-FFFA-68B377499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918" y="1912620"/>
            <a:ext cx="427672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18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5;p14">
            <a:extLst>
              <a:ext uri="{FF2B5EF4-FFF2-40B4-BE49-F238E27FC236}">
                <a16:creationId xmlns:a16="http://schemas.microsoft.com/office/drawing/2014/main" id="{8E5B35DC-28B0-E3E7-21E5-46A3BC0556FD}"/>
              </a:ext>
            </a:extLst>
          </p:cNvPr>
          <p:cNvSpPr txBox="1">
            <a:spLocks noGrp="1"/>
          </p:cNvSpPr>
          <p:nvPr/>
        </p:nvSpPr>
        <p:spPr>
          <a:xfrm>
            <a:off x="4998199" y="1902302"/>
            <a:ext cx="3957875" cy="2586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Fenestration is how we arrange </a:t>
            </a:r>
            <a:r>
              <a:rPr lang="en" sz="200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windows and doors</a:t>
            </a:r>
            <a:endParaRPr lang="en-US">
              <a:solidFill>
                <a:srgbClr val="464646"/>
              </a:solidFill>
              <a:ea typeface="Source Sans Pro"/>
              <a:cs typeface="Arial"/>
            </a:endParaRPr>
          </a:p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It affects how the building looks and functions</a:t>
            </a:r>
            <a:endParaRPr lang="en-US" dirty="0"/>
          </a:p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Good fenestration balances light, ventilation, and appearance</a:t>
            </a:r>
            <a:endParaRPr lang="en-US">
              <a:solidFill>
                <a:srgbClr val="464646"/>
              </a:solidFill>
              <a:ea typeface="Source Sans Pro"/>
              <a:cs typeface="Arial"/>
            </a:endParaRPr>
          </a:p>
          <a:p>
            <a:pPr marL="101600" indent="0">
              <a:lnSpc>
                <a:spcPct val="100000"/>
              </a:lnSpc>
              <a:spcBef>
                <a:spcPts val="1200"/>
              </a:spcBef>
              <a:buFont typeface="Arial"/>
              <a:buNone/>
            </a:pPr>
            <a:endParaRPr lang="en" sz="2000" dirty="0">
              <a:solidFill>
                <a:srgbClr val="000000"/>
              </a:solidFill>
              <a:latin typeface="Source Sans Pro"/>
              <a:ea typeface="Source Sans Pro"/>
              <a:cs typeface="Arial"/>
            </a:endParaRPr>
          </a:p>
        </p:txBody>
      </p:sp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724680" y="895755"/>
            <a:ext cx="79016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36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Fenestration</a:t>
            </a:r>
          </a:p>
        </p:txBody>
      </p:sp>
      <p:pic>
        <p:nvPicPr>
          <p:cNvPr id="3" name="Picture 2" descr="Low view of a building&#10;&#10;Description automatically generated">
            <a:extLst>
              <a:ext uri="{FF2B5EF4-FFF2-40B4-BE49-F238E27FC236}">
                <a16:creationId xmlns:a16="http://schemas.microsoft.com/office/drawing/2014/main" id="{83EF86C0-F71B-4FE4-6F0D-F8CD3269BF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82" b="-227"/>
          <a:stretch/>
        </p:blipFill>
        <p:spPr>
          <a:xfrm>
            <a:off x="723900" y="1611630"/>
            <a:ext cx="4191000" cy="316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14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5;p14">
            <a:extLst>
              <a:ext uri="{FF2B5EF4-FFF2-40B4-BE49-F238E27FC236}">
                <a16:creationId xmlns:a16="http://schemas.microsoft.com/office/drawing/2014/main" id="{8E5B35DC-28B0-E3E7-21E5-46A3BC0556FD}"/>
              </a:ext>
            </a:extLst>
          </p:cNvPr>
          <p:cNvSpPr txBox="1">
            <a:spLocks noGrp="1"/>
          </p:cNvSpPr>
          <p:nvPr/>
        </p:nvSpPr>
        <p:spPr>
          <a:xfrm>
            <a:off x="723379" y="1627982"/>
            <a:ext cx="3957875" cy="299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The focal point is the main attention-grabber in the elevation</a:t>
            </a:r>
            <a:endParaRPr lang="en-US" dirty="0">
              <a:solidFill>
                <a:srgbClr val="464646"/>
              </a:solidFill>
              <a:ea typeface="Source Sans Pro"/>
              <a:cs typeface="Arial"/>
            </a:endParaRPr>
          </a:p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It could be a grand entrance, a unique window, or a special feature</a:t>
            </a:r>
            <a:endParaRPr lang="en-US" dirty="0">
              <a:solidFill>
                <a:srgbClr val="464646"/>
              </a:solidFill>
              <a:ea typeface="Source Sans Pro"/>
              <a:cs typeface="Arial"/>
            </a:endParaRPr>
          </a:p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A good focal point makes the building design more interesting</a:t>
            </a:r>
            <a:endParaRPr lang="en-US">
              <a:solidFill>
                <a:srgbClr val="464646"/>
              </a:solidFill>
              <a:ea typeface="Source Sans Pro"/>
              <a:cs typeface="Arial"/>
            </a:endParaRPr>
          </a:p>
        </p:txBody>
      </p:sp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724680" y="895755"/>
            <a:ext cx="79016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36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Focal Point</a:t>
            </a:r>
          </a:p>
        </p:txBody>
      </p:sp>
      <p:pic>
        <p:nvPicPr>
          <p:cNvPr id="3" name="Picture 2" descr="A spiral staircase with white walls&#10;&#10;Description automatically generated">
            <a:extLst>
              <a:ext uri="{FF2B5EF4-FFF2-40B4-BE49-F238E27FC236}">
                <a16:creationId xmlns:a16="http://schemas.microsoft.com/office/drawing/2014/main" id="{B4EB54B4-5569-29B6-BB50-A1A0706CB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097" y="792480"/>
            <a:ext cx="305752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57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5;p14">
            <a:extLst>
              <a:ext uri="{FF2B5EF4-FFF2-40B4-BE49-F238E27FC236}">
                <a16:creationId xmlns:a16="http://schemas.microsoft.com/office/drawing/2014/main" id="{8E5B35DC-28B0-E3E7-21E5-46A3BC0556FD}"/>
              </a:ext>
            </a:extLst>
          </p:cNvPr>
          <p:cNvSpPr txBox="1">
            <a:spLocks noGrp="1"/>
          </p:cNvSpPr>
          <p:nvPr/>
        </p:nvSpPr>
        <p:spPr>
          <a:xfrm>
            <a:off x="723379" y="1848962"/>
            <a:ext cx="3957875" cy="2586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Massing is the overall shape and form of the building</a:t>
            </a:r>
            <a:endParaRPr lang="en-US" dirty="0">
              <a:solidFill>
                <a:srgbClr val="464646"/>
              </a:solidFill>
              <a:ea typeface="Source Sans Pro"/>
              <a:cs typeface="Arial"/>
            </a:endParaRPr>
          </a:p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Context is how the building fits into its surroundings</a:t>
            </a:r>
            <a:endParaRPr lang="en-US" dirty="0">
              <a:solidFill>
                <a:srgbClr val="464646"/>
              </a:solidFill>
              <a:ea typeface="Source Sans Pro"/>
              <a:cs typeface="Arial"/>
            </a:endParaRPr>
          </a:p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Both are important for creating buildings that look good and work well</a:t>
            </a:r>
            <a:endParaRPr lang="en-US">
              <a:solidFill>
                <a:srgbClr val="464646"/>
              </a:solidFill>
              <a:ea typeface="Source Sans Pro"/>
              <a:cs typeface="Arial"/>
            </a:endParaRPr>
          </a:p>
          <a:p>
            <a:pPr marL="101600" indent="0">
              <a:lnSpc>
                <a:spcPct val="100000"/>
              </a:lnSpc>
              <a:spcBef>
                <a:spcPts val="1200"/>
              </a:spcBef>
              <a:buFont typeface="Arial"/>
              <a:buNone/>
            </a:pPr>
            <a:endParaRPr lang="en" sz="2000" dirty="0">
              <a:solidFill>
                <a:srgbClr val="000000"/>
              </a:solidFill>
              <a:latin typeface="Source Sans Pro"/>
              <a:ea typeface="Source Sans Pro"/>
              <a:cs typeface="Arial"/>
            </a:endParaRPr>
          </a:p>
        </p:txBody>
      </p:sp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724680" y="895755"/>
            <a:ext cx="79016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36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Massing</a:t>
            </a:r>
          </a:p>
        </p:txBody>
      </p:sp>
      <p:pic>
        <p:nvPicPr>
          <p:cNvPr id="4" name="Picture 3" descr="Diagram of a house with different types of blocks&#10;&#10;Description automatically generated">
            <a:extLst>
              <a:ext uri="{FF2B5EF4-FFF2-40B4-BE49-F238E27FC236}">
                <a16:creationId xmlns:a16="http://schemas.microsoft.com/office/drawing/2014/main" id="{84B6B9D2-DFDE-907A-DEF1-C0FBA2404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185" y="1012508"/>
            <a:ext cx="37147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5;p14">
            <a:extLst>
              <a:ext uri="{FF2B5EF4-FFF2-40B4-BE49-F238E27FC236}">
                <a16:creationId xmlns:a16="http://schemas.microsoft.com/office/drawing/2014/main" id="{8E5B35DC-28B0-E3E7-21E5-46A3BC0556FD}"/>
              </a:ext>
            </a:extLst>
          </p:cNvPr>
          <p:cNvSpPr txBox="1">
            <a:spLocks noGrp="1"/>
          </p:cNvSpPr>
          <p:nvPr/>
        </p:nvSpPr>
        <p:spPr>
          <a:xfrm>
            <a:off x="4891519" y="1597502"/>
            <a:ext cx="4003595" cy="30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0160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" sz="2000" b="1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What is an Elevation?</a:t>
            </a:r>
            <a:endParaRPr lang="en-US" dirty="0">
              <a:solidFill>
                <a:srgbClr val="464646"/>
              </a:solidFill>
              <a:ea typeface="Source Sans Pro"/>
              <a:cs typeface="Arial"/>
            </a:endParaRPr>
          </a:p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An elevation is a flat representation of one side of a building</a:t>
            </a:r>
            <a:endParaRPr lang="en-US" dirty="0">
              <a:solidFill>
                <a:srgbClr val="464646"/>
              </a:solidFill>
              <a:ea typeface="Source Sans Pro"/>
              <a:cs typeface="Arial"/>
            </a:endParaRPr>
          </a:p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It shows the height and features of the building</a:t>
            </a:r>
            <a:endParaRPr lang="en-US" dirty="0">
              <a:solidFill>
                <a:srgbClr val="464646"/>
              </a:solidFill>
              <a:ea typeface="Source Sans Pro"/>
              <a:cs typeface="Arial"/>
            </a:endParaRPr>
          </a:p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Think of it like taking a picture of just one side of a house</a:t>
            </a:r>
            <a:endParaRPr lang="en-US"/>
          </a:p>
          <a:p>
            <a:pPr marL="101600" indent="0">
              <a:lnSpc>
                <a:spcPct val="100000"/>
              </a:lnSpc>
              <a:spcBef>
                <a:spcPts val="1200"/>
              </a:spcBef>
              <a:buNone/>
            </a:pPr>
            <a:endParaRPr lang="en" sz="2000" dirty="0">
              <a:solidFill>
                <a:schemeClr val="dk1"/>
              </a:solidFill>
              <a:latin typeface="Source Sans Pro"/>
              <a:ea typeface="Source Sans Pro"/>
              <a:cs typeface="Arial"/>
            </a:endParaRPr>
          </a:p>
          <a:p>
            <a:pPr marL="101600" indent="0">
              <a:lnSpc>
                <a:spcPct val="100000"/>
              </a:lnSpc>
              <a:spcBef>
                <a:spcPts val="1200"/>
              </a:spcBef>
              <a:buFont typeface="Arial,Sans-Serif"/>
              <a:buNone/>
            </a:pPr>
            <a:endParaRPr lang="en" sz="2000" dirty="0">
              <a:solidFill>
                <a:schemeClr val="dk1"/>
              </a:solidFill>
              <a:latin typeface="Source Sans Pro"/>
              <a:ea typeface="Source Sans Pro"/>
              <a:cs typeface="Arial"/>
            </a:endParaRPr>
          </a:p>
        </p:txBody>
      </p:sp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724680" y="895755"/>
            <a:ext cx="79016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36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Elevation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9F6E95-2E3E-DD14-628D-CB51A1AFE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10" y="1657350"/>
            <a:ext cx="40005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1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5;p14">
            <a:extLst>
              <a:ext uri="{FF2B5EF4-FFF2-40B4-BE49-F238E27FC236}">
                <a16:creationId xmlns:a16="http://schemas.microsoft.com/office/drawing/2014/main" id="{8E5B35DC-28B0-E3E7-21E5-46A3BC0556FD}"/>
              </a:ext>
            </a:extLst>
          </p:cNvPr>
          <p:cNvSpPr txBox="1">
            <a:spLocks noGrp="1"/>
          </p:cNvSpPr>
          <p:nvPr/>
        </p:nvSpPr>
        <p:spPr>
          <a:xfrm>
            <a:off x="723379" y="1658462"/>
            <a:ext cx="4003595" cy="30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Scale is the ratio of the drawing size to the actual building size</a:t>
            </a:r>
            <a:endParaRPr lang="en-US" dirty="0"/>
          </a:p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It helps us draw buildings accurately on paper</a:t>
            </a:r>
          </a:p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Example: 1:100 scale means 1 cm on paper = 100 cm in real life</a:t>
            </a:r>
            <a:endParaRPr lang="en"/>
          </a:p>
          <a:p>
            <a:pPr marL="101600" indent="0">
              <a:lnSpc>
                <a:spcPct val="100000"/>
              </a:lnSpc>
              <a:spcBef>
                <a:spcPts val="1200"/>
              </a:spcBef>
              <a:buFont typeface="Nunito"/>
              <a:buNone/>
            </a:pPr>
            <a:endParaRPr lang="en" sz="2000" dirty="0">
              <a:solidFill>
                <a:schemeClr val="dk1"/>
              </a:solidFill>
              <a:latin typeface="Source Sans Pro"/>
              <a:ea typeface="Source Sans Pro"/>
              <a:cs typeface="Arial"/>
            </a:endParaRPr>
          </a:p>
        </p:txBody>
      </p:sp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724680" y="895755"/>
            <a:ext cx="79016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36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Scale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7265FA-EC3A-5F0A-6B07-B2EBAF5CE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305" y="1011555"/>
            <a:ext cx="40957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15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5;p14">
            <a:extLst>
              <a:ext uri="{FF2B5EF4-FFF2-40B4-BE49-F238E27FC236}">
                <a16:creationId xmlns:a16="http://schemas.microsoft.com/office/drawing/2014/main" id="{8E5B35DC-28B0-E3E7-21E5-46A3BC0556FD}"/>
              </a:ext>
            </a:extLst>
          </p:cNvPr>
          <p:cNvSpPr txBox="1">
            <a:spLocks noGrp="1"/>
          </p:cNvSpPr>
          <p:nvPr/>
        </p:nvSpPr>
        <p:spPr>
          <a:xfrm>
            <a:off x="4914379" y="1498442"/>
            <a:ext cx="4003595" cy="30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Line weight refers to how thick or thin we draw lines</a:t>
            </a:r>
            <a:endParaRPr lang="en-US" dirty="0">
              <a:solidFill>
                <a:srgbClr val="464646"/>
              </a:solidFill>
              <a:ea typeface="Source Sans Pro"/>
              <a:cs typeface="Arial"/>
            </a:endParaRPr>
          </a:p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Thicker lines: Used for walls and main structures</a:t>
            </a:r>
            <a:endParaRPr lang="en-US" dirty="0">
              <a:solidFill>
                <a:srgbClr val="464646"/>
              </a:solidFill>
              <a:ea typeface="Source Sans Pro"/>
              <a:cs typeface="Arial"/>
            </a:endParaRPr>
          </a:p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Thinner lines: Used for details and less important elements</a:t>
            </a:r>
            <a:endParaRPr lang="en-US" dirty="0">
              <a:solidFill>
                <a:srgbClr val="464646"/>
              </a:solidFill>
              <a:ea typeface="Source Sans Pro"/>
              <a:cs typeface="Arial"/>
            </a:endParaRPr>
          </a:p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 Varying line weight helps make drawings clearer and more interesting</a:t>
            </a:r>
            <a:endParaRPr lang="en-US">
              <a:solidFill>
                <a:srgbClr val="464646"/>
              </a:solidFill>
              <a:ea typeface="Source Sans Pro"/>
              <a:cs typeface="Arial"/>
            </a:endParaRPr>
          </a:p>
        </p:txBody>
      </p:sp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724680" y="895755"/>
            <a:ext cx="79016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36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Line Weights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ED431-298F-1EE5-6AEF-D1C9CB38F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" y="1606867"/>
            <a:ext cx="40767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27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5;p14">
            <a:extLst>
              <a:ext uri="{FF2B5EF4-FFF2-40B4-BE49-F238E27FC236}">
                <a16:creationId xmlns:a16="http://schemas.microsoft.com/office/drawing/2014/main" id="{8E5B35DC-28B0-E3E7-21E5-46A3BC0556FD}"/>
              </a:ext>
            </a:extLst>
          </p:cNvPr>
          <p:cNvSpPr txBox="1">
            <a:spLocks noGrp="1"/>
          </p:cNvSpPr>
          <p:nvPr/>
        </p:nvSpPr>
        <p:spPr>
          <a:xfrm>
            <a:off x="723379" y="1688942"/>
            <a:ext cx="3957875" cy="299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Proportion is about the size relationship between different </a:t>
            </a:r>
            <a:r>
              <a:rPr lang="en" sz="200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parts</a:t>
            </a:r>
          </a:p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It helps make sure windows, doors, and other features look right</a:t>
            </a:r>
          </a:p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Example: A door should be taller than it is wide</a:t>
            </a:r>
            <a:endParaRPr lang="en"/>
          </a:p>
          <a:p>
            <a:pPr marL="101600" indent="0">
              <a:lnSpc>
                <a:spcPct val="100000"/>
              </a:lnSpc>
              <a:spcBef>
                <a:spcPts val="1200"/>
              </a:spcBef>
              <a:buFont typeface="Arial"/>
              <a:buNone/>
            </a:pPr>
            <a:endParaRPr lang="en" sz="2000" dirty="0">
              <a:solidFill>
                <a:srgbClr val="000000"/>
              </a:solidFill>
              <a:latin typeface="Source Sans Pro"/>
              <a:ea typeface="Source Sans Pro"/>
              <a:cs typeface="Arial"/>
            </a:endParaRPr>
          </a:p>
        </p:txBody>
      </p:sp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724680" y="895755"/>
            <a:ext cx="79016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36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Proportion</a:t>
            </a:r>
          </a:p>
        </p:txBody>
      </p:sp>
      <p:pic>
        <p:nvPicPr>
          <p:cNvPr id="3" name="Picture 2" descr="A person making a frame with his hands&#10;&#10;Description automatically generated">
            <a:extLst>
              <a:ext uri="{FF2B5EF4-FFF2-40B4-BE49-F238E27FC236}">
                <a16:creationId xmlns:a16="http://schemas.microsoft.com/office/drawing/2014/main" id="{2815FCD1-72CF-F4D4-211E-9121D9C4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886903"/>
            <a:ext cx="39624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04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5;p14">
            <a:extLst>
              <a:ext uri="{FF2B5EF4-FFF2-40B4-BE49-F238E27FC236}">
                <a16:creationId xmlns:a16="http://schemas.microsoft.com/office/drawing/2014/main" id="{8E5B35DC-28B0-E3E7-21E5-46A3BC0556FD}"/>
              </a:ext>
            </a:extLst>
          </p:cNvPr>
          <p:cNvSpPr txBox="1">
            <a:spLocks noGrp="1"/>
          </p:cNvSpPr>
          <p:nvPr/>
        </p:nvSpPr>
        <p:spPr>
          <a:xfrm>
            <a:off x="4678159" y="1925162"/>
            <a:ext cx="3950255" cy="2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Symmetry means having a balanced design on both sides</a:t>
            </a:r>
            <a:endParaRPr lang="en-US" dirty="0">
              <a:solidFill>
                <a:srgbClr val="464646"/>
              </a:solidFill>
              <a:ea typeface="Source Sans Pro"/>
              <a:cs typeface="Arial"/>
            </a:endParaRPr>
          </a:p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Imagine folding the building in half - both sides should match</a:t>
            </a:r>
            <a:endParaRPr lang="en-US" dirty="0">
              <a:solidFill>
                <a:srgbClr val="464646"/>
              </a:solidFill>
              <a:ea typeface="Source Sans Pro"/>
              <a:cs typeface="Arial"/>
            </a:endParaRPr>
          </a:p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Many buildings use symmetry to look neat and organized</a:t>
            </a:r>
            <a:endParaRPr lang="en-US">
              <a:solidFill>
                <a:srgbClr val="464646"/>
              </a:solidFill>
              <a:ea typeface="Source Sans Pro"/>
              <a:cs typeface="Arial"/>
            </a:endParaRPr>
          </a:p>
          <a:p>
            <a:pPr marL="101600" indent="0">
              <a:lnSpc>
                <a:spcPct val="100000"/>
              </a:lnSpc>
              <a:spcBef>
                <a:spcPts val="1200"/>
              </a:spcBef>
              <a:buFont typeface="Arial"/>
              <a:buNone/>
            </a:pPr>
            <a:endParaRPr lang="en" sz="2000" dirty="0">
              <a:solidFill>
                <a:srgbClr val="000000"/>
              </a:solidFill>
              <a:latin typeface="Source Sans Pro"/>
              <a:ea typeface="Source Sans Pro"/>
              <a:cs typeface="Arial"/>
            </a:endParaRPr>
          </a:p>
        </p:txBody>
      </p:sp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724680" y="895755"/>
            <a:ext cx="79016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36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Symmetry</a:t>
            </a:r>
          </a:p>
        </p:txBody>
      </p:sp>
      <p:pic>
        <p:nvPicPr>
          <p:cNvPr id="4" name="Picture 3" descr="A low angle view of a building&#10;&#10;Description automatically generated">
            <a:extLst>
              <a:ext uri="{FF2B5EF4-FFF2-40B4-BE49-F238E27FC236}">
                <a16:creationId xmlns:a16="http://schemas.microsoft.com/office/drawing/2014/main" id="{1A0ACD33-211B-8109-0470-3448E38D6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" y="1925955"/>
            <a:ext cx="38862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36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5;p14">
            <a:extLst>
              <a:ext uri="{FF2B5EF4-FFF2-40B4-BE49-F238E27FC236}">
                <a16:creationId xmlns:a16="http://schemas.microsoft.com/office/drawing/2014/main" id="{8E5B35DC-28B0-E3E7-21E5-46A3BC0556FD}"/>
              </a:ext>
            </a:extLst>
          </p:cNvPr>
          <p:cNvSpPr txBox="1">
            <a:spLocks noGrp="1"/>
          </p:cNvSpPr>
          <p:nvPr/>
        </p:nvSpPr>
        <p:spPr>
          <a:xfrm>
            <a:off x="723379" y="1772762"/>
            <a:ext cx="3957875" cy="299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Texture represents how surfaces of the building feel</a:t>
            </a:r>
            <a:endParaRPr lang="en-US" dirty="0">
              <a:solidFill>
                <a:srgbClr val="464646"/>
              </a:solidFill>
              <a:ea typeface="Source Sans Pro"/>
              <a:cs typeface="Arial"/>
            </a:endParaRPr>
          </a:p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We can show texture through shading or patterns</a:t>
            </a:r>
            <a:endParaRPr lang="en-US" dirty="0"/>
          </a:p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Examples: Bricks, wood grain, or smooth concrete</a:t>
            </a:r>
            <a:endParaRPr lang="en-US">
              <a:solidFill>
                <a:srgbClr val="464646"/>
              </a:solidFill>
              <a:ea typeface="Source Sans Pro"/>
              <a:cs typeface="Arial"/>
            </a:endParaRPr>
          </a:p>
        </p:txBody>
      </p:sp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724680" y="895755"/>
            <a:ext cx="79016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36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Texture</a:t>
            </a:r>
          </a:p>
        </p:txBody>
      </p:sp>
      <p:pic>
        <p:nvPicPr>
          <p:cNvPr id="4" name="Picture 3" descr="A collection of different textures&#10;&#10;Description automatically generated">
            <a:extLst>
              <a:ext uri="{FF2B5EF4-FFF2-40B4-BE49-F238E27FC236}">
                <a16:creationId xmlns:a16="http://schemas.microsoft.com/office/drawing/2014/main" id="{52CB194D-24DD-677F-5CF8-7292A3416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953" y="812483"/>
            <a:ext cx="406717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15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5;p14">
            <a:extLst>
              <a:ext uri="{FF2B5EF4-FFF2-40B4-BE49-F238E27FC236}">
                <a16:creationId xmlns:a16="http://schemas.microsoft.com/office/drawing/2014/main" id="{8E5B35DC-28B0-E3E7-21E5-46A3BC0556FD}"/>
              </a:ext>
            </a:extLst>
          </p:cNvPr>
          <p:cNvSpPr txBox="1">
            <a:spLocks noGrp="1"/>
          </p:cNvSpPr>
          <p:nvPr/>
        </p:nvSpPr>
        <p:spPr>
          <a:xfrm>
            <a:off x="4678159" y="1597502"/>
            <a:ext cx="4232195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Details make our sketches more realistic and interesting</a:t>
            </a:r>
            <a:endParaRPr lang="en-US" dirty="0">
              <a:solidFill>
                <a:srgbClr val="464646"/>
              </a:solidFill>
              <a:ea typeface="Source Sans Pro"/>
              <a:cs typeface="Arial"/>
            </a:endParaRPr>
          </a:p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Include things like:</a:t>
            </a:r>
          </a:p>
          <a:p>
            <a:pPr marL="10160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 - Windows and doors</a:t>
            </a:r>
          </a:p>
          <a:p>
            <a:pPr marL="10160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 - Decorative elements (moldings,    cornices)</a:t>
            </a:r>
            <a:endParaRPr lang="en" dirty="0">
              <a:solidFill>
                <a:srgbClr val="464646"/>
              </a:solidFill>
              <a:ea typeface="Source Sans Pro"/>
              <a:cs typeface="Arial"/>
            </a:endParaRPr>
          </a:p>
          <a:p>
            <a:pPr marL="10160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 - Unique architectural features</a:t>
            </a:r>
            <a:endParaRPr lang="en" dirty="0">
              <a:solidFill>
                <a:srgbClr val="464646"/>
              </a:solidFill>
              <a:ea typeface="Source Sans Pro"/>
              <a:cs typeface="Arial"/>
            </a:endParaRPr>
          </a:p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endParaRPr lang="en" sz="2000" dirty="0">
              <a:solidFill>
                <a:srgbClr val="000000"/>
              </a:solidFill>
              <a:latin typeface="Source Sans Pro"/>
              <a:ea typeface="Source Sans Pro"/>
              <a:cs typeface="Arial"/>
            </a:endParaRPr>
          </a:p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endParaRPr lang="en" sz="2000" dirty="0">
              <a:solidFill>
                <a:srgbClr val="000000"/>
              </a:solidFill>
              <a:latin typeface="Source Sans Pro"/>
              <a:ea typeface="Source Sans Pro"/>
              <a:cs typeface="Arial"/>
            </a:endParaRPr>
          </a:p>
        </p:txBody>
      </p:sp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724680" y="895755"/>
            <a:ext cx="79016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36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Detailing</a:t>
            </a:r>
          </a:p>
        </p:txBody>
      </p:sp>
      <p:pic>
        <p:nvPicPr>
          <p:cNvPr id="3" name="Picture 2" descr="A diagram of a kitchen&#10;&#10;Description automatically generated">
            <a:extLst>
              <a:ext uri="{FF2B5EF4-FFF2-40B4-BE49-F238E27FC236}">
                <a16:creationId xmlns:a16="http://schemas.microsoft.com/office/drawing/2014/main" id="{822E487F-785F-DD2C-30E2-1884F427B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47" y="1713548"/>
            <a:ext cx="38576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08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5;p14">
            <a:extLst>
              <a:ext uri="{FF2B5EF4-FFF2-40B4-BE49-F238E27FC236}">
                <a16:creationId xmlns:a16="http://schemas.microsoft.com/office/drawing/2014/main" id="{8E5B35DC-28B0-E3E7-21E5-46A3BC0556FD}"/>
              </a:ext>
            </a:extLst>
          </p:cNvPr>
          <p:cNvSpPr txBox="1">
            <a:spLocks noGrp="1"/>
          </p:cNvSpPr>
          <p:nvPr/>
        </p:nvSpPr>
        <p:spPr>
          <a:xfrm>
            <a:off x="723379" y="1772762"/>
            <a:ext cx="3957875" cy="299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Hatching uses lines to show shadows or different materials</a:t>
            </a:r>
            <a:endParaRPr lang="en-US" dirty="0">
              <a:solidFill>
                <a:srgbClr val="464646"/>
              </a:solidFill>
              <a:ea typeface="Source Sans Pro"/>
              <a:cs typeface="Arial"/>
            </a:endParaRPr>
          </a:p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It can make flat drawings look more three-dimensional</a:t>
            </a:r>
            <a:endParaRPr lang="en-US" dirty="0">
              <a:solidFill>
                <a:srgbClr val="464646"/>
              </a:solidFill>
              <a:ea typeface="Source Sans Pro"/>
              <a:cs typeface="Arial"/>
            </a:endParaRPr>
          </a:p>
          <a:p>
            <a:pPr marL="4445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Different patterns can represent different surfaces</a:t>
            </a:r>
            <a:endParaRPr lang="en-US">
              <a:solidFill>
                <a:srgbClr val="464646"/>
              </a:solidFill>
              <a:ea typeface="Source Sans Pro"/>
              <a:cs typeface="Arial"/>
            </a:endParaRPr>
          </a:p>
        </p:txBody>
      </p:sp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724680" y="895755"/>
            <a:ext cx="79016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36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Hatching</a:t>
            </a:r>
          </a:p>
        </p:txBody>
      </p:sp>
      <p:pic>
        <p:nvPicPr>
          <p:cNvPr id="3" name="Picture 2" descr="A collection of different types of material&#10;&#10;Description automatically generated">
            <a:extLst>
              <a:ext uri="{FF2B5EF4-FFF2-40B4-BE49-F238E27FC236}">
                <a16:creationId xmlns:a16="http://schemas.microsoft.com/office/drawing/2014/main" id="{B012DD25-D319-CA41-43E1-9DB1422DB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985" y="806767"/>
            <a:ext cx="37909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076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087a1c246d9f2852b676c4c6ca2076edffea7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S_Yel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TEM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_Yellow" id="{D98D778E-803A-4925-962B-C919C08277D0}" vid="{D2E614B3-B53F-4F1F-84A7-4A6B5F10BE6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96801b-3a89-4506-aaa3-b2b080dc6fff">
      <Terms xmlns="http://schemas.microsoft.com/office/infopath/2007/PartnerControls"/>
    </lcf76f155ced4ddcb4097134ff3c332f>
    <TaxCatchAll xmlns="352a001b-fdfe-49a0-8a03-de813b89e960" xsi:nil="true"/>
    <Dateuploadedtocourse xmlns="5796801b-3a89-4506-aaa3-b2b080dc6ff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27443B7F650468EB70DBA5F662911" ma:contentTypeVersion="19" ma:contentTypeDescription="Create a new document." ma:contentTypeScope="" ma:versionID="1dcc0da45af1e6733cd93be76481f6e9">
  <xsd:schema xmlns:xsd="http://www.w3.org/2001/XMLSchema" xmlns:xs="http://www.w3.org/2001/XMLSchema" xmlns:p="http://schemas.microsoft.com/office/2006/metadata/properties" xmlns:ns2="5796801b-3a89-4506-aaa3-b2b080dc6fff" xmlns:ns3="352a001b-fdfe-49a0-8a03-de813b89e960" targetNamespace="http://schemas.microsoft.com/office/2006/metadata/properties" ma:root="true" ma:fieldsID="8061108c9017e2d5c6aa652c79b4115d" ns2:_="" ns3:_="">
    <xsd:import namespace="5796801b-3a89-4506-aaa3-b2b080dc6fff"/>
    <xsd:import namespace="352a001b-fdfe-49a0-8a03-de813b89e9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Dateuploadedtocours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6801b-3a89-4506-aaa3-b2b080dc6f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9b8d16d-ae89-43c7-a374-a853dcb022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uploadedtocourse" ma:index="25" nillable="true" ma:displayName="Date uploaded to course" ma:format="Dropdown" ma:internalName="Dateuploadedtocourse">
      <xsd:simpleType>
        <xsd:restriction base="dms:Text">
          <xsd:maxLength value="255"/>
        </xsd:restriction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a001b-fdfe-49a0-8a03-de813b89e9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98a70c-eb8b-4cde-922a-1396e9e365c9}" ma:internalName="TaxCatchAll" ma:showField="CatchAllData" ma:web="352a001b-fdfe-49a0-8a03-de813b89e9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D37B0F-942B-4CBA-BBDF-991B64D97777}">
  <ds:schemaRefs>
    <ds:schemaRef ds:uri="30ff7222-84b3-4161-a18c-503cb15f7ed6"/>
    <ds:schemaRef ds:uri="352a001b-fdfe-49a0-8a03-de813b89e960"/>
    <ds:schemaRef ds:uri="5796801b-3a89-4506-aaa3-b2b080dc6fff"/>
    <ds:schemaRef ds:uri="e48d4773-ac0e-4673-a179-ff50079e4121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2796F7C-70AE-4A62-AD18-92FE41BDD3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96801b-3a89-4506-aaa3-b2b080dc6fff"/>
    <ds:schemaRef ds:uri="352a001b-fdfe-49a0-8a03-de813b89e9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0682D0-2F0D-402C-A44F-13601A6AF6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(16:9)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MS_Yellow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revision>823</cp:revision>
  <dcterms:created xsi:type="dcterms:W3CDTF">2016-01-05T02:38:42Z</dcterms:created>
  <dcterms:modified xsi:type="dcterms:W3CDTF">2024-11-19T08:03:36Z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0x0101006F527443B7F650468EB70DBA5F662911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