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custDataLst>
    <p:tags r:id="rId19"/>
  </p:custDataLst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0079"/>
    <a:srgbClr val="0C1930"/>
    <a:srgbClr val="673276"/>
    <a:srgbClr val="7452CA"/>
    <a:srgbClr val="CA6727"/>
    <a:srgbClr val="F47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EED823-0BE9-74BD-C7DE-222B031DE7DA}" v="394" dt="2024-11-21T12:54:31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31370" y="1764044"/>
            <a:ext cx="6477000" cy="1356604"/>
          </a:xfrm>
          <a:prstGeom prst="rect">
            <a:avLst/>
          </a:prstGeo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3CC4929-9716-859C-1A3F-D9076F943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E5588A3-BA1B-8673-E4FE-1832806FA4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078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11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61F5-D8D8-40C6-8D23-53FB4F65794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D5C0-7033-4DB5-8DD1-2301A54E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2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539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"/>
          <p:cNvSpPr/>
          <p:nvPr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1"/>
          <p:cNvSpPr/>
          <p:nvPr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/>
          <p:cNvSpPr/>
          <p:nvPr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"/>
          <p:cNvSpPr/>
          <p:nvPr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903D122-F9DC-ABBC-C7D0-B5047620F14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1" orient="horz" pos="310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7;p13">
            <a:extLst>
              <a:ext uri="{FF2B5EF4-FFF2-40B4-BE49-F238E27FC236}">
                <a16:creationId xmlns:a16="http://schemas.microsoft.com/office/drawing/2014/main" id="{47593FD0-327F-C9B6-AEE0-6E0F59E5749C}"/>
              </a:ext>
            </a:extLst>
          </p:cNvPr>
          <p:cNvSpPr txBox="1">
            <a:spLocks noGrp="1"/>
          </p:cNvSpPr>
          <p:nvPr/>
        </p:nvSpPr>
        <p:spPr>
          <a:xfrm>
            <a:off x="754690" y="1634583"/>
            <a:ext cx="7195145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7200" dirty="0">
                <a:solidFill>
                  <a:srgbClr val="0C1930"/>
                </a:solidFill>
                <a:latin typeface="Source Sans Pro"/>
                <a:ea typeface="Source Sans Pro"/>
                <a:cs typeface="Arial"/>
              </a:rPr>
              <a:t>Architectural Design </a:t>
            </a:r>
            <a:endParaRPr lang="en" sz="2800" dirty="0">
              <a:solidFill>
                <a:srgbClr val="FFFFFF"/>
              </a:solidFill>
              <a:ea typeface="Source Sans Pro"/>
              <a:cs typeface="Arial"/>
            </a:endParaRPr>
          </a:p>
          <a:p>
            <a:r>
              <a:rPr lang="en" dirty="0">
                <a:solidFill>
                  <a:srgbClr val="0C1930"/>
                </a:solidFill>
                <a:latin typeface="Source Sans Pro"/>
                <a:ea typeface="Source Sans Pro"/>
                <a:cs typeface="Arial"/>
              </a:rPr>
              <a:t>Level 3</a:t>
            </a:r>
            <a:endParaRPr lang="en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407EFF-A4AE-332D-30AD-4CCFC257E6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646" r="174" b="7143"/>
          <a:stretch/>
        </p:blipFill>
        <p:spPr>
          <a:xfrm>
            <a:off x="5321920" y="1980638"/>
            <a:ext cx="3560031" cy="2859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5;p14">
            <a:extLst>
              <a:ext uri="{FF2B5EF4-FFF2-40B4-BE49-F238E27FC236}">
                <a16:creationId xmlns:a16="http://schemas.microsoft.com/office/drawing/2014/main" id="{8E5B35DC-28B0-E3E7-21E5-46A3BC0556FD}"/>
              </a:ext>
            </a:extLst>
          </p:cNvPr>
          <p:cNvSpPr txBox="1">
            <a:spLocks noGrp="1"/>
          </p:cNvSpPr>
          <p:nvPr/>
        </p:nvSpPr>
        <p:spPr>
          <a:xfrm>
            <a:off x="4952479" y="1026002"/>
            <a:ext cx="3965495" cy="308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38735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Example: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A model placed on a </a:t>
            </a: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topographic base 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that shows the surrounding terrain, with adjacent buildings and trees included to show how the new building fits into its environment.</a:t>
            </a:r>
          </a:p>
          <a:p>
            <a:pPr marL="38735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Explanation: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Including site context helps viewers understand how the model interacts with its surroundings, which is critical for designs that need to respond to specific environmental or urban conditions.</a:t>
            </a:r>
          </a:p>
          <a:p>
            <a:pPr marL="38735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endParaRPr lang="en" sz="1800" dirty="0">
              <a:solidFill>
                <a:schemeClr val="dk1"/>
              </a:solidFill>
              <a:latin typeface="Source Sans Pro"/>
              <a:ea typeface="Source Sans Pro"/>
              <a:cs typeface="Arial"/>
            </a:endParaRPr>
          </a:p>
          <a:p>
            <a:pPr marL="38735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endParaRPr lang="en" sz="1800" dirty="0">
              <a:solidFill>
                <a:schemeClr val="dk1"/>
              </a:solidFill>
              <a:latin typeface="Source Sans Pro"/>
              <a:ea typeface="Source Sans Pro"/>
              <a:cs typeface="Arial"/>
            </a:endParaRPr>
          </a:p>
        </p:txBody>
      </p:sp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724680" y="895755"/>
            <a:ext cx="79016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36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Site Context</a:t>
            </a:r>
          </a:p>
        </p:txBody>
      </p:sp>
      <p:pic>
        <p:nvPicPr>
          <p:cNvPr id="3" name="Picture 2" descr="A model of a house with trees&#10;&#10;Description automatically generated">
            <a:extLst>
              <a:ext uri="{FF2B5EF4-FFF2-40B4-BE49-F238E27FC236}">
                <a16:creationId xmlns:a16="http://schemas.microsoft.com/office/drawing/2014/main" id="{7FF4295A-07BD-9AF4-50CC-02F8D5D4C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1810703"/>
            <a:ext cx="40671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19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5;p14">
            <a:extLst>
              <a:ext uri="{FF2B5EF4-FFF2-40B4-BE49-F238E27FC236}">
                <a16:creationId xmlns:a16="http://schemas.microsoft.com/office/drawing/2014/main" id="{8E5B35DC-28B0-E3E7-21E5-46A3BC0556FD}"/>
              </a:ext>
            </a:extLst>
          </p:cNvPr>
          <p:cNvSpPr txBox="1">
            <a:spLocks noGrp="1"/>
          </p:cNvSpPr>
          <p:nvPr/>
        </p:nvSpPr>
        <p:spPr>
          <a:xfrm>
            <a:off x="670039" y="1551782"/>
            <a:ext cx="4270295" cy="30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38735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Example: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Displaying the final model on a </a:t>
            </a: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black foam core base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, with </a:t>
            </a: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spot lighting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to highlight key features, and accompanying </a:t>
            </a: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annotated boards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explaining the design concept and materials.</a:t>
            </a:r>
          </a:p>
          <a:p>
            <a:pPr marL="38735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Explanation: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A well-thought-out presentation can make a model much more impactful, helping to communicate the design clearly and attractively to viewers.</a:t>
            </a:r>
          </a:p>
        </p:txBody>
      </p:sp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724680" y="895755"/>
            <a:ext cx="79016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36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Presentation</a:t>
            </a:r>
          </a:p>
        </p:txBody>
      </p:sp>
      <p:pic>
        <p:nvPicPr>
          <p:cNvPr id="4" name="Picture 3" descr="A model of a building with a pool and trees&#10;&#10;Description automatically generated">
            <a:extLst>
              <a:ext uri="{FF2B5EF4-FFF2-40B4-BE49-F238E27FC236}">
                <a16:creationId xmlns:a16="http://schemas.microsoft.com/office/drawing/2014/main" id="{4C5343BB-279B-20ED-07E5-93361899D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635" y="1802130"/>
            <a:ext cx="39052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33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5;p14">
            <a:extLst>
              <a:ext uri="{FF2B5EF4-FFF2-40B4-BE49-F238E27FC236}">
                <a16:creationId xmlns:a16="http://schemas.microsoft.com/office/drawing/2014/main" id="{8E5B35DC-28B0-E3E7-21E5-46A3BC0556FD}"/>
              </a:ext>
            </a:extLst>
          </p:cNvPr>
          <p:cNvSpPr txBox="1">
            <a:spLocks noGrp="1"/>
          </p:cNvSpPr>
          <p:nvPr/>
        </p:nvSpPr>
        <p:spPr>
          <a:xfrm>
            <a:off x="4198099" y="1681322"/>
            <a:ext cx="4117895" cy="308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38735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Example: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Systematically assembling the model by first building the walls, then adding interior partitions and the roof, followed by details like windows and landscaping.</a:t>
            </a:r>
          </a:p>
          <a:p>
            <a:pPr marL="38735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Explanation: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Assembly requires careful planning and patience, ensuring that each part fits together accurately and securely to create a cohesive final model.</a:t>
            </a:r>
          </a:p>
        </p:txBody>
      </p:sp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724680" y="895755"/>
            <a:ext cx="79016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36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Assembly</a:t>
            </a:r>
          </a:p>
        </p:txBody>
      </p:sp>
      <p:pic>
        <p:nvPicPr>
          <p:cNvPr id="4" name="Picture 3" descr="A person working on a model of a city&#10;&#10;Description automatically generated">
            <a:extLst>
              <a:ext uri="{FF2B5EF4-FFF2-40B4-BE49-F238E27FC236}">
                <a16:creationId xmlns:a16="http://schemas.microsoft.com/office/drawing/2014/main" id="{B4044DA8-AC1F-FCDE-1DE5-66EB1D098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671" y="1615440"/>
            <a:ext cx="1805940" cy="322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27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5;p14">
            <a:extLst>
              <a:ext uri="{FF2B5EF4-FFF2-40B4-BE49-F238E27FC236}">
                <a16:creationId xmlns:a16="http://schemas.microsoft.com/office/drawing/2014/main" id="{8E5B35DC-28B0-E3E7-21E5-46A3BC0556FD}"/>
              </a:ext>
            </a:extLst>
          </p:cNvPr>
          <p:cNvSpPr txBox="1">
            <a:spLocks noGrp="1"/>
          </p:cNvSpPr>
          <p:nvPr/>
        </p:nvSpPr>
        <p:spPr>
          <a:xfrm>
            <a:off x="670039" y="1551782"/>
            <a:ext cx="4171235" cy="30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38735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Example: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A </a:t>
            </a: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MDF (medium-density fiberboard)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base used to support a building model, providing stability and offering space to display the building’s relationship to surrounding paths, streets, or landscape features.</a:t>
            </a:r>
          </a:p>
          <a:p>
            <a:pPr marL="38735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Explanation: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The base is often an integral part of the model, serving as a stable foundation and sometimes representing the site's topography or urban environment.</a:t>
            </a:r>
          </a:p>
        </p:txBody>
      </p:sp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724680" y="895755"/>
            <a:ext cx="79016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36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Base</a:t>
            </a:r>
          </a:p>
        </p:txBody>
      </p:sp>
      <p:pic>
        <p:nvPicPr>
          <p:cNvPr id="3" name="Picture 2" descr="A model of a building&#10;&#10;Description automatically generated">
            <a:extLst>
              <a:ext uri="{FF2B5EF4-FFF2-40B4-BE49-F238E27FC236}">
                <a16:creationId xmlns:a16="http://schemas.microsoft.com/office/drawing/2014/main" id="{18AD023D-9534-8430-16D1-C445165E3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0" y="1917383"/>
            <a:ext cx="39243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60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5;p14">
            <a:extLst>
              <a:ext uri="{FF2B5EF4-FFF2-40B4-BE49-F238E27FC236}">
                <a16:creationId xmlns:a16="http://schemas.microsoft.com/office/drawing/2014/main" id="{8E5B35DC-28B0-E3E7-21E5-46A3BC0556FD}"/>
              </a:ext>
            </a:extLst>
          </p:cNvPr>
          <p:cNvSpPr txBox="1">
            <a:spLocks noGrp="1"/>
          </p:cNvSpPr>
          <p:nvPr/>
        </p:nvSpPr>
        <p:spPr>
          <a:xfrm>
            <a:off x="4815319" y="1475582"/>
            <a:ext cx="3980735" cy="308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38735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Example: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Small </a:t>
            </a: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3D-printed figures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of people placed in front of a model building to give a sense of scale and show how humans interact with the space.</a:t>
            </a:r>
          </a:p>
          <a:p>
            <a:pPr marL="38735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Explanation: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Scale figures help viewers understand the size of the building in relation to human dimensions and can also enhance the narrative by showing how the space will be used.</a:t>
            </a:r>
          </a:p>
        </p:txBody>
      </p:sp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724680" y="895755"/>
            <a:ext cx="79016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36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Scale Figures</a:t>
            </a:r>
          </a:p>
        </p:txBody>
      </p:sp>
      <p:pic>
        <p:nvPicPr>
          <p:cNvPr id="3" name="Picture 2" descr="A model of a building&#10;&#10;Description automatically generated">
            <a:extLst>
              <a:ext uri="{FF2B5EF4-FFF2-40B4-BE49-F238E27FC236}">
                <a16:creationId xmlns:a16="http://schemas.microsoft.com/office/drawing/2014/main" id="{BE559EF5-E1FA-280E-F2F2-48EF9369D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95" y="1784033"/>
            <a:ext cx="39814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5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5;p14">
            <a:extLst>
              <a:ext uri="{FF2B5EF4-FFF2-40B4-BE49-F238E27FC236}">
                <a16:creationId xmlns:a16="http://schemas.microsoft.com/office/drawing/2014/main" id="{8E5B35DC-28B0-E3E7-21E5-46A3BC0556FD}"/>
              </a:ext>
            </a:extLst>
          </p:cNvPr>
          <p:cNvSpPr txBox="1">
            <a:spLocks noGrp="1"/>
          </p:cNvSpPr>
          <p:nvPr/>
        </p:nvSpPr>
        <p:spPr>
          <a:xfrm>
            <a:off x="5013439" y="1597502"/>
            <a:ext cx="3889295" cy="30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38735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Example: 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A model of a house built at a 1:100 scale, meaning that 1 cm on the model represents 1 meter of the actual building.</a:t>
            </a:r>
            <a:endParaRPr lang="en-US" sz="1800" dirty="0">
              <a:solidFill>
                <a:schemeClr val="dk1"/>
              </a:solidFill>
              <a:ea typeface="Source Sans Pro"/>
              <a:cs typeface="Arial"/>
            </a:endParaRPr>
          </a:p>
          <a:p>
            <a:pPr marL="38735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Explanation: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The scale ensures that every part of the model is in proportion to the real building, allowing for an accurate representation of size and relationships between elements.</a:t>
            </a:r>
            <a:endParaRPr lang="en-US" sz="1800">
              <a:solidFill>
                <a:schemeClr val="dk1"/>
              </a:solidFill>
              <a:ea typeface="Source Sans Pro"/>
              <a:cs typeface="Arial"/>
            </a:endParaRPr>
          </a:p>
          <a:p>
            <a:pPr marL="101600" indent="0">
              <a:lnSpc>
                <a:spcPct val="100000"/>
              </a:lnSpc>
              <a:spcBef>
                <a:spcPts val="1200"/>
              </a:spcBef>
              <a:buNone/>
            </a:pPr>
            <a:endParaRPr lang="en" sz="1800" dirty="0">
              <a:solidFill>
                <a:schemeClr val="dk1"/>
              </a:solidFill>
              <a:latin typeface="Source Sans Pro"/>
              <a:ea typeface="Source Sans Pro"/>
              <a:cs typeface="Arial"/>
            </a:endParaRPr>
          </a:p>
          <a:p>
            <a:pPr marL="101600" indent="0">
              <a:lnSpc>
                <a:spcPct val="100000"/>
              </a:lnSpc>
              <a:spcBef>
                <a:spcPts val="1200"/>
              </a:spcBef>
              <a:buFont typeface="Nunito"/>
              <a:buNone/>
            </a:pPr>
            <a:endParaRPr lang="en" sz="1800" dirty="0">
              <a:solidFill>
                <a:schemeClr val="dk1"/>
              </a:solidFill>
              <a:latin typeface="Source Sans Pro"/>
              <a:ea typeface="Source Sans Pro"/>
              <a:cs typeface="Arial"/>
            </a:endParaRPr>
          </a:p>
        </p:txBody>
      </p:sp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724680" y="895755"/>
            <a:ext cx="79016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36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Scale</a:t>
            </a:r>
          </a:p>
        </p:txBody>
      </p:sp>
      <p:pic>
        <p:nvPicPr>
          <p:cNvPr id="3" name="Picture 2" descr="A model of a house&#10;&#10;Description automatically generated">
            <a:extLst>
              <a:ext uri="{FF2B5EF4-FFF2-40B4-BE49-F238E27FC236}">
                <a16:creationId xmlns:a16="http://schemas.microsoft.com/office/drawing/2014/main" id="{05A71A5B-56A1-1456-3AE0-4F1EBF450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52" y="2125028"/>
            <a:ext cx="4090035" cy="203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1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5;p14">
            <a:extLst>
              <a:ext uri="{FF2B5EF4-FFF2-40B4-BE49-F238E27FC236}">
                <a16:creationId xmlns:a16="http://schemas.microsoft.com/office/drawing/2014/main" id="{8E5B35DC-28B0-E3E7-21E5-46A3BC0556FD}"/>
              </a:ext>
            </a:extLst>
          </p:cNvPr>
          <p:cNvSpPr txBox="1">
            <a:spLocks noGrp="1"/>
          </p:cNvSpPr>
          <p:nvPr/>
        </p:nvSpPr>
        <p:spPr>
          <a:xfrm>
            <a:off x="670039" y="1567022"/>
            <a:ext cx="4011215" cy="30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38735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Example: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A model made using </a:t>
            </a: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foam board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for walls, </a:t>
            </a: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acrylic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for windows, and </a:t>
            </a: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wood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for structural beams, with </a:t>
            </a: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paper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used for small decorative elements like trees.</a:t>
            </a:r>
            <a:endParaRPr lang="en-US">
              <a:solidFill>
                <a:schemeClr val="dk1"/>
              </a:solidFill>
            </a:endParaRPr>
          </a:p>
          <a:p>
            <a:pPr marL="38735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Explanation: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Choosing the right materials is essential for creating a durable, detailed model. Foam board is lightweight but strong, acrylic can simulate glass, and wood adds a natural texture.</a:t>
            </a:r>
          </a:p>
          <a:p>
            <a:pPr marL="101600" indent="0">
              <a:lnSpc>
                <a:spcPct val="100000"/>
              </a:lnSpc>
              <a:spcBef>
                <a:spcPts val="1200"/>
              </a:spcBef>
              <a:buNone/>
            </a:pPr>
            <a:endParaRPr lang="en" sz="1800" dirty="0">
              <a:solidFill>
                <a:schemeClr val="dk1"/>
              </a:solidFill>
              <a:latin typeface="Source Sans Pro"/>
              <a:ea typeface="Source Sans Pro"/>
              <a:cs typeface="Arial"/>
            </a:endParaRPr>
          </a:p>
          <a:p>
            <a:pPr marL="101600" indent="0">
              <a:lnSpc>
                <a:spcPct val="100000"/>
              </a:lnSpc>
              <a:spcBef>
                <a:spcPts val="1200"/>
              </a:spcBef>
              <a:buFont typeface="Arial"/>
              <a:buNone/>
            </a:pPr>
            <a:endParaRPr lang="en" sz="1800" dirty="0">
              <a:solidFill>
                <a:schemeClr val="dk1"/>
              </a:solidFill>
              <a:latin typeface="Source Sans Pro"/>
              <a:ea typeface="Source Sans Pro"/>
              <a:cs typeface="Arial"/>
            </a:endParaRPr>
          </a:p>
        </p:txBody>
      </p:sp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724680" y="895755"/>
            <a:ext cx="79016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36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Materials</a:t>
            </a:r>
          </a:p>
        </p:txBody>
      </p:sp>
      <p:pic>
        <p:nvPicPr>
          <p:cNvPr id="4" name="Picture 3" descr="A model of a building&#10;&#10;Description automatically generated">
            <a:extLst>
              <a:ext uri="{FF2B5EF4-FFF2-40B4-BE49-F238E27FC236}">
                <a16:creationId xmlns:a16="http://schemas.microsoft.com/office/drawing/2014/main" id="{2A2DE4E4-6CE1-DFF9-5DB4-458C6AB59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265" y="1722120"/>
            <a:ext cx="41719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15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5;p14">
            <a:extLst>
              <a:ext uri="{FF2B5EF4-FFF2-40B4-BE49-F238E27FC236}">
                <a16:creationId xmlns:a16="http://schemas.microsoft.com/office/drawing/2014/main" id="{8E5B35DC-28B0-E3E7-21E5-46A3BC0556FD}"/>
              </a:ext>
            </a:extLst>
          </p:cNvPr>
          <p:cNvSpPr txBox="1">
            <a:spLocks noGrp="1"/>
          </p:cNvSpPr>
          <p:nvPr/>
        </p:nvSpPr>
        <p:spPr>
          <a:xfrm>
            <a:off x="4746739" y="1597502"/>
            <a:ext cx="4041695" cy="30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38735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Example: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Scoring foam board before folding to create crisp, clean edges for walls, or using an </a:t>
            </a: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X-</a:t>
            </a:r>
            <a:r>
              <a:rPr lang="en" sz="1800" b="1" dirty="0" err="1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Acto</a:t>
            </a: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knife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for precise cutting of small, intricate parts like window frames.</a:t>
            </a:r>
          </a:p>
          <a:p>
            <a:pPr marL="38735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Explanation: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Different materials require different cutting techniques. </a:t>
            </a: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Laser cutting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can be used for highly detailed and precise cuts, while </a:t>
            </a: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shearing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is suitable for straight cuts on thicker materials.</a:t>
            </a:r>
          </a:p>
        </p:txBody>
      </p:sp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724680" y="895755"/>
            <a:ext cx="79016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36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Cutting Techniques</a:t>
            </a:r>
          </a:p>
        </p:txBody>
      </p:sp>
      <p:pic>
        <p:nvPicPr>
          <p:cNvPr id="4" name="Picture 3" descr="A person using a ruler to cut a piece of paper&#10;&#10;Description automatically generated">
            <a:extLst>
              <a:ext uri="{FF2B5EF4-FFF2-40B4-BE49-F238E27FC236}">
                <a16:creationId xmlns:a16="http://schemas.microsoft.com/office/drawing/2014/main" id="{C9FC6F6D-3535-A83B-69F7-4F8BD3A19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70" y="1752600"/>
            <a:ext cx="36957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12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5;p14">
            <a:extLst>
              <a:ext uri="{FF2B5EF4-FFF2-40B4-BE49-F238E27FC236}">
                <a16:creationId xmlns:a16="http://schemas.microsoft.com/office/drawing/2014/main" id="{8E5B35DC-28B0-E3E7-21E5-46A3BC0556FD}"/>
              </a:ext>
            </a:extLst>
          </p:cNvPr>
          <p:cNvSpPr txBox="1">
            <a:spLocks noGrp="1"/>
          </p:cNvSpPr>
          <p:nvPr/>
        </p:nvSpPr>
        <p:spPr>
          <a:xfrm>
            <a:off x="670039" y="1567022"/>
            <a:ext cx="4255055" cy="30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38735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Example: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Using </a:t>
            </a: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glue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to attach walls to the base of a model, with </a:t>
            </a: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tabs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inserted into pre-cut slots for stronger joints, or small </a:t>
            </a: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pins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for mechanical fastening in wood models.</a:t>
            </a:r>
          </a:p>
          <a:p>
            <a:pPr marL="38735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Explanation: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Joinery techniques help ensure the model's stability and durability. Tabs are often used in cardboard models, while adhesives like tacky glue or wood glue are common in most models.</a:t>
            </a:r>
          </a:p>
          <a:p>
            <a:pPr marL="101600" indent="0">
              <a:lnSpc>
                <a:spcPct val="100000"/>
              </a:lnSpc>
              <a:spcBef>
                <a:spcPts val="1200"/>
              </a:spcBef>
              <a:buNone/>
            </a:pPr>
            <a:endParaRPr lang="en" sz="1800" dirty="0">
              <a:solidFill>
                <a:schemeClr val="dk1"/>
              </a:solidFill>
              <a:latin typeface="Source Sans Pro"/>
              <a:ea typeface="Source Sans Pro"/>
              <a:cs typeface="Arial"/>
            </a:endParaRPr>
          </a:p>
          <a:p>
            <a:pPr marL="101600" indent="0">
              <a:lnSpc>
                <a:spcPct val="100000"/>
              </a:lnSpc>
              <a:spcBef>
                <a:spcPts val="1200"/>
              </a:spcBef>
              <a:buFont typeface="Arial"/>
              <a:buNone/>
            </a:pPr>
            <a:endParaRPr lang="en" sz="1800" dirty="0">
              <a:solidFill>
                <a:schemeClr val="dk1"/>
              </a:solidFill>
              <a:latin typeface="Source Sans Pro"/>
              <a:ea typeface="Source Sans Pro"/>
              <a:cs typeface="Arial"/>
            </a:endParaRPr>
          </a:p>
        </p:txBody>
      </p:sp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724680" y="895755"/>
            <a:ext cx="79016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36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Joinery</a:t>
            </a:r>
          </a:p>
        </p:txBody>
      </p:sp>
      <p:pic>
        <p:nvPicPr>
          <p:cNvPr id="3" name="Picture 2" descr="A model of a house on a wood surface&#10;&#10;Description automatically generated">
            <a:extLst>
              <a:ext uri="{FF2B5EF4-FFF2-40B4-BE49-F238E27FC236}">
                <a16:creationId xmlns:a16="http://schemas.microsoft.com/office/drawing/2014/main" id="{84A24062-7818-D5C1-1BB3-D3B49FC2B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245" y="1788795"/>
            <a:ext cx="3950970" cy="29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44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5;p14">
            <a:extLst>
              <a:ext uri="{FF2B5EF4-FFF2-40B4-BE49-F238E27FC236}">
                <a16:creationId xmlns:a16="http://schemas.microsoft.com/office/drawing/2014/main" id="{8E5B35DC-28B0-E3E7-21E5-46A3BC0556FD}"/>
              </a:ext>
            </a:extLst>
          </p:cNvPr>
          <p:cNvSpPr txBox="1">
            <a:spLocks noGrp="1"/>
          </p:cNvSpPr>
          <p:nvPr/>
        </p:nvSpPr>
        <p:spPr>
          <a:xfrm>
            <a:off x="4746739" y="1285082"/>
            <a:ext cx="4041695" cy="360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38735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Example: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A digital rendering of the model using software like </a:t>
            </a: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SketchUp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to show the finished design, or a </a:t>
            </a: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hand-drawn sketch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with shading and textures to represent materials and light.</a:t>
            </a:r>
          </a:p>
          <a:p>
            <a:pPr marL="38735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Explanation: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Rendering is essential for communicating the design concept, whether through realistic digital models or artistic hand sketches that convey atmosphere and details.</a:t>
            </a:r>
          </a:p>
        </p:txBody>
      </p:sp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724680" y="895755"/>
            <a:ext cx="79016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36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Rendering</a:t>
            </a:r>
          </a:p>
        </p:txBody>
      </p:sp>
      <p:pic>
        <p:nvPicPr>
          <p:cNvPr id="3" name="Picture 2" descr="A house with a pool and a drawing&#10;&#10;Description automatically generated">
            <a:extLst>
              <a:ext uri="{FF2B5EF4-FFF2-40B4-BE49-F238E27FC236}">
                <a16:creationId xmlns:a16="http://schemas.microsoft.com/office/drawing/2014/main" id="{04649CF9-3E4C-E3F5-5C4F-430433D5A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" y="1847850"/>
            <a:ext cx="3886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99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5;p14">
            <a:extLst>
              <a:ext uri="{FF2B5EF4-FFF2-40B4-BE49-F238E27FC236}">
                <a16:creationId xmlns:a16="http://schemas.microsoft.com/office/drawing/2014/main" id="{8E5B35DC-28B0-E3E7-21E5-46A3BC0556FD}"/>
              </a:ext>
            </a:extLst>
          </p:cNvPr>
          <p:cNvSpPr txBox="1">
            <a:spLocks noGrp="1"/>
          </p:cNvSpPr>
          <p:nvPr/>
        </p:nvSpPr>
        <p:spPr>
          <a:xfrm>
            <a:off x="670039" y="1658462"/>
            <a:ext cx="4255055" cy="30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38735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Example: 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Creating a </a:t>
            </a: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cardboard prototype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of a building to explore massing and layout before moving on to a more detailed and accurate model using higher-quality materials.</a:t>
            </a:r>
          </a:p>
          <a:p>
            <a:pPr marL="38735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Explanation: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Prototyping allows designers to test ideas quickly and identify potential issues with scale, proportion, or construction methods before committing to the final model.</a:t>
            </a:r>
          </a:p>
        </p:txBody>
      </p:sp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724680" y="895755"/>
            <a:ext cx="79016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36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Prototyping</a:t>
            </a:r>
          </a:p>
        </p:txBody>
      </p:sp>
      <p:pic>
        <p:nvPicPr>
          <p:cNvPr id="4" name="Picture 3" descr="A group of model houses&#10;&#10;Description automatically generated">
            <a:extLst>
              <a:ext uri="{FF2B5EF4-FFF2-40B4-BE49-F238E27FC236}">
                <a16:creationId xmlns:a16="http://schemas.microsoft.com/office/drawing/2014/main" id="{AA0F89F2-9D85-B80B-7A87-066920CB1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80" y="1861185"/>
            <a:ext cx="35814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32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5;p14">
            <a:extLst>
              <a:ext uri="{FF2B5EF4-FFF2-40B4-BE49-F238E27FC236}">
                <a16:creationId xmlns:a16="http://schemas.microsoft.com/office/drawing/2014/main" id="{8E5B35DC-28B0-E3E7-21E5-46A3BC0556FD}"/>
              </a:ext>
            </a:extLst>
          </p:cNvPr>
          <p:cNvSpPr txBox="1">
            <a:spLocks noGrp="1"/>
          </p:cNvSpPr>
          <p:nvPr/>
        </p:nvSpPr>
        <p:spPr>
          <a:xfrm>
            <a:off x="4998199" y="1612742"/>
            <a:ext cx="3828335" cy="308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38735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Example: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A flat elevation drawing of a building showing one side of the structure, such as the front façade, to help visualize window placement and overall height.</a:t>
            </a:r>
          </a:p>
          <a:p>
            <a:pPr marL="38735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Explanation: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Elevation drawings are a key tool in both architecture and model-making, showing the vertical relationships of elements like doors, windows, and roofs.</a:t>
            </a:r>
            <a:endParaRPr lang="en" sz="1800" dirty="0">
              <a:solidFill>
                <a:schemeClr val="dk1"/>
              </a:solidFill>
              <a:latin typeface="Source Sans Pro"/>
              <a:ea typeface="Source Sans Pro"/>
            </a:endParaRPr>
          </a:p>
        </p:txBody>
      </p:sp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724680" y="895755"/>
            <a:ext cx="79016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36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Elevation</a:t>
            </a:r>
          </a:p>
        </p:txBody>
      </p:sp>
      <p:pic>
        <p:nvPicPr>
          <p:cNvPr id="4" name="Picture 3" descr="A model of a building&#10;&#10;Description automatically generated">
            <a:extLst>
              <a:ext uri="{FF2B5EF4-FFF2-40B4-BE49-F238E27FC236}">
                <a16:creationId xmlns:a16="http://schemas.microsoft.com/office/drawing/2014/main" id="{FD809690-C6C6-CF10-1304-1AE2B0C56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02" y="2137410"/>
            <a:ext cx="41814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77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5;p14">
            <a:extLst>
              <a:ext uri="{FF2B5EF4-FFF2-40B4-BE49-F238E27FC236}">
                <a16:creationId xmlns:a16="http://schemas.microsoft.com/office/drawing/2014/main" id="{8E5B35DC-28B0-E3E7-21E5-46A3BC0556FD}"/>
              </a:ext>
            </a:extLst>
          </p:cNvPr>
          <p:cNvSpPr txBox="1">
            <a:spLocks noGrp="1"/>
          </p:cNvSpPr>
          <p:nvPr/>
        </p:nvSpPr>
        <p:spPr>
          <a:xfrm>
            <a:off x="670039" y="1551782"/>
            <a:ext cx="4415075" cy="30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387350" indent="-285750">
              <a:lnSpc>
                <a:spcPct val="100000"/>
              </a:lnSpc>
              <a:spcBef>
                <a:spcPts val="1200"/>
              </a:spcBef>
              <a:buSzPts val="1300"/>
              <a:buFont typeface="Arial"/>
              <a:buChar char="•"/>
            </a:pP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Example: 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A </a:t>
            </a: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section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cut through the middle of a model of a multi-story building, showing how different floors are arranged and how spaces like staircases connect.</a:t>
            </a:r>
            <a:endParaRPr lang="en-US" sz="1100">
              <a:solidFill>
                <a:schemeClr val="dk1"/>
              </a:solidFill>
            </a:endParaRPr>
          </a:p>
          <a:p>
            <a:pPr marL="38735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r>
              <a:rPr lang="en" sz="1800" b="1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Explanation:</a:t>
            </a:r>
            <a:r>
              <a:rPr lang="en" sz="1800" dirty="0">
                <a:solidFill>
                  <a:schemeClr val="dk1"/>
                </a:solidFill>
                <a:latin typeface="Source Sans Pro"/>
                <a:ea typeface="Source Sans Pro"/>
                <a:cs typeface="Arial"/>
              </a:rPr>
              <a:t> Section drawings or models show internal spaces and structural relationships that aren’t visible in elevation or plan views, making them essential for understanding the design functionality.</a:t>
            </a:r>
          </a:p>
        </p:txBody>
      </p:sp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724680" y="895755"/>
            <a:ext cx="79016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36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Section</a:t>
            </a:r>
          </a:p>
        </p:txBody>
      </p:sp>
      <p:pic>
        <p:nvPicPr>
          <p:cNvPr id="3" name="Picture 2" descr="A model of a house&#10;&#10;Description automatically generated">
            <a:extLst>
              <a:ext uri="{FF2B5EF4-FFF2-40B4-BE49-F238E27FC236}">
                <a16:creationId xmlns:a16="http://schemas.microsoft.com/office/drawing/2014/main" id="{244DD85B-2F64-6600-FE8B-2A791065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470" y="1156335"/>
            <a:ext cx="35433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784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87a1c246d9f2852b676c4c6ca2076edffea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S_Yel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TEM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_Yellow" id="{D98D778E-803A-4925-962B-C919C08277D0}" vid="{D2E614B3-B53F-4F1F-84A7-4A6B5F10BE6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27443B7F650468EB70DBA5F662911" ma:contentTypeVersion="19" ma:contentTypeDescription="Create a new document." ma:contentTypeScope="" ma:versionID="1dcc0da45af1e6733cd93be76481f6e9">
  <xsd:schema xmlns:xsd="http://www.w3.org/2001/XMLSchema" xmlns:xs="http://www.w3.org/2001/XMLSchema" xmlns:p="http://schemas.microsoft.com/office/2006/metadata/properties" xmlns:ns2="5796801b-3a89-4506-aaa3-b2b080dc6fff" xmlns:ns3="352a001b-fdfe-49a0-8a03-de813b89e960" targetNamespace="http://schemas.microsoft.com/office/2006/metadata/properties" ma:root="true" ma:fieldsID="8061108c9017e2d5c6aa652c79b4115d" ns2:_="" ns3:_="">
    <xsd:import namespace="5796801b-3a89-4506-aaa3-b2b080dc6fff"/>
    <xsd:import namespace="352a001b-fdfe-49a0-8a03-de813b89e9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Dateuploadedtocours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6801b-3a89-4506-aaa3-b2b080dc6f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9b8d16d-ae89-43c7-a374-a853dcb022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uploadedtocourse" ma:index="25" nillable="true" ma:displayName="Date uploaded to course" ma:format="Dropdown" ma:internalName="Dateuploadedtocourse">
      <xsd:simpleType>
        <xsd:restriction base="dms:Text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a001b-fdfe-49a0-8a03-de813b89e9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98a70c-eb8b-4cde-922a-1396e9e365c9}" ma:internalName="TaxCatchAll" ma:showField="CatchAllData" ma:web="352a001b-fdfe-49a0-8a03-de813b89e9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96801b-3a89-4506-aaa3-b2b080dc6fff">
      <Terms xmlns="http://schemas.microsoft.com/office/infopath/2007/PartnerControls"/>
    </lcf76f155ced4ddcb4097134ff3c332f>
    <TaxCatchAll xmlns="352a001b-fdfe-49a0-8a03-de813b89e960" xsi:nil="true"/>
    <Dateuploadedtocourse xmlns="5796801b-3a89-4506-aaa3-b2b080dc6ff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796F7C-70AE-4A62-AD18-92FE41BDD3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96801b-3a89-4506-aaa3-b2b080dc6fff"/>
    <ds:schemaRef ds:uri="352a001b-fdfe-49a0-8a03-de813b89e9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D37B0F-942B-4CBA-BBDF-991B64D97777}">
  <ds:schemaRefs>
    <ds:schemaRef ds:uri="30ff7222-84b3-4161-a18c-503cb15f7ed6"/>
    <ds:schemaRef ds:uri="352a001b-fdfe-49a0-8a03-de813b89e960"/>
    <ds:schemaRef ds:uri="5796801b-3a89-4506-aaa3-b2b080dc6fff"/>
    <ds:schemaRef ds:uri="e48d4773-ac0e-4673-a179-ff50079e4121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80682D0-2F0D-402C-A44F-13601A6AF6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(16:9)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MS_Yellow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revision>959</cp:revision>
  <dcterms:created xsi:type="dcterms:W3CDTF">2016-01-05T02:38:42Z</dcterms:created>
  <dcterms:modified xsi:type="dcterms:W3CDTF">2024-11-21T12:54:35Z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0x0101006F527443B7F650468EB70DBA5F662911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