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  <p:sldMasterId id="2147483660" r:id="rId5"/>
  </p:sldMasterIdLst>
  <p:sldIdLst>
    <p:sldId id="25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5143500" type="screen16x9"/>
  <p:notesSz cx="6858000" cy="9144000"/>
  <p:custDataLst>
    <p:tags r:id="rId1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D30"/>
    <a:srgbClr val="0000DC"/>
    <a:srgbClr val="000079"/>
    <a:srgbClr val="673276"/>
    <a:srgbClr val="7452CA"/>
    <a:srgbClr val="0C1930"/>
    <a:srgbClr val="CA6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21E84D-6A2D-F7EF-84CB-D967453DD9CD}" v="2" dt="2024-09-30T16:01:32.503"/>
    <p1510:client id="{BEBE211B-4B36-8492-0667-3A36CE0C6FC0}" v="4938" dt="2024-09-30T03:41:52.5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37319"/>
            <a:ext cx="41148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800100"/>
            <a:ext cx="4114800" cy="2262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3178175"/>
            <a:ext cx="10668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3178175"/>
            <a:ext cx="14478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3178175"/>
            <a:ext cx="10668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.mit.edu/" TargetMode="External"/><Relationship Id="rId7" Type="http://schemas.openxmlformats.org/officeDocument/2006/relationships/hyperlink" Target="https://vimeo.com/1011627254/c24170fe59?share=copy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vimeo.com/1011624330/112dec8edd?share=copy" TargetMode="Externa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hyperlink" Target="https://vimeo.com/1011642572/dc76af68f4?share=copy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hyperlink" Target="https://vimeo.com/1011648935/72ccb14b65?share=cop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hyperlink" Target="https://vimeo.com/1014154128/7d70bd6f51?share=copy" TargetMode="External"/><Relationship Id="rId4" Type="http://schemas.openxmlformats.org/officeDocument/2006/relationships/hyperlink" Target="https://vimeo.com/1014152484/01b8262f19?share=cop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hyperlink" Target="https://vimeo.com/1014157064/31aac671fc?share=copy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hyperlink" Target="https://vimeo.com/1014162029/26ecea5e9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vimeo.com/1014166738/bf19e6ce9d?share=cop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1014172188/a95fe9a00d?share=copy" TargetMode="External"/><Relationship Id="rId2" Type="http://schemas.openxmlformats.org/officeDocument/2006/relationships/hyperlink" Target="https://vimeo.com/1014171332/efd5c5f2ee?share=copy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hyperlink" Target="https://vimeo.com/1014189998/12f84f61a0?share=copy" TargetMode="External"/><Relationship Id="rId4" Type="http://schemas.openxmlformats.org/officeDocument/2006/relationships/hyperlink" Target="https://vimeo.com/1014186978/511eff988f?share=cop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artoon cat running on a sign&#10;&#10;Description automatically generated">
            <a:extLst>
              <a:ext uri="{FF2B5EF4-FFF2-40B4-BE49-F238E27FC236}">
                <a16:creationId xmlns:a16="http://schemas.microsoft.com/office/drawing/2014/main" id="{6557F8D5-85C0-FF04-9D25-79B6A25D8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843" y="1165151"/>
            <a:ext cx="3260651" cy="326065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0BA48F-86FC-69B1-589E-395566FCB263}"/>
              </a:ext>
            </a:extLst>
          </p:cNvPr>
          <p:cNvSpPr txBox="1"/>
          <p:nvPr/>
        </p:nvSpPr>
        <p:spPr>
          <a:xfrm>
            <a:off x="3649379" y="1913909"/>
            <a:ext cx="5254009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b="1"/>
              <a:t>Code Your Own </a:t>
            </a:r>
          </a:p>
          <a:p>
            <a:pPr algn="ctr"/>
            <a:r>
              <a:rPr lang="en-US" sz="4800" b="1"/>
              <a:t>Animation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artoon cat running on a sign&#10;&#10;Description automatically generated">
            <a:extLst>
              <a:ext uri="{FF2B5EF4-FFF2-40B4-BE49-F238E27FC236}">
                <a16:creationId xmlns:a16="http://schemas.microsoft.com/office/drawing/2014/main" id="{6557F8D5-85C0-FF04-9D25-79B6A25D8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29" y="3583152"/>
            <a:ext cx="1251397" cy="125139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570282" y="934649"/>
            <a:ext cx="6891222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/>
              <a:t>Getting Started </a:t>
            </a:r>
          </a:p>
          <a:p>
            <a:endParaRPr lang="en-US" sz="800" b="1"/>
          </a:p>
          <a:p>
            <a:r>
              <a:rPr lang="en-US" b="1"/>
              <a:t>Navigate to </a:t>
            </a:r>
            <a:r>
              <a:rPr lang="en-US" b="1">
                <a:hlinkClick r:id="rId3"/>
              </a:rPr>
              <a:t>https://scratch.mit.edu</a:t>
            </a:r>
            <a:r>
              <a:rPr lang="en-US" b="1"/>
              <a:t> and log in to your student account</a:t>
            </a:r>
          </a:p>
          <a:p>
            <a:endParaRPr lang="en-US"/>
          </a:p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1EA8664-841E-40CC-9D42-67BE17FECEE1}"/>
              </a:ext>
            </a:extLst>
          </p:cNvPr>
          <p:cNvGrpSpPr/>
          <p:nvPr/>
        </p:nvGrpSpPr>
        <p:grpSpPr>
          <a:xfrm>
            <a:off x="649968" y="2033380"/>
            <a:ext cx="1152144" cy="1373762"/>
            <a:chOff x="7097632" y="1028427"/>
            <a:chExt cx="1549536" cy="1578157"/>
          </a:xfrm>
        </p:grpSpPr>
        <p:pic>
          <p:nvPicPr>
            <p:cNvPr id="9" name="Graphic 8" descr="Presentation with media">
              <a:extLst>
                <a:ext uri="{FF2B5EF4-FFF2-40B4-BE49-F238E27FC236}">
                  <a16:creationId xmlns:a16="http://schemas.microsoft.com/office/drawing/2014/main" id="{69EC3E1B-B5ED-4BDB-BB88-22EEDA6F4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235189" y="1028427"/>
              <a:ext cx="1274421" cy="1274421"/>
            </a:xfrm>
            <a:prstGeom prst="rect">
              <a:avLst/>
            </a:prstGeom>
          </p:spPr>
        </p:pic>
        <p:sp>
          <p:nvSpPr>
            <p:cNvPr id="10" name="TextBox 9">
              <a:hlinkClick r:id="rId6"/>
              <a:extLst>
                <a:ext uri="{FF2B5EF4-FFF2-40B4-BE49-F238E27FC236}">
                  <a16:creationId xmlns:a16="http://schemas.microsoft.com/office/drawing/2014/main" id="{06A786C8-9DE2-4055-B621-9DC2FF8468F5}"/>
                </a:ext>
              </a:extLst>
            </p:cNvPr>
            <p:cNvSpPr txBox="1"/>
            <p:nvPr/>
          </p:nvSpPr>
          <p:spPr>
            <a:xfrm>
              <a:off x="7097632" y="2288372"/>
              <a:ext cx="1549536" cy="318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>
                  <a:hlinkClick r:id="rId6"/>
                </a:rPr>
                <a:t>click for video</a:t>
              </a:r>
              <a:endParaRPr lang="en-US" sz="120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4310FCB1-0442-4B80-BA91-94BFB4E52496}"/>
              </a:ext>
            </a:extLst>
          </p:cNvPr>
          <p:cNvSpPr txBox="1"/>
          <p:nvPr/>
        </p:nvSpPr>
        <p:spPr>
          <a:xfrm>
            <a:off x="1713620" y="2324784"/>
            <a:ext cx="5938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47D30"/>
                </a:solidFill>
              </a:rPr>
              <a:t>EXPLORE </a:t>
            </a:r>
            <a:r>
              <a:rPr lang="en-US" sz="2400"/>
              <a:t>projects made by other “Scratchers”</a:t>
            </a:r>
            <a:endParaRPr lang="en-US" sz="800"/>
          </a:p>
          <a:p>
            <a:endParaRPr lang="en-US" sz="800"/>
          </a:p>
          <a:p>
            <a:r>
              <a:rPr lang="en-US" sz="2400"/>
              <a:t>   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5D2F08-B274-49CF-BA5A-5BBF01754A2C}"/>
              </a:ext>
            </a:extLst>
          </p:cNvPr>
          <p:cNvSpPr txBox="1"/>
          <p:nvPr/>
        </p:nvSpPr>
        <p:spPr>
          <a:xfrm>
            <a:off x="3359715" y="3684026"/>
            <a:ext cx="4874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Take a tour of the </a:t>
            </a:r>
            <a:r>
              <a:rPr lang="en-US" sz="2400" b="1">
                <a:solidFill>
                  <a:srgbClr val="00B0F0"/>
                </a:solidFill>
              </a:rPr>
              <a:t>CREATE</a:t>
            </a:r>
            <a:r>
              <a:rPr lang="en-US" sz="2400"/>
              <a:t> workspace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8E10EE2-36D8-4AA6-8C82-18B7C3B4C37B}"/>
              </a:ext>
            </a:extLst>
          </p:cNvPr>
          <p:cNvGrpSpPr/>
          <p:nvPr/>
        </p:nvGrpSpPr>
        <p:grpSpPr>
          <a:xfrm>
            <a:off x="2257864" y="3321286"/>
            <a:ext cx="1152144" cy="1373762"/>
            <a:chOff x="7097632" y="1028427"/>
            <a:chExt cx="1549536" cy="1578157"/>
          </a:xfrm>
        </p:grpSpPr>
        <p:pic>
          <p:nvPicPr>
            <p:cNvPr id="13" name="Graphic 12" descr="Presentation with media">
              <a:extLst>
                <a:ext uri="{FF2B5EF4-FFF2-40B4-BE49-F238E27FC236}">
                  <a16:creationId xmlns:a16="http://schemas.microsoft.com/office/drawing/2014/main" id="{20673B18-327C-4008-8BD2-C35188826A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235189" y="1028427"/>
              <a:ext cx="1274421" cy="1274421"/>
            </a:xfrm>
            <a:prstGeom prst="rect">
              <a:avLst/>
            </a:prstGeom>
          </p:spPr>
        </p:pic>
        <p:sp>
          <p:nvSpPr>
            <p:cNvPr id="14" name="TextBox 13">
              <a:hlinkClick r:id="rId6"/>
              <a:extLst>
                <a:ext uri="{FF2B5EF4-FFF2-40B4-BE49-F238E27FC236}">
                  <a16:creationId xmlns:a16="http://schemas.microsoft.com/office/drawing/2014/main" id="{D8A7AD38-A7D9-4B84-8A90-B3E89AF2A181}"/>
                </a:ext>
              </a:extLst>
            </p:cNvPr>
            <p:cNvSpPr txBox="1"/>
            <p:nvPr/>
          </p:nvSpPr>
          <p:spPr>
            <a:xfrm>
              <a:off x="7097632" y="2288372"/>
              <a:ext cx="1549536" cy="318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>
                  <a:solidFill>
                    <a:srgbClr val="00B0F0"/>
                  </a:solidFill>
                  <a:hlinkClick r:id="rId7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click for video</a:t>
              </a:r>
              <a:endParaRPr lang="en-US" sz="1200">
                <a:solidFill>
                  <a:srgbClr val="00B0F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586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574371" y="752417"/>
            <a:ext cx="8101584" cy="123110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/>
              <a:t>Selecting and Changing the Looks of a Sprite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1EA8664-841E-40CC-9D42-67BE17FECEE1}"/>
              </a:ext>
            </a:extLst>
          </p:cNvPr>
          <p:cNvGrpSpPr/>
          <p:nvPr/>
        </p:nvGrpSpPr>
        <p:grpSpPr>
          <a:xfrm>
            <a:off x="5110278" y="2731487"/>
            <a:ext cx="1549536" cy="1526752"/>
            <a:chOff x="7097632" y="1130952"/>
            <a:chExt cx="1549536" cy="1526752"/>
          </a:xfrm>
        </p:grpSpPr>
        <p:pic>
          <p:nvPicPr>
            <p:cNvPr id="9" name="Graphic 8" descr="Presentation with media">
              <a:extLst>
                <a:ext uri="{FF2B5EF4-FFF2-40B4-BE49-F238E27FC236}">
                  <a16:creationId xmlns:a16="http://schemas.microsoft.com/office/drawing/2014/main" id="{69EC3E1B-B5ED-4BDB-BB88-22EEDA6F4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87183" y="1130952"/>
              <a:ext cx="1274421" cy="127442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6A786C8-9DE2-4055-B621-9DC2FF8468F5}"/>
                </a:ext>
              </a:extLst>
            </p:cNvPr>
            <p:cNvSpPr txBox="1"/>
            <p:nvPr/>
          </p:nvSpPr>
          <p:spPr>
            <a:xfrm>
              <a:off x="7097632" y="2288372"/>
              <a:ext cx="1549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hlinkClick r:id="rId4"/>
                </a:rPr>
                <a:t>click for video</a:t>
              </a:r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72563BD6-2E89-4D53-BE60-F21D7EB550F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3" t="8218" r="11415" b="19359"/>
          <a:stretch/>
        </p:blipFill>
        <p:spPr>
          <a:xfrm>
            <a:off x="6510528" y="2397350"/>
            <a:ext cx="2348542" cy="19426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9E6C41-6A16-49A1-BC0D-2D6DC542F204}"/>
              </a:ext>
            </a:extLst>
          </p:cNvPr>
          <p:cNvSpPr txBox="1"/>
          <p:nvPr/>
        </p:nvSpPr>
        <p:spPr>
          <a:xfrm>
            <a:off x="5108473" y="1690967"/>
            <a:ext cx="4718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47D30"/>
                </a:solidFill>
              </a:rPr>
              <a:t>SPRITE </a:t>
            </a:r>
            <a:r>
              <a:rPr lang="en-US" sz="2000"/>
              <a:t>– any programable </a:t>
            </a:r>
          </a:p>
          <a:p>
            <a:r>
              <a:rPr lang="en-US" sz="2000"/>
              <a:t>                character or object  </a:t>
            </a:r>
            <a:endParaRPr lang="en-US" sz="2000">
              <a:solidFill>
                <a:srgbClr val="F47D3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233F87-B756-4F6D-B07C-A2D631BCC2DC}"/>
              </a:ext>
            </a:extLst>
          </p:cNvPr>
          <p:cNvSpPr txBox="1"/>
          <p:nvPr/>
        </p:nvSpPr>
        <p:spPr>
          <a:xfrm>
            <a:off x="574136" y="1692447"/>
            <a:ext cx="4343400" cy="33547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/>
              <a:t>The possibilities to customize your project with sprites are endless. </a:t>
            </a:r>
          </a:p>
          <a:p>
            <a:endParaRPr lang="en-US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Change poses or “costumes”</a:t>
            </a:r>
          </a:p>
          <a:p>
            <a:endParaRPr lang="en-US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Change size and color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Draw your own unique sprite features or create a whole new sprite</a:t>
            </a:r>
          </a:p>
          <a:p>
            <a:endParaRPr lang="en-US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Upload your own images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79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694222" y="971225"/>
            <a:ext cx="7883594" cy="8002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/>
              <a:t>Selecting and Changing a Backdrop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1EA8664-841E-40CC-9D42-67BE17FECEE1}"/>
              </a:ext>
            </a:extLst>
          </p:cNvPr>
          <p:cNvGrpSpPr/>
          <p:nvPr/>
        </p:nvGrpSpPr>
        <p:grpSpPr>
          <a:xfrm>
            <a:off x="5442270" y="2688710"/>
            <a:ext cx="1549536" cy="1526752"/>
            <a:chOff x="7097632" y="1130952"/>
            <a:chExt cx="1549536" cy="1526752"/>
          </a:xfrm>
        </p:grpSpPr>
        <p:pic>
          <p:nvPicPr>
            <p:cNvPr id="9" name="Graphic 8" descr="Presentation with media">
              <a:extLst>
                <a:ext uri="{FF2B5EF4-FFF2-40B4-BE49-F238E27FC236}">
                  <a16:creationId xmlns:a16="http://schemas.microsoft.com/office/drawing/2014/main" id="{69EC3E1B-B5ED-4BDB-BB88-22EEDA6F4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87183" y="1130952"/>
              <a:ext cx="1274421" cy="127442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6A786C8-9DE2-4055-B621-9DC2FF8468F5}"/>
                </a:ext>
              </a:extLst>
            </p:cNvPr>
            <p:cNvSpPr txBox="1"/>
            <p:nvPr/>
          </p:nvSpPr>
          <p:spPr>
            <a:xfrm>
              <a:off x="7097632" y="2288372"/>
              <a:ext cx="1549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hlinkClick r:id="rId4"/>
                </a:rPr>
                <a:t>click for video</a:t>
              </a:r>
              <a:endParaRPr lang="en-US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63C64776-8BB9-41F6-BF6C-7C7FEC3FDF48}"/>
              </a:ext>
            </a:extLst>
          </p:cNvPr>
          <p:cNvSpPr/>
          <p:nvPr/>
        </p:nvSpPr>
        <p:spPr>
          <a:xfrm>
            <a:off x="5518541" y="1686801"/>
            <a:ext cx="3327105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>
                <a:solidFill>
                  <a:srgbClr val="F47D30"/>
                </a:solidFill>
              </a:rPr>
              <a:t>BACKDROP</a:t>
            </a:r>
            <a:r>
              <a:rPr lang="en-US" i="1">
                <a:solidFill>
                  <a:srgbClr val="F47D30"/>
                </a:solidFill>
              </a:rPr>
              <a:t> </a:t>
            </a:r>
            <a:r>
              <a:rPr lang="en-US"/>
              <a:t>– background </a:t>
            </a:r>
          </a:p>
          <a:p>
            <a:r>
              <a:rPr lang="en-US"/>
              <a:t>                           scene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14E7DE-AEC1-4AA6-BB69-506807533A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357" y="2879036"/>
            <a:ext cx="1759793" cy="122524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F22765-4571-4A0C-B0C3-3B129751E4CA}"/>
              </a:ext>
            </a:extLst>
          </p:cNvPr>
          <p:cNvSpPr/>
          <p:nvPr/>
        </p:nvSpPr>
        <p:spPr>
          <a:xfrm>
            <a:off x="729008" y="1687828"/>
            <a:ext cx="4572000" cy="3108543"/>
          </a:xfrm>
          <a:prstGeom prst="rect">
            <a:avLst/>
          </a:prstGeom>
        </p:spPr>
        <p:txBody>
          <a:bodyPr lIns="91440" tIns="45720" rIns="91440" bIns="45720" anchor="t">
            <a:spAutoFit/>
          </a:bodyPr>
          <a:lstStyle/>
          <a:p>
            <a:r>
              <a:rPr lang="en-US" sz="1600" b="1" i="1"/>
              <a:t>Backdrops create the setting for your project.</a:t>
            </a:r>
          </a:p>
          <a:p>
            <a:endParaRPr lang="en-US" sz="1600" i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Choose from the library, upload, or draw your 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Customize backdrops by changing colors and effects</a:t>
            </a:r>
          </a:p>
          <a:p>
            <a:endParaRPr lang="en-US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Switch between backdrops to create movement or continue the story in a new location</a:t>
            </a:r>
            <a:r>
              <a:rPr lang="en-US" i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6318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378112" y="901458"/>
            <a:ext cx="8109313" cy="8002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/>
              <a:t>Moving on the Coordinate Plane</a:t>
            </a:r>
          </a:p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1EA8664-841E-40CC-9D42-67BE17FECEE1}"/>
              </a:ext>
            </a:extLst>
          </p:cNvPr>
          <p:cNvGrpSpPr/>
          <p:nvPr/>
        </p:nvGrpSpPr>
        <p:grpSpPr>
          <a:xfrm>
            <a:off x="7495106" y="1504496"/>
            <a:ext cx="1110943" cy="1083405"/>
            <a:chOff x="7097632" y="1130952"/>
            <a:chExt cx="1634258" cy="1546940"/>
          </a:xfrm>
        </p:grpSpPr>
        <p:pic>
          <p:nvPicPr>
            <p:cNvPr id="9" name="Graphic 8" descr="Presentation with media">
              <a:extLst>
                <a:ext uri="{FF2B5EF4-FFF2-40B4-BE49-F238E27FC236}">
                  <a16:creationId xmlns:a16="http://schemas.microsoft.com/office/drawing/2014/main" id="{69EC3E1B-B5ED-4BDB-BB88-22EEDA6F4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87183" y="1130952"/>
              <a:ext cx="1274421" cy="127442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6A786C8-9DE2-4055-B621-9DC2FF8468F5}"/>
                </a:ext>
              </a:extLst>
            </p:cNvPr>
            <p:cNvSpPr txBox="1"/>
            <p:nvPr/>
          </p:nvSpPr>
          <p:spPr>
            <a:xfrm>
              <a:off x="7097632" y="2326325"/>
              <a:ext cx="1634258" cy="35156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1000">
                  <a:hlinkClick r:id="rId4"/>
                </a:rPr>
                <a:t>click for video</a:t>
              </a:r>
              <a:endParaRPr lang="en-US" sz="1000"/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E5F22765-4571-4A0C-B0C3-3B129751E4CA}"/>
              </a:ext>
            </a:extLst>
          </p:cNvPr>
          <p:cNvSpPr/>
          <p:nvPr/>
        </p:nvSpPr>
        <p:spPr>
          <a:xfrm>
            <a:off x="3753627" y="1320379"/>
            <a:ext cx="3564477" cy="280076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1600" b="1" i="1"/>
          </a:p>
          <a:p>
            <a:r>
              <a:rPr lang="en-US" sz="1600" b="1">
                <a:solidFill>
                  <a:srgbClr val="F47D30"/>
                </a:solidFill>
              </a:rPr>
              <a:t>Glide Blocks</a:t>
            </a:r>
            <a:r>
              <a:rPr lang="en-US" sz="1600" b="1"/>
              <a:t> </a:t>
            </a:r>
            <a:r>
              <a:rPr lang="en-US" sz="1600"/>
              <a:t>– a sprite slides from one point to the next – you can see it glide the entire pathway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/>
          </a:p>
          <a:p>
            <a:endParaRPr lang="en-US" sz="1600" b="1"/>
          </a:p>
          <a:p>
            <a:r>
              <a:rPr lang="en-US" sz="1600" b="1">
                <a:solidFill>
                  <a:srgbClr val="00B0F0"/>
                </a:solidFill>
              </a:rPr>
              <a:t>Go To Blocks</a:t>
            </a:r>
            <a:r>
              <a:rPr lang="en-US" sz="1600" b="1"/>
              <a:t> – </a:t>
            </a:r>
            <a:r>
              <a:rPr lang="en-US" sz="1600"/>
              <a:t>a sprite moves to the next point – you cannot see it travel along the pathway, as if it "teleported" to the next point</a:t>
            </a:r>
            <a:endParaRPr lang="en-US"/>
          </a:p>
        </p:txBody>
      </p:sp>
      <p:pic>
        <p:nvPicPr>
          <p:cNvPr id="13" name="Graphic 12" descr="Presentation with media">
            <a:extLst>
              <a:ext uri="{FF2B5EF4-FFF2-40B4-BE49-F238E27FC236}">
                <a16:creationId xmlns:a16="http://schemas.microsoft.com/office/drawing/2014/main" id="{A55D5D77-F9E1-A959-CB1B-3AA86C5A98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45096" y="2958379"/>
            <a:ext cx="866331" cy="89254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9E8AF87-A4DB-F904-70FF-CB5184D3DCDC}"/>
              </a:ext>
            </a:extLst>
          </p:cNvPr>
          <p:cNvSpPr txBox="1"/>
          <p:nvPr/>
        </p:nvSpPr>
        <p:spPr>
          <a:xfrm>
            <a:off x="7474643" y="3817523"/>
            <a:ext cx="1100738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rgbClr val="00B0F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for video</a:t>
            </a:r>
          </a:p>
        </p:txBody>
      </p:sp>
      <p:pic>
        <p:nvPicPr>
          <p:cNvPr id="15" name="Picture 14" descr="A cartoon cat running on a grid&#10;&#10;Description automatically generated">
            <a:extLst>
              <a:ext uri="{FF2B5EF4-FFF2-40B4-BE49-F238E27FC236}">
                <a16:creationId xmlns:a16="http://schemas.microsoft.com/office/drawing/2014/main" id="{99323474-675E-206F-27D6-1BE4DAE34F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844" y="1671277"/>
            <a:ext cx="3097627" cy="232922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8D56AF2-764E-B385-0484-36B5B3245674}"/>
              </a:ext>
            </a:extLst>
          </p:cNvPr>
          <p:cNvSpPr txBox="1"/>
          <p:nvPr/>
        </p:nvSpPr>
        <p:spPr>
          <a:xfrm>
            <a:off x="429346" y="4249750"/>
            <a:ext cx="840537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i="1"/>
              <a:t>Computers operate at a very fast speed. The "wait" block, found in the "Control" menu, can help slow the program so single commands can be seen or time out the way you wish.</a:t>
            </a:r>
          </a:p>
        </p:txBody>
      </p:sp>
    </p:spTree>
    <p:extLst>
      <p:ext uri="{BB962C8B-B14F-4D97-AF65-F5344CB8AC3E}">
        <p14:creationId xmlns:p14="http://schemas.microsoft.com/office/powerpoint/2010/main" val="812601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631789" y="884780"/>
            <a:ext cx="7883594" cy="8002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/>
              <a:t>Run your Animation</a:t>
            </a:r>
          </a:p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F48E1DF-1B8F-A8F5-3EBF-5A8E52AC7376}"/>
              </a:ext>
            </a:extLst>
          </p:cNvPr>
          <p:cNvGrpSpPr/>
          <p:nvPr/>
        </p:nvGrpSpPr>
        <p:grpSpPr>
          <a:xfrm>
            <a:off x="7041510" y="2976861"/>
            <a:ext cx="1674401" cy="1568012"/>
            <a:chOff x="7046313" y="902172"/>
            <a:chExt cx="1674401" cy="1568012"/>
          </a:xfrm>
        </p:grpSpPr>
        <p:pic>
          <p:nvPicPr>
            <p:cNvPr id="9" name="Graphic 8" descr="Presentation with media">
              <a:extLst>
                <a:ext uri="{FF2B5EF4-FFF2-40B4-BE49-F238E27FC236}">
                  <a16:creationId xmlns:a16="http://schemas.microsoft.com/office/drawing/2014/main" id="{69EC3E1B-B5ED-4BDB-BB88-22EEDA6F4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50271" y="902172"/>
              <a:ext cx="1274421" cy="127442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6A786C8-9DE2-4055-B621-9DC2FF8468F5}"/>
                </a:ext>
              </a:extLst>
            </p:cNvPr>
            <p:cNvSpPr txBox="1"/>
            <p:nvPr/>
          </p:nvSpPr>
          <p:spPr>
            <a:xfrm>
              <a:off x="7046313" y="2131630"/>
              <a:ext cx="1674401" cy="33855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1600">
                  <a:hlinkClick r:id="rId4"/>
                </a:rPr>
                <a:t>click for video</a:t>
              </a:r>
              <a:endParaRPr lang="en-US" sz="1600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63C64776-8BB9-41F6-BF6C-7C7FEC3FDF48}"/>
              </a:ext>
            </a:extLst>
          </p:cNvPr>
          <p:cNvSpPr/>
          <p:nvPr/>
        </p:nvSpPr>
        <p:spPr>
          <a:xfrm>
            <a:off x="5571369" y="1686801"/>
            <a:ext cx="3327105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F22765-4571-4A0C-B0C3-3B129751E4CA}"/>
              </a:ext>
            </a:extLst>
          </p:cNvPr>
          <p:cNvSpPr/>
          <p:nvPr/>
        </p:nvSpPr>
        <p:spPr>
          <a:xfrm>
            <a:off x="501465" y="1698288"/>
            <a:ext cx="5945521" cy="255454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1600" b="1" i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Click a code block at any time to test that single code.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Link blocks together and the program will continue to run each block's code in that order.</a:t>
            </a: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/>
              <a:t>"Events" blocks can be added to trigger the start of a code group without having to directly click on the code blocks in the script.</a:t>
            </a:r>
          </a:p>
        </p:txBody>
      </p:sp>
      <p:pic>
        <p:nvPicPr>
          <p:cNvPr id="4" name="Picture 3" descr="A yellow car with a flag and white text&#10;&#10;Description automatically generated">
            <a:extLst>
              <a:ext uri="{FF2B5EF4-FFF2-40B4-BE49-F238E27FC236}">
                <a16:creationId xmlns:a16="http://schemas.microsoft.com/office/drawing/2014/main" id="{2FD990D9-20F7-CE7C-7B8F-C771A5DB22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8726" y="1422957"/>
            <a:ext cx="2180345" cy="126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970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631789" y="884780"/>
            <a:ext cx="7883594" cy="8002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/>
              <a:t>Saving &amp; Naming Your Project</a:t>
            </a:r>
          </a:p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F48E1DF-1B8F-A8F5-3EBF-5A8E52AC7376}"/>
              </a:ext>
            </a:extLst>
          </p:cNvPr>
          <p:cNvGrpSpPr/>
          <p:nvPr/>
        </p:nvGrpSpPr>
        <p:grpSpPr>
          <a:xfrm>
            <a:off x="810257" y="1435251"/>
            <a:ext cx="1324414" cy="1242457"/>
            <a:chOff x="7046313" y="902172"/>
            <a:chExt cx="1674401" cy="1582201"/>
          </a:xfrm>
        </p:grpSpPr>
        <p:pic>
          <p:nvPicPr>
            <p:cNvPr id="9" name="Graphic 8" descr="Presentation with media">
              <a:extLst>
                <a:ext uri="{FF2B5EF4-FFF2-40B4-BE49-F238E27FC236}">
                  <a16:creationId xmlns:a16="http://schemas.microsoft.com/office/drawing/2014/main" id="{69EC3E1B-B5ED-4BDB-BB88-22EEDA6F4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50271" y="902172"/>
              <a:ext cx="1274421" cy="127442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6A786C8-9DE2-4055-B621-9DC2FF8468F5}"/>
                </a:ext>
              </a:extLst>
            </p:cNvPr>
            <p:cNvSpPr txBox="1"/>
            <p:nvPr/>
          </p:nvSpPr>
          <p:spPr>
            <a:xfrm>
              <a:off x="7046313" y="2131630"/>
              <a:ext cx="1674401" cy="35274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1200" dirty="0">
                  <a:hlinkClick r:id="rId4"/>
                </a:rPr>
                <a:t>click for video</a:t>
              </a:r>
              <a:endParaRPr lang="en-US" sz="1200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63C64776-8BB9-41F6-BF6C-7C7FEC3FDF48}"/>
              </a:ext>
            </a:extLst>
          </p:cNvPr>
          <p:cNvSpPr/>
          <p:nvPr/>
        </p:nvSpPr>
        <p:spPr>
          <a:xfrm>
            <a:off x="5571369" y="1686801"/>
            <a:ext cx="3327105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F22765-4571-4A0C-B0C3-3B129751E4CA}"/>
              </a:ext>
            </a:extLst>
          </p:cNvPr>
          <p:cNvSpPr/>
          <p:nvPr/>
        </p:nvSpPr>
        <p:spPr>
          <a:xfrm>
            <a:off x="2446486" y="1362113"/>
            <a:ext cx="6454588" cy="424731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1600" b="1" i="1"/>
          </a:p>
          <a:p>
            <a:pPr marL="285750" indent="-285750">
              <a:buFont typeface="Arial"/>
              <a:buChar char="•"/>
            </a:pPr>
            <a:r>
              <a:rPr lang="en-US" sz="1400"/>
              <a:t>Scratch autosaves all projects on a timed schedule.  If you see the words "Save Now" at the top right of your screen, click to save any last-minute changes to your project.</a:t>
            </a:r>
          </a:p>
          <a:p>
            <a:pPr marL="285750" indent="-285750">
              <a:buFont typeface="Arial"/>
              <a:buChar char="•"/>
            </a:pPr>
            <a:endParaRPr lang="en-US" sz="1400"/>
          </a:p>
          <a:p>
            <a:pPr marL="285750" indent="-285750">
              <a:buFont typeface="Arial"/>
              <a:buChar char="•"/>
            </a:pPr>
            <a:r>
              <a:rPr lang="en-US" sz="1400"/>
              <a:t>Each time you go in to "Create", it gives your project an "untitled" title including the number of projects you currently are working on.</a:t>
            </a:r>
          </a:p>
          <a:p>
            <a:pPr marL="285750" indent="-285750">
              <a:buFont typeface="Arial"/>
              <a:buChar char="•"/>
            </a:pPr>
            <a:endParaRPr lang="en-US" sz="1400"/>
          </a:p>
          <a:p>
            <a:pPr marL="285750" indent="-285750">
              <a:buFont typeface="Arial"/>
              <a:buChar char="•"/>
            </a:pPr>
            <a:r>
              <a:rPr lang="en-US" sz="1400"/>
              <a:t>Before you share a project, you should change the title. Do not use your name or other personal information in your title. Be sure to use proper and correct Capitalization and Spelling.</a:t>
            </a:r>
          </a:p>
          <a:p>
            <a:pPr marL="285750" indent="-285750">
              <a:buFont typeface="Arial"/>
              <a:buChar char="•"/>
            </a:pPr>
            <a:endParaRPr lang="en-US" sz="1400"/>
          </a:p>
          <a:p>
            <a:pPr marL="285750" indent="-285750">
              <a:buFont typeface="Arial"/>
              <a:buChar char="•"/>
            </a:pPr>
            <a:r>
              <a:rPr lang="en-US" sz="1400"/>
              <a:t>You can view your current projects and delete unwanted ones, by clicking the pull-down menu arrow next to your username in the top right corner, and choosing "My Stuff".</a:t>
            </a:r>
          </a:p>
          <a:p>
            <a:pPr marL="285750" indent="-285750">
              <a:buFont typeface="Arial"/>
              <a:buChar char="•"/>
            </a:pPr>
            <a:endParaRPr lang="en-US" sz="1400"/>
          </a:p>
          <a:p>
            <a:pPr marL="285750" indent="-285750">
              <a:buFont typeface="Arial"/>
              <a:buChar char="•"/>
            </a:pPr>
            <a:endParaRPr lang="en-US" sz="1400"/>
          </a:p>
          <a:p>
            <a:pPr marL="285750" indent="-285750">
              <a:buFont typeface="Arial"/>
              <a:buChar char="•"/>
            </a:pPr>
            <a:endParaRPr lang="en-US" sz="1400"/>
          </a:p>
        </p:txBody>
      </p:sp>
      <p:pic>
        <p:nvPicPr>
          <p:cNvPr id="4" name="Picture 3" descr="A screenshot of a phone&#10;&#10;Description automatically generated">
            <a:extLst>
              <a:ext uri="{FF2B5EF4-FFF2-40B4-BE49-F238E27FC236}">
                <a16:creationId xmlns:a16="http://schemas.microsoft.com/office/drawing/2014/main" id="{7A1D1525-9680-75CD-D492-2F9B4FEEF2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862" y="2761143"/>
            <a:ext cx="1505173" cy="203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908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631789" y="884780"/>
            <a:ext cx="7883594" cy="8002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/>
              <a:t>Share Your Project</a:t>
            </a:r>
          </a:p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F48E1DF-1B8F-A8F5-3EBF-5A8E52AC7376}"/>
              </a:ext>
            </a:extLst>
          </p:cNvPr>
          <p:cNvGrpSpPr/>
          <p:nvPr/>
        </p:nvGrpSpPr>
        <p:grpSpPr>
          <a:xfrm>
            <a:off x="7167641" y="2144090"/>
            <a:ext cx="1674401" cy="1568012"/>
            <a:chOff x="7046313" y="902172"/>
            <a:chExt cx="1674401" cy="1568012"/>
          </a:xfrm>
        </p:grpSpPr>
        <p:pic>
          <p:nvPicPr>
            <p:cNvPr id="9" name="Graphic 8" descr="Presentation with media">
              <a:extLst>
                <a:ext uri="{FF2B5EF4-FFF2-40B4-BE49-F238E27FC236}">
                  <a16:creationId xmlns:a16="http://schemas.microsoft.com/office/drawing/2014/main" id="{69EC3E1B-B5ED-4BDB-BB88-22EEDA6F4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150271" y="902172"/>
              <a:ext cx="1274421" cy="1274421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6A786C8-9DE2-4055-B621-9DC2FF8468F5}"/>
                </a:ext>
              </a:extLst>
            </p:cNvPr>
            <p:cNvSpPr txBox="1"/>
            <p:nvPr/>
          </p:nvSpPr>
          <p:spPr>
            <a:xfrm>
              <a:off x="7046313" y="2131630"/>
              <a:ext cx="1674401" cy="33855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1600">
                  <a:hlinkClick r:id="rId4"/>
                </a:rPr>
                <a:t>click for video</a:t>
              </a:r>
              <a:endParaRPr lang="en-US" sz="1600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63C64776-8BB9-41F6-BF6C-7C7FEC3FDF48}"/>
              </a:ext>
            </a:extLst>
          </p:cNvPr>
          <p:cNvSpPr/>
          <p:nvPr/>
        </p:nvSpPr>
        <p:spPr>
          <a:xfrm>
            <a:off x="5571369" y="1686801"/>
            <a:ext cx="3327105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F22765-4571-4A0C-B0C3-3B129751E4CA}"/>
              </a:ext>
            </a:extLst>
          </p:cNvPr>
          <p:cNvSpPr/>
          <p:nvPr/>
        </p:nvSpPr>
        <p:spPr>
          <a:xfrm>
            <a:off x="630091" y="1362113"/>
            <a:ext cx="6454588" cy="35394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1600" b="1" i="1"/>
          </a:p>
          <a:p>
            <a:r>
              <a:rPr lang="en-US" sz="1600"/>
              <a:t>"Sharing" your project makes it live for others to view.  </a:t>
            </a:r>
          </a:p>
          <a:p>
            <a:r>
              <a:rPr lang="en-US" sz="1600"/>
              <a:t>Before you decide to share, be sure to:</a:t>
            </a:r>
            <a:endParaRPr lang="en-US"/>
          </a:p>
          <a:p>
            <a:endParaRPr lang="en-US" sz="1600"/>
          </a:p>
          <a:p>
            <a:pPr marL="285750" indent="-285750">
              <a:buFont typeface="Arial"/>
              <a:buChar char="•"/>
            </a:pPr>
            <a:r>
              <a:rPr lang="en-US" sz="1600"/>
              <a:t>Be finished with your project and have teacher &amp; </a:t>
            </a:r>
          </a:p>
          <a:p>
            <a:r>
              <a:rPr lang="en-US" sz="1600"/>
              <a:t>     guardian permission to share.</a:t>
            </a:r>
            <a:endParaRPr lang="en-US"/>
          </a:p>
          <a:p>
            <a:pPr marL="285750" indent="-285750">
              <a:buFont typeface="Arial"/>
              <a:buChar char="•"/>
            </a:pPr>
            <a:endParaRPr lang="en-US" sz="1600"/>
          </a:p>
          <a:p>
            <a:pPr marL="285750" indent="-285750">
              <a:buFont typeface="Arial"/>
              <a:buChar char="•"/>
            </a:pPr>
            <a:r>
              <a:rPr lang="en-US" sz="1600"/>
              <a:t>Think of a title for your project that doesn't include personal information.</a:t>
            </a:r>
          </a:p>
          <a:p>
            <a:pPr marL="285750" indent="-285750">
              <a:buFont typeface="Arial"/>
              <a:buChar char="•"/>
            </a:pPr>
            <a:endParaRPr lang="en-US" sz="1600"/>
          </a:p>
          <a:p>
            <a:pPr marL="285750" indent="-285750">
              <a:buFont typeface="Arial"/>
              <a:buChar char="•"/>
            </a:pPr>
            <a:r>
              <a:rPr lang="en-US" sz="1600"/>
              <a:t>Check with your teacher about any other requirements.</a:t>
            </a:r>
          </a:p>
          <a:p>
            <a:pPr marL="285750" indent="-285750">
              <a:buFont typeface="Arial"/>
              <a:buChar char="•"/>
            </a:pPr>
            <a:endParaRPr lang="en-US" sz="1600"/>
          </a:p>
          <a:p>
            <a:pPr marL="285750" indent="-285750">
              <a:buFont typeface="Arial"/>
              <a:buChar char="•"/>
            </a:pPr>
            <a:endParaRPr lang="en-US" sz="1600"/>
          </a:p>
          <a:p>
            <a:pPr marL="285750" indent="-285750">
              <a:buFont typeface="Arial"/>
              <a:buChar char="•"/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593081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6939AF-7D41-4CB2-A350-6333393D748A}"/>
              </a:ext>
            </a:extLst>
          </p:cNvPr>
          <p:cNvSpPr/>
          <p:nvPr/>
        </p:nvSpPr>
        <p:spPr>
          <a:xfrm>
            <a:off x="631789" y="884780"/>
            <a:ext cx="7883594" cy="8002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/>
              <a:t>Beyond the Basics</a:t>
            </a:r>
          </a:p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C64776-8BB9-41F6-BF6C-7C7FEC3FDF48}"/>
              </a:ext>
            </a:extLst>
          </p:cNvPr>
          <p:cNvSpPr/>
          <p:nvPr/>
        </p:nvSpPr>
        <p:spPr>
          <a:xfrm>
            <a:off x="5571369" y="1686801"/>
            <a:ext cx="3327105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F22765-4571-4A0C-B0C3-3B129751E4CA}"/>
              </a:ext>
            </a:extLst>
          </p:cNvPr>
          <p:cNvSpPr/>
          <p:nvPr/>
        </p:nvSpPr>
        <p:spPr>
          <a:xfrm>
            <a:off x="630091" y="1366916"/>
            <a:ext cx="8269939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 i="1"/>
              <a:t>Click any of the links below for short video tutorials on additional animation coding blocks and techniques.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8164D0-EEE4-400A-4A5E-239DC8017F1B}"/>
              </a:ext>
            </a:extLst>
          </p:cNvPr>
          <p:cNvSpPr txBox="1"/>
          <p:nvPr/>
        </p:nvSpPr>
        <p:spPr>
          <a:xfrm>
            <a:off x="684113" y="1999673"/>
            <a:ext cx="8055726" cy="30162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hlinkClick r:id="rId2"/>
              </a:rPr>
              <a:t>Think/Say</a:t>
            </a:r>
            <a:r>
              <a:rPr lang="en-US"/>
              <a:t> - Use comic book style thinking and speech bubbles </a:t>
            </a:r>
          </a:p>
          <a:p>
            <a:endParaRPr lang="en-US"/>
          </a:p>
          <a:p>
            <a:r>
              <a:rPr lang="en-US">
                <a:solidFill>
                  <a:srgbClr val="00B0F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Broadcast</a:t>
            </a:r>
            <a:r>
              <a:rPr lang="en-US"/>
              <a:t> – Code multiple sprites to interact with one another</a:t>
            </a:r>
          </a:p>
          <a:p>
            <a:endParaRPr lang="en-US"/>
          </a:p>
          <a:p>
            <a:r>
              <a:rPr lang="en-US">
                <a:hlinkClick r:id="rId4"/>
              </a:rPr>
              <a:t>Broadcast 2</a:t>
            </a:r>
            <a:r>
              <a:rPr lang="en-US"/>
              <a:t>  - Code backdrops or costumes to change</a:t>
            </a:r>
          </a:p>
          <a:p>
            <a:endParaRPr lang="en-US"/>
          </a:p>
          <a:p>
            <a:r>
              <a:rPr lang="en-US">
                <a:solidFill>
                  <a:srgbClr val="00B0F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Hide/Show</a:t>
            </a:r>
            <a:r>
              <a:rPr lang="en-US"/>
              <a:t> - Have sprites appear or disappear during the animation</a:t>
            </a:r>
          </a:p>
          <a:p>
            <a:endParaRPr lang="en-US"/>
          </a:p>
          <a:p>
            <a:r>
              <a:rPr lang="en-US" sz="1400"/>
              <a:t>Still wanting to learn more?  Click the Tutorials link at the top of </a:t>
            </a:r>
          </a:p>
          <a:p>
            <a:r>
              <a:rPr lang="en-US" sz="1400"/>
              <a:t>the page in "Create" for specific short lessons from Scratch!</a:t>
            </a:r>
            <a:endParaRPr lang="en-US"/>
          </a:p>
          <a:p>
            <a:endParaRPr lang="en-US"/>
          </a:p>
        </p:txBody>
      </p:sp>
      <p:pic>
        <p:nvPicPr>
          <p:cNvPr id="6" name="Picture 5" descr="A purple background with white text&#10;&#10;Description automatically generated">
            <a:extLst>
              <a:ext uri="{FF2B5EF4-FFF2-40B4-BE49-F238E27FC236}">
                <a16:creationId xmlns:a16="http://schemas.microsoft.com/office/drawing/2014/main" id="{D21BAA40-6A35-2D49-0B53-408549346E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28625" y="4137284"/>
            <a:ext cx="1495425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3099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8" ma:contentTypeDescription="Create a new document." ma:contentTypeScope="" ma:versionID="1cabe4189b4ded3366d4c844dbdaf73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e267141d6bc3a22de30b179507810ad5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Props1.xml><?xml version="1.0" encoding="utf-8"?>
<ds:datastoreItem xmlns:ds="http://schemas.openxmlformats.org/officeDocument/2006/customXml" ds:itemID="{17C6CA00-0E13-4B7A-A315-6908000A236A}"/>
</file>

<file path=customXml/itemProps2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D37B0F-942B-4CBA-BBDF-991B64D97777}">
  <ds:schemaRefs>
    <ds:schemaRef ds:uri="47813547-0323-4cc6-9268-1bb2f548d87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(16:9)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MS_Yellow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revision>3</cp:revision>
  <dcterms:created xsi:type="dcterms:W3CDTF">2016-01-05T02:38:42Z</dcterms:created>
  <dcterms:modified xsi:type="dcterms:W3CDTF">2024-10-01T12:50:11Z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