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  <p:sldMasterId id="2147483660" r:id="rId5"/>
  </p:sldMasterIdLst>
  <p:sldIdLst>
    <p:sldId id="256" r:id="rId6"/>
    <p:sldId id="258" r:id="rId7"/>
    <p:sldId id="266" r:id="rId8"/>
    <p:sldId id="268" r:id="rId9"/>
    <p:sldId id="259" r:id="rId10"/>
    <p:sldId id="269" r:id="rId11"/>
    <p:sldId id="262" r:id="rId12"/>
    <p:sldId id="270" r:id="rId13"/>
    <p:sldId id="265" r:id="rId14"/>
    <p:sldId id="261" r:id="rId15"/>
    <p:sldId id="263" r:id="rId16"/>
    <p:sldId id="264" r:id="rId17"/>
  </p:sldIdLst>
  <p:sldSz cx="9144000" cy="5143500" type="screen16x9"/>
  <p:notesSz cx="6858000" cy="9144000"/>
  <p:custDataLst>
    <p:tags r:id="rId18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7D30"/>
    <a:srgbClr val="0000DC"/>
    <a:srgbClr val="000079"/>
    <a:srgbClr val="673276"/>
    <a:srgbClr val="7452CA"/>
    <a:srgbClr val="0C1930"/>
    <a:srgbClr val="CA67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912FB3-445D-8B05-4DAA-A528DC91B0AA}" v="1" dt="2024-10-04T13:44:13.4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7" autoAdjust="0"/>
    <p:restoredTop sz="97293" autoAdjust="0"/>
  </p:normalViewPr>
  <p:slideViewPr>
    <p:cSldViewPr snapToGrid="0" showGuides="1">
      <p:cViewPr varScale="1">
        <p:scale>
          <a:sx n="89" d="100"/>
          <a:sy n="89" d="100"/>
        </p:scale>
        <p:origin x="930" y="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331370" y="1764044"/>
            <a:ext cx="6477000" cy="1356604"/>
          </a:xfrm>
          <a:prstGeom prst="rect">
            <a:avLst/>
          </a:prstGeo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2" name="Picture 1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C3CC4929-9716-859C-1A3F-D9076F9435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E5588A3-BA1B-8673-E4FE-1832806FA4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078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011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2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25391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arallelogram 1"/>
          <p:cNvSpPr/>
          <p:nvPr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arallelogram 1"/>
          <p:cNvSpPr/>
          <p:nvPr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903D122-F9DC-ABBC-C7D0-B5047620F145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1" orient="horz" pos="3108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137319"/>
            <a:ext cx="4114800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800100"/>
            <a:ext cx="4114800" cy="22629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3178175"/>
            <a:ext cx="1066800" cy="182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62100" y="3178175"/>
            <a:ext cx="1447800" cy="182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3178175"/>
            <a:ext cx="1066800" cy="182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hyperlink" Target="https://vimeo.com/1014154128/7d70bd6f51?share=copy" TargetMode="External"/><Relationship Id="rId4" Type="http://schemas.openxmlformats.org/officeDocument/2006/relationships/hyperlink" Target="https://vimeo.com/1014152484/01b8262f19?share=copy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.png"/><Relationship Id="rId4" Type="http://schemas.openxmlformats.org/officeDocument/2006/relationships/hyperlink" Target="https://vimeo.com/1014162029/26ecea5e9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vimeo.com/1014166738/bf19e6ce9d?share=copy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vimeo.com/1011627254/c24170fe59?share=copy" TargetMode="External"/><Relationship Id="rId3" Type="http://schemas.openxmlformats.org/officeDocument/2006/relationships/hyperlink" Target="https://scratch.mit.edu/" TargetMode="External"/><Relationship Id="rId7" Type="http://schemas.openxmlformats.org/officeDocument/2006/relationships/hyperlink" Target="https://vimeo.com/1014374566/e748c5c741?share=copy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vimeo.com/1011624330/112dec8edd?share=copy" TargetMode="Externa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vimeo.com/1014378346/8622c82448?share=copy" TargetMode="External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hyperlink" Target="https://vimeo.com/1014528427/1250a910bc?share=copy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vimeo.com/1011642572/dc76af68f4?share=copy" TargetMode="External"/><Relationship Id="rId4" Type="http://schemas.openxmlformats.org/officeDocument/2006/relationships/image" Target="../media/image5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vimeo.com/1014618594/7c6ab7f8f4?share=copy" TargetMode="External"/><Relationship Id="rId4" Type="http://schemas.openxmlformats.org/officeDocument/2006/relationships/image" Target="../media/image5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1014629703/bb43026e84?share=copy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1014172188/a95fe9a00d?share=copy" TargetMode="External"/><Relationship Id="rId2" Type="http://schemas.openxmlformats.org/officeDocument/2006/relationships/hyperlink" Target="https://vimeo.com/1014171332/efd5c5f2ee?share=copy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hyperlink" Target="https://vimeo.com/1014189998/12f84f61a0?share=copy" TargetMode="External"/><Relationship Id="rId4" Type="http://schemas.openxmlformats.org/officeDocument/2006/relationships/hyperlink" Target="https://vimeo.com/1014186978/511eff988f?share=cop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cartoon cat running on a sign&#10;&#10;Description automatically generated">
            <a:extLst>
              <a:ext uri="{FF2B5EF4-FFF2-40B4-BE49-F238E27FC236}">
                <a16:creationId xmlns:a16="http://schemas.microsoft.com/office/drawing/2014/main" id="{6557F8D5-85C0-FF04-9D25-79B6A25D86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645" y="943639"/>
            <a:ext cx="3260651" cy="326065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D0BA48F-86FC-69B1-589E-395566FCB263}"/>
              </a:ext>
            </a:extLst>
          </p:cNvPr>
          <p:cNvSpPr txBox="1"/>
          <p:nvPr/>
        </p:nvSpPr>
        <p:spPr>
          <a:xfrm>
            <a:off x="3649379" y="1913909"/>
            <a:ext cx="5254009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800" b="1" dirty="0"/>
              <a:t>Code Your Own </a:t>
            </a:r>
          </a:p>
          <a:p>
            <a:pPr algn="ctr"/>
            <a:r>
              <a:rPr lang="en-US" sz="4800" b="1" dirty="0"/>
              <a:t>Video Game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86939AF-7D41-4CB2-A350-6333393D748A}"/>
              </a:ext>
            </a:extLst>
          </p:cNvPr>
          <p:cNvSpPr/>
          <p:nvPr/>
        </p:nvSpPr>
        <p:spPr>
          <a:xfrm>
            <a:off x="378112" y="901458"/>
            <a:ext cx="8109313" cy="123110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800" b="1" dirty="0"/>
              <a:t>More ways to move on the coordinate plane</a:t>
            </a:r>
          </a:p>
          <a:p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1EA8664-841E-40CC-9D42-67BE17FECEE1}"/>
              </a:ext>
            </a:extLst>
          </p:cNvPr>
          <p:cNvGrpSpPr/>
          <p:nvPr/>
        </p:nvGrpSpPr>
        <p:grpSpPr>
          <a:xfrm>
            <a:off x="7495106" y="1504496"/>
            <a:ext cx="1110943" cy="1083405"/>
            <a:chOff x="7097632" y="1130952"/>
            <a:chExt cx="1634258" cy="1546940"/>
          </a:xfrm>
        </p:grpSpPr>
        <p:pic>
          <p:nvPicPr>
            <p:cNvPr id="9" name="Graphic 8" descr="Presentation with media">
              <a:extLst>
                <a:ext uri="{FF2B5EF4-FFF2-40B4-BE49-F238E27FC236}">
                  <a16:creationId xmlns:a16="http://schemas.microsoft.com/office/drawing/2014/main" id="{69EC3E1B-B5ED-4BDB-BB88-22EEDA6F4E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187183" y="1130952"/>
              <a:ext cx="1274421" cy="1274421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6A786C8-9DE2-4055-B621-9DC2FF8468F5}"/>
                </a:ext>
              </a:extLst>
            </p:cNvPr>
            <p:cNvSpPr txBox="1"/>
            <p:nvPr/>
          </p:nvSpPr>
          <p:spPr>
            <a:xfrm>
              <a:off x="7097632" y="2326325"/>
              <a:ext cx="1634258" cy="35156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US" sz="1000" dirty="0">
                  <a:hlinkClick r:id="rId4"/>
                </a:rPr>
                <a:t>click for video</a:t>
              </a:r>
              <a:endParaRPr lang="en-US" sz="1000" dirty="0"/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E5F22765-4571-4A0C-B0C3-3B129751E4CA}"/>
              </a:ext>
            </a:extLst>
          </p:cNvPr>
          <p:cNvSpPr/>
          <p:nvPr/>
        </p:nvSpPr>
        <p:spPr>
          <a:xfrm>
            <a:off x="3753627" y="1320379"/>
            <a:ext cx="3564477" cy="280076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en-US" sz="1600" b="1" i="1" dirty="0"/>
          </a:p>
          <a:p>
            <a:r>
              <a:rPr lang="en-US" sz="1600" b="1" dirty="0">
                <a:solidFill>
                  <a:srgbClr val="F47D30"/>
                </a:solidFill>
              </a:rPr>
              <a:t>Glide Blocks</a:t>
            </a:r>
            <a:r>
              <a:rPr lang="en-US" sz="1600" b="1" dirty="0"/>
              <a:t> </a:t>
            </a:r>
            <a:r>
              <a:rPr lang="en-US" sz="1600" dirty="0"/>
              <a:t>– a sprite slides from one point to the next – you can see it glide the entire pathway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sz="1600" b="1" dirty="0"/>
          </a:p>
          <a:p>
            <a:r>
              <a:rPr lang="en-US" sz="1600" b="1" dirty="0">
                <a:solidFill>
                  <a:srgbClr val="00B0F0"/>
                </a:solidFill>
              </a:rPr>
              <a:t>Go To Blocks</a:t>
            </a:r>
            <a:r>
              <a:rPr lang="en-US" sz="1600" b="1" dirty="0"/>
              <a:t> – </a:t>
            </a:r>
            <a:r>
              <a:rPr lang="en-US" sz="1600" dirty="0"/>
              <a:t>a sprite moves to the next point – you cannot see it travel along the pathway, as if it "teleported" to the next point</a:t>
            </a:r>
            <a:endParaRPr lang="en-US"/>
          </a:p>
        </p:txBody>
      </p:sp>
      <p:pic>
        <p:nvPicPr>
          <p:cNvPr id="13" name="Graphic 12" descr="Presentation with media">
            <a:extLst>
              <a:ext uri="{FF2B5EF4-FFF2-40B4-BE49-F238E27FC236}">
                <a16:creationId xmlns:a16="http://schemas.microsoft.com/office/drawing/2014/main" id="{A55D5D77-F9E1-A959-CB1B-3AA86C5A98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45096" y="2958379"/>
            <a:ext cx="866331" cy="89254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9E8AF87-A4DB-F904-70FF-CB5184D3DCDC}"/>
              </a:ext>
            </a:extLst>
          </p:cNvPr>
          <p:cNvSpPr txBox="1"/>
          <p:nvPr/>
        </p:nvSpPr>
        <p:spPr>
          <a:xfrm>
            <a:off x="7474643" y="3817523"/>
            <a:ext cx="1100738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solidFill>
                  <a:srgbClr val="00B0F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for video</a:t>
            </a:r>
          </a:p>
        </p:txBody>
      </p:sp>
      <p:pic>
        <p:nvPicPr>
          <p:cNvPr id="15" name="Picture 14" descr="A cartoon cat running on a grid&#10;&#10;Description automatically generated">
            <a:extLst>
              <a:ext uri="{FF2B5EF4-FFF2-40B4-BE49-F238E27FC236}">
                <a16:creationId xmlns:a16="http://schemas.microsoft.com/office/drawing/2014/main" id="{99323474-675E-206F-27D6-1BE4DAE34F6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9067" y="1921008"/>
            <a:ext cx="3097627" cy="232922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8D56AF2-764E-B385-0484-36B5B3245674}"/>
              </a:ext>
            </a:extLst>
          </p:cNvPr>
          <p:cNvSpPr txBox="1"/>
          <p:nvPr/>
        </p:nvSpPr>
        <p:spPr>
          <a:xfrm>
            <a:off x="429346" y="4249750"/>
            <a:ext cx="8405371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i="1" dirty="0"/>
              <a:t>Computers operate at a very fast speed. The "wait" block, found in the "Control" menu, can help slow the program so single commands can be seen or time out the way you wish.</a:t>
            </a:r>
          </a:p>
        </p:txBody>
      </p:sp>
    </p:spTree>
    <p:extLst>
      <p:ext uri="{BB962C8B-B14F-4D97-AF65-F5344CB8AC3E}">
        <p14:creationId xmlns:p14="http://schemas.microsoft.com/office/powerpoint/2010/main" val="812601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86939AF-7D41-4CB2-A350-6333393D748A}"/>
              </a:ext>
            </a:extLst>
          </p:cNvPr>
          <p:cNvSpPr/>
          <p:nvPr/>
        </p:nvSpPr>
        <p:spPr>
          <a:xfrm>
            <a:off x="631789" y="884780"/>
            <a:ext cx="7883594" cy="80021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800" b="1" dirty="0"/>
              <a:t>Saving &amp; Naming Your Project</a:t>
            </a:r>
          </a:p>
          <a:p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F48E1DF-1B8F-A8F5-3EBF-5A8E52AC7376}"/>
              </a:ext>
            </a:extLst>
          </p:cNvPr>
          <p:cNvGrpSpPr/>
          <p:nvPr/>
        </p:nvGrpSpPr>
        <p:grpSpPr>
          <a:xfrm>
            <a:off x="810257" y="1435251"/>
            <a:ext cx="1324414" cy="1242457"/>
            <a:chOff x="7046313" y="902172"/>
            <a:chExt cx="1674401" cy="1582201"/>
          </a:xfrm>
        </p:grpSpPr>
        <p:pic>
          <p:nvPicPr>
            <p:cNvPr id="9" name="Graphic 8" descr="Presentation with media">
              <a:extLst>
                <a:ext uri="{FF2B5EF4-FFF2-40B4-BE49-F238E27FC236}">
                  <a16:creationId xmlns:a16="http://schemas.microsoft.com/office/drawing/2014/main" id="{69EC3E1B-B5ED-4BDB-BB88-22EEDA6F4E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150271" y="902172"/>
              <a:ext cx="1274421" cy="1274421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6A786C8-9DE2-4055-B621-9DC2FF8468F5}"/>
                </a:ext>
              </a:extLst>
            </p:cNvPr>
            <p:cNvSpPr txBox="1"/>
            <p:nvPr/>
          </p:nvSpPr>
          <p:spPr>
            <a:xfrm>
              <a:off x="7046313" y="2131630"/>
              <a:ext cx="1674401" cy="352743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US" sz="1200" dirty="0">
                  <a:hlinkClick r:id="rId4"/>
                </a:rPr>
                <a:t>click for video</a:t>
              </a:r>
              <a:endParaRPr lang="en-US" sz="1200" dirty="0"/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63C64776-8BB9-41F6-BF6C-7C7FEC3FDF48}"/>
              </a:ext>
            </a:extLst>
          </p:cNvPr>
          <p:cNvSpPr/>
          <p:nvPr/>
        </p:nvSpPr>
        <p:spPr>
          <a:xfrm>
            <a:off x="5571369" y="1686801"/>
            <a:ext cx="3327105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F22765-4571-4A0C-B0C3-3B129751E4CA}"/>
              </a:ext>
            </a:extLst>
          </p:cNvPr>
          <p:cNvSpPr/>
          <p:nvPr/>
        </p:nvSpPr>
        <p:spPr>
          <a:xfrm>
            <a:off x="2446486" y="1362113"/>
            <a:ext cx="6454588" cy="424731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en-US" sz="1600" b="1" i="1" dirty="0"/>
          </a:p>
          <a:p>
            <a:pPr marL="285750" indent="-285750">
              <a:buFont typeface="Arial"/>
              <a:buChar char="•"/>
            </a:pPr>
            <a:r>
              <a:rPr lang="en-US" sz="1400" dirty="0"/>
              <a:t>Scratch autosaves all projects on a timed schedule.  If you see the words "Save Now" at the top right of your screen, click to save any last-minute changes to your project.</a:t>
            </a:r>
          </a:p>
          <a:p>
            <a:pPr marL="285750" indent="-285750">
              <a:buFont typeface="Arial"/>
              <a:buChar char="•"/>
            </a:pPr>
            <a:endParaRPr lang="en-US" sz="1400" dirty="0"/>
          </a:p>
          <a:p>
            <a:pPr marL="285750" indent="-285750">
              <a:buFont typeface="Arial"/>
              <a:buChar char="•"/>
            </a:pPr>
            <a:r>
              <a:rPr lang="en-US" sz="1400" dirty="0"/>
              <a:t>Each time you go in to "Create", it gives your project an "untitled" title including the number of projects you currently are working on.</a:t>
            </a:r>
          </a:p>
          <a:p>
            <a:pPr marL="285750" indent="-285750">
              <a:buFont typeface="Arial"/>
              <a:buChar char="•"/>
            </a:pPr>
            <a:endParaRPr lang="en-US" sz="1400" dirty="0"/>
          </a:p>
          <a:p>
            <a:pPr marL="285750" indent="-285750">
              <a:buFont typeface="Arial"/>
              <a:buChar char="•"/>
            </a:pPr>
            <a:r>
              <a:rPr lang="en-US" sz="1400" dirty="0"/>
              <a:t>Before you share a project, you should change the title. Do not use your name or other personal information in your title. Be sure to use proper and correct Capitalization and Spelling.</a:t>
            </a:r>
          </a:p>
          <a:p>
            <a:pPr marL="285750" indent="-285750">
              <a:buFont typeface="Arial"/>
              <a:buChar char="•"/>
            </a:pPr>
            <a:endParaRPr lang="en-US" sz="1400" dirty="0"/>
          </a:p>
          <a:p>
            <a:pPr marL="285750" indent="-285750">
              <a:buFont typeface="Arial"/>
              <a:buChar char="•"/>
            </a:pPr>
            <a:r>
              <a:rPr lang="en-US" sz="1400" dirty="0"/>
              <a:t>You can view your current projects and delete unwanted ones, by clicking the pull-down menu arrow next to your username in the top right corner and choosing "My Stuff".</a:t>
            </a:r>
          </a:p>
          <a:p>
            <a:pPr marL="285750" indent="-285750">
              <a:buFont typeface="Arial"/>
              <a:buChar char="•"/>
            </a:pPr>
            <a:endParaRPr lang="en-US" sz="1400" dirty="0"/>
          </a:p>
          <a:p>
            <a:pPr marL="285750" indent="-285750">
              <a:buFont typeface="Arial"/>
              <a:buChar char="•"/>
            </a:pPr>
            <a:endParaRPr lang="en-US" sz="1400" dirty="0"/>
          </a:p>
          <a:p>
            <a:pPr marL="285750" indent="-285750">
              <a:buFont typeface="Arial"/>
              <a:buChar char="•"/>
            </a:pPr>
            <a:endParaRPr lang="en-US" sz="1400" dirty="0"/>
          </a:p>
        </p:txBody>
      </p:sp>
      <p:pic>
        <p:nvPicPr>
          <p:cNvPr id="4" name="Picture 3" descr="A screenshot of a phone&#10;&#10;Description automatically generated">
            <a:extLst>
              <a:ext uri="{FF2B5EF4-FFF2-40B4-BE49-F238E27FC236}">
                <a16:creationId xmlns:a16="http://schemas.microsoft.com/office/drawing/2014/main" id="{7A1D1525-9680-75CD-D492-2F9B4FEEF2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1862" y="2761143"/>
            <a:ext cx="1505173" cy="2035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908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86939AF-7D41-4CB2-A350-6333393D748A}"/>
              </a:ext>
            </a:extLst>
          </p:cNvPr>
          <p:cNvSpPr/>
          <p:nvPr/>
        </p:nvSpPr>
        <p:spPr>
          <a:xfrm>
            <a:off x="631789" y="884780"/>
            <a:ext cx="7883594" cy="80021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800" b="1" dirty="0"/>
              <a:t>Share Your Project</a:t>
            </a:r>
          </a:p>
          <a:p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F48E1DF-1B8F-A8F5-3EBF-5A8E52AC7376}"/>
              </a:ext>
            </a:extLst>
          </p:cNvPr>
          <p:cNvGrpSpPr/>
          <p:nvPr/>
        </p:nvGrpSpPr>
        <p:grpSpPr>
          <a:xfrm>
            <a:off x="7167641" y="2144090"/>
            <a:ext cx="1674401" cy="1568012"/>
            <a:chOff x="7046313" y="902172"/>
            <a:chExt cx="1674401" cy="1568012"/>
          </a:xfrm>
        </p:grpSpPr>
        <p:pic>
          <p:nvPicPr>
            <p:cNvPr id="9" name="Graphic 8" descr="Presentation with media">
              <a:extLst>
                <a:ext uri="{FF2B5EF4-FFF2-40B4-BE49-F238E27FC236}">
                  <a16:creationId xmlns:a16="http://schemas.microsoft.com/office/drawing/2014/main" id="{69EC3E1B-B5ED-4BDB-BB88-22EEDA6F4E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150271" y="902172"/>
              <a:ext cx="1274421" cy="1274421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6A786C8-9DE2-4055-B621-9DC2FF8468F5}"/>
                </a:ext>
              </a:extLst>
            </p:cNvPr>
            <p:cNvSpPr txBox="1"/>
            <p:nvPr/>
          </p:nvSpPr>
          <p:spPr>
            <a:xfrm>
              <a:off x="7046313" y="2131630"/>
              <a:ext cx="1674401" cy="338554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US" sz="1600" dirty="0">
                  <a:hlinkClick r:id="rId4"/>
                </a:rPr>
                <a:t>click for video</a:t>
              </a:r>
              <a:endParaRPr lang="en-US" sz="1600"/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63C64776-8BB9-41F6-BF6C-7C7FEC3FDF48}"/>
              </a:ext>
            </a:extLst>
          </p:cNvPr>
          <p:cNvSpPr/>
          <p:nvPr/>
        </p:nvSpPr>
        <p:spPr>
          <a:xfrm>
            <a:off x="5571369" y="1686801"/>
            <a:ext cx="3327105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F22765-4571-4A0C-B0C3-3B129751E4CA}"/>
              </a:ext>
            </a:extLst>
          </p:cNvPr>
          <p:cNvSpPr/>
          <p:nvPr/>
        </p:nvSpPr>
        <p:spPr>
          <a:xfrm>
            <a:off x="630091" y="1362113"/>
            <a:ext cx="6454588" cy="353943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en-US" sz="1600" b="1" i="1" dirty="0"/>
          </a:p>
          <a:p>
            <a:r>
              <a:rPr lang="en-US" sz="1600" dirty="0"/>
              <a:t>"Sharing" your project makes it live for others to view.  </a:t>
            </a:r>
          </a:p>
          <a:p>
            <a:r>
              <a:rPr lang="en-US" sz="1600" dirty="0"/>
              <a:t>Before you decide to share, be sure to:</a:t>
            </a:r>
            <a:endParaRPr lang="en-US"/>
          </a:p>
          <a:p>
            <a:endParaRPr lang="en-US" sz="1600" dirty="0"/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Be finished with your project and have teacher &amp; </a:t>
            </a:r>
          </a:p>
          <a:p>
            <a:r>
              <a:rPr lang="en-US" sz="1600" dirty="0"/>
              <a:t>     guardian permission to share.</a:t>
            </a:r>
            <a:endParaRPr lang="en-US" dirty="0"/>
          </a:p>
          <a:p>
            <a:pPr marL="285750" indent="-285750">
              <a:buFont typeface="Arial"/>
              <a:buChar char="•"/>
            </a:pPr>
            <a:endParaRPr lang="en-US" sz="1600" dirty="0"/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Think of a title for your project that doesn't include personal information.</a:t>
            </a:r>
          </a:p>
          <a:p>
            <a:pPr marL="285750" indent="-285750">
              <a:buFont typeface="Arial"/>
              <a:buChar char="•"/>
            </a:pPr>
            <a:endParaRPr lang="en-US" sz="1600" dirty="0"/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Check with your teacher about any other requirements.</a:t>
            </a:r>
          </a:p>
          <a:p>
            <a:pPr marL="285750" indent="-285750">
              <a:buFont typeface="Arial"/>
              <a:buChar char="•"/>
            </a:pPr>
            <a:endParaRPr lang="en-US" sz="1600" dirty="0"/>
          </a:p>
          <a:p>
            <a:pPr marL="285750" indent="-285750">
              <a:buFont typeface="Arial"/>
              <a:buChar char="•"/>
            </a:pPr>
            <a:endParaRPr lang="en-US" sz="1600" dirty="0"/>
          </a:p>
          <a:p>
            <a:pPr marL="285750" indent="-285750">
              <a:buFont typeface="Arial"/>
              <a:buChar char="•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93081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cartoon cat running on a sign&#10;&#10;Description automatically generated">
            <a:extLst>
              <a:ext uri="{FF2B5EF4-FFF2-40B4-BE49-F238E27FC236}">
                <a16:creationId xmlns:a16="http://schemas.microsoft.com/office/drawing/2014/main" id="{6557F8D5-85C0-FF04-9D25-79B6A25D86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129" y="3583152"/>
            <a:ext cx="1251397" cy="125139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86939AF-7D41-4CB2-A350-6333393D748A}"/>
              </a:ext>
            </a:extLst>
          </p:cNvPr>
          <p:cNvSpPr/>
          <p:nvPr/>
        </p:nvSpPr>
        <p:spPr>
          <a:xfrm>
            <a:off x="570282" y="934649"/>
            <a:ext cx="6891222" cy="181588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800" b="1" dirty="0"/>
              <a:t>Getting Started </a:t>
            </a:r>
          </a:p>
          <a:p>
            <a:endParaRPr lang="en-US" sz="800" b="1" dirty="0"/>
          </a:p>
          <a:p>
            <a:r>
              <a:rPr lang="en-US" b="1" dirty="0"/>
              <a:t>Navigate to </a:t>
            </a:r>
            <a:r>
              <a:rPr lang="en-US" b="1" dirty="0">
                <a:hlinkClick r:id="rId3"/>
              </a:rPr>
              <a:t>https://scratch.mit.edu</a:t>
            </a:r>
            <a:r>
              <a:rPr lang="en-US" b="1" dirty="0"/>
              <a:t> and log in to your student account</a:t>
            </a:r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1EA8664-841E-40CC-9D42-67BE17FECEE1}"/>
              </a:ext>
            </a:extLst>
          </p:cNvPr>
          <p:cNvGrpSpPr/>
          <p:nvPr/>
        </p:nvGrpSpPr>
        <p:grpSpPr>
          <a:xfrm>
            <a:off x="649968" y="2033380"/>
            <a:ext cx="1152144" cy="1558428"/>
            <a:chOff x="7097632" y="1028427"/>
            <a:chExt cx="1549536" cy="1790299"/>
          </a:xfrm>
        </p:grpSpPr>
        <p:pic>
          <p:nvPicPr>
            <p:cNvPr id="9" name="Graphic 8" descr="Presentation with media">
              <a:extLst>
                <a:ext uri="{FF2B5EF4-FFF2-40B4-BE49-F238E27FC236}">
                  <a16:creationId xmlns:a16="http://schemas.microsoft.com/office/drawing/2014/main" id="{69EC3E1B-B5ED-4BDB-BB88-22EEDA6F4E9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235189" y="1028427"/>
              <a:ext cx="1274421" cy="1274421"/>
            </a:xfrm>
            <a:prstGeom prst="rect">
              <a:avLst/>
            </a:prstGeom>
          </p:spPr>
        </p:pic>
        <p:sp>
          <p:nvSpPr>
            <p:cNvPr id="10" name="TextBox 9">
              <a:hlinkClick r:id="rId6"/>
              <a:extLst>
                <a:ext uri="{FF2B5EF4-FFF2-40B4-BE49-F238E27FC236}">
                  <a16:creationId xmlns:a16="http://schemas.microsoft.com/office/drawing/2014/main" id="{06A786C8-9DE2-4055-B621-9DC2FF8468F5}"/>
                </a:ext>
              </a:extLst>
            </p:cNvPr>
            <p:cNvSpPr txBox="1"/>
            <p:nvPr/>
          </p:nvSpPr>
          <p:spPr>
            <a:xfrm>
              <a:off x="7097632" y="2288372"/>
              <a:ext cx="1549536" cy="530354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US" sz="1200" dirty="0">
                  <a:hlinkClick r:id="rId7"/>
                </a:rPr>
                <a:t>click for video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4310FCB1-0442-4B80-BA91-94BFB4E52496}"/>
              </a:ext>
            </a:extLst>
          </p:cNvPr>
          <p:cNvSpPr txBox="1"/>
          <p:nvPr/>
        </p:nvSpPr>
        <p:spPr>
          <a:xfrm>
            <a:off x="1713620" y="2324784"/>
            <a:ext cx="5938656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b="1" dirty="0">
                <a:solidFill>
                  <a:srgbClr val="F47D30"/>
                </a:solidFill>
              </a:rPr>
              <a:t>EXPLORE </a:t>
            </a:r>
            <a:r>
              <a:rPr lang="en-US" sz="2400" dirty="0"/>
              <a:t>games made by other “Scratchers”</a:t>
            </a:r>
            <a:endParaRPr lang="en-US" sz="800" dirty="0"/>
          </a:p>
          <a:p>
            <a:endParaRPr lang="en-US" sz="800" dirty="0"/>
          </a:p>
          <a:p>
            <a:r>
              <a:rPr lang="en-US" sz="2400" dirty="0"/>
              <a:t>     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5D2F08-B274-49CF-BA5A-5BBF01754A2C}"/>
              </a:ext>
            </a:extLst>
          </p:cNvPr>
          <p:cNvSpPr txBox="1"/>
          <p:nvPr/>
        </p:nvSpPr>
        <p:spPr>
          <a:xfrm>
            <a:off x="3359715" y="3684026"/>
            <a:ext cx="4874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Take a tour of the </a:t>
            </a:r>
            <a:r>
              <a:rPr lang="en-US" sz="2400" b="1" dirty="0">
                <a:solidFill>
                  <a:srgbClr val="00B0F0"/>
                </a:solidFill>
              </a:rPr>
              <a:t>CREATE</a:t>
            </a:r>
            <a:r>
              <a:rPr lang="en-US" sz="2400" dirty="0"/>
              <a:t> workspace 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8E10EE2-36D8-4AA6-8C82-18B7C3B4C37B}"/>
              </a:ext>
            </a:extLst>
          </p:cNvPr>
          <p:cNvGrpSpPr/>
          <p:nvPr/>
        </p:nvGrpSpPr>
        <p:grpSpPr>
          <a:xfrm>
            <a:off x="2257864" y="3321286"/>
            <a:ext cx="1152144" cy="1373762"/>
            <a:chOff x="7097632" y="1028427"/>
            <a:chExt cx="1549536" cy="1578157"/>
          </a:xfrm>
        </p:grpSpPr>
        <p:pic>
          <p:nvPicPr>
            <p:cNvPr id="13" name="Graphic 12" descr="Presentation with media">
              <a:extLst>
                <a:ext uri="{FF2B5EF4-FFF2-40B4-BE49-F238E27FC236}">
                  <a16:creationId xmlns:a16="http://schemas.microsoft.com/office/drawing/2014/main" id="{20673B18-327C-4008-8BD2-C35188826AF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235189" y="1028427"/>
              <a:ext cx="1274421" cy="1274421"/>
            </a:xfrm>
            <a:prstGeom prst="rect">
              <a:avLst/>
            </a:prstGeom>
          </p:spPr>
        </p:pic>
        <p:sp>
          <p:nvSpPr>
            <p:cNvPr id="14" name="TextBox 13">
              <a:hlinkClick r:id="rId6"/>
              <a:extLst>
                <a:ext uri="{FF2B5EF4-FFF2-40B4-BE49-F238E27FC236}">
                  <a16:creationId xmlns:a16="http://schemas.microsoft.com/office/drawing/2014/main" id="{D8A7AD38-A7D9-4B84-8A90-B3E89AF2A181}"/>
                </a:ext>
              </a:extLst>
            </p:cNvPr>
            <p:cNvSpPr txBox="1"/>
            <p:nvPr/>
          </p:nvSpPr>
          <p:spPr>
            <a:xfrm>
              <a:off x="7097632" y="2288372"/>
              <a:ext cx="1549536" cy="3182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00B0F0"/>
                  </a:solidFill>
                  <a:hlinkClick r:id="rId8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click for video</a:t>
              </a:r>
              <a:endParaRPr lang="en-US" sz="1200" dirty="0">
                <a:solidFill>
                  <a:srgbClr val="00B0F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25865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86939AF-7D41-4CB2-A350-6333393D748A}"/>
              </a:ext>
            </a:extLst>
          </p:cNvPr>
          <p:cNvSpPr/>
          <p:nvPr/>
        </p:nvSpPr>
        <p:spPr>
          <a:xfrm>
            <a:off x="570282" y="934649"/>
            <a:ext cx="6891222" cy="203132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800" b="1" dirty="0"/>
              <a:t>Video Game Tutorials </a:t>
            </a:r>
          </a:p>
          <a:p>
            <a:endParaRPr lang="en-US" sz="800" b="1" dirty="0"/>
          </a:p>
          <a:p>
            <a:r>
              <a:rPr lang="en-US" dirty="0"/>
              <a:t>A great way to get inspired and learn video game coding techniques is by searching and viewing the Scratch Tutorials.</a:t>
            </a:r>
            <a:endParaRPr lang="en-US" b="1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10FCB1-0442-4B80-BA91-94BFB4E52496}"/>
              </a:ext>
            </a:extLst>
          </p:cNvPr>
          <p:cNvSpPr txBox="1"/>
          <p:nvPr/>
        </p:nvSpPr>
        <p:spPr>
          <a:xfrm>
            <a:off x="1713620" y="2324784"/>
            <a:ext cx="5938656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US" sz="2400" dirty="0"/>
          </a:p>
          <a:p>
            <a:endParaRPr lang="en-US" sz="800" dirty="0"/>
          </a:p>
          <a:p>
            <a:r>
              <a:rPr lang="en-US" sz="2400" dirty="0"/>
              <a:t>       </a:t>
            </a:r>
          </a:p>
        </p:txBody>
      </p:sp>
      <p:pic>
        <p:nvPicPr>
          <p:cNvPr id="6" name="Picture 5" descr="A purple background with white text&#10;&#10;Description automatically generated">
            <a:extLst>
              <a:ext uri="{FF2B5EF4-FFF2-40B4-BE49-F238E27FC236}">
                <a16:creationId xmlns:a16="http://schemas.microsoft.com/office/drawing/2014/main" id="{35422DDE-5EB9-A307-BC36-B807D4E595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4039" y="2759233"/>
            <a:ext cx="2491628" cy="1048070"/>
          </a:xfrm>
          <a:prstGeom prst="rect">
            <a:avLst/>
          </a:prstGeom>
        </p:spPr>
      </p:pic>
      <p:pic>
        <p:nvPicPr>
          <p:cNvPr id="8" name="Graphic 7" descr="Presentation with media">
            <a:extLst>
              <a:ext uri="{FF2B5EF4-FFF2-40B4-BE49-F238E27FC236}">
                <a16:creationId xmlns:a16="http://schemas.microsoft.com/office/drawing/2014/main" id="{F497488E-ED15-4A8F-1B61-36947B224E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23114" y="2572093"/>
            <a:ext cx="947585" cy="110936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4C3AD03-D373-CD9C-CF77-0509BF6F4B8C}"/>
              </a:ext>
            </a:extLst>
          </p:cNvPr>
          <p:cNvSpPr txBox="1"/>
          <p:nvPr/>
        </p:nvSpPr>
        <p:spPr>
          <a:xfrm>
            <a:off x="1826879" y="3731079"/>
            <a:ext cx="274320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u="sng" dirty="0">
                <a:solidFill>
                  <a:srgbClr val="00B0F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for video</a:t>
            </a:r>
            <a:endParaRPr lang="en-US" dirty="0"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</p:spTree>
    <p:extLst>
      <p:ext uri="{BB962C8B-B14F-4D97-AF65-F5344CB8AC3E}">
        <p14:creationId xmlns:p14="http://schemas.microsoft.com/office/powerpoint/2010/main" val="922577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86939AF-7D41-4CB2-A350-6333393D748A}"/>
              </a:ext>
            </a:extLst>
          </p:cNvPr>
          <p:cNvSpPr/>
          <p:nvPr/>
        </p:nvSpPr>
        <p:spPr>
          <a:xfrm>
            <a:off x="502121" y="812742"/>
            <a:ext cx="7883594" cy="80021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800" b="1" dirty="0"/>
              <a:t>Code a "Chase" Game</a:t>
            </a:r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3C64776-8BB9-41F6-BF6C-7C7FEC3FDF48}"/>
              </a:ext>
            </a:extLst>
          </p:cNvPr>
          <p:cNvSpPr/>
          <p:nvPr/>
        </p:nvSpPr>
        <p:spPr>
          <a:xfrm>
            <a:off x="5571369" y="1686801"/>
            <a:ext cx="3327105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F22765-4571-4A0C-B0C3-3B129751E4CA}"/>
              </a:ext>
            </a:extLst>
          </p:cNvPr>
          <p:cNvSpPr/>
          <p:nvPr/>
        </p:nvSpPr>
        <p:spPr>
          <a:xfrm>
            <a:off x="501465" y="1078763"/>
            <a:ext cx="7727256" cy="107721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en-US" sz="1600" b="1" i="1" dirty="0"/>
          </a:p>
          <a:p>
            <a:r>
              <a:rPr lang="en-US" sz="1600" b="1" i="1" dirty="0"/>
              <a:t>A basic "Chase" game is an excellent first-time video game to code.  There are many ways you can customize your game to make it unique.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F31647-09AA-89C9-A29D-44F114EB97B7}"/>
              </a:ext>
            </a:extLst>
          </p:cNvPr>
          <p:cNvSpPr txBox="1"/>
          <p:nvPr/>
        </p:nvSpPr>
        <p:spPr>
          <a:xfrm>
            <a:off x="597775" y="2102929"/>
            <a:ext cx="3845809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/>
              <a:t>Choose a "Sprite" as your main character that will do the chasing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Choose a "Sprite" that will be chased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Choose a "Backdrop"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A5CDD1A-9EB2-5AC9-27AE-65C90A2AEDC1}"/>
              </a:ext>
            </a:extLst>
          </p:cNvPr>
          <p:cNvSpPr txBox="1"/>
          <p:nvPr/>
        </p:nvSpPr>
        <p:spPr>
          <a:xfrm>
            <a:off x="4570591" y="2166417"/>
            <a:ext cx="4718304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>
                <a:solidFill>
                  <a:srgbClr val="F47D30"/>
                </a:solidFill>
              </a:rPr>
              <a:t>SPRITE </a:t>
            </a:r>
            <a:r>
              <a:rPr lang="en-US" dirty="0"/>
              <a:t>– any programable </a:t>
            </a:r>
          </a:p>
          <a:p>
            <a:r>
              <a:rPr lang="en-US" dirty="0"/>
              <a:t>                character or object  </a:t>
            </a:r>
            <a:endParaRPr lang="en-US" dirty="0">
              <a:solidFill>
                <a:srgbClr val="F47D3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6F01256-F355-B16A-377A-54ACDCD50BFA}"/>
              </a:ext>
            </a:extLst>
          </p:cNvPr>
          <p:cNvSpPr/>
          <p:nvPr/>
        </p:nvSpPr>
        <p:spPr>
          <a:xfrm>
            <a:off x="4572444" y="3137162"/>
            <a:ext cx="3327105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BACKDROP</a:t>
            </a:r>
            <a:r>
              <a:rPr lang="en-US" i="1" dirty="0">
                <a:solidFill>
                  <a:srgbClr val="00B0F0"/>
                </a:solidFill>
              </a:rPr>
              <a:t> </a:t>
            </a:r>
            <a:r>
              <a:rPr lang="en-US" dirty="0"/>
              <a:t>– background </a:t>
            </a:r>
            <a:endParaRPr lang="en-US"/>
          </a:p>
          <a:p>
            <a:r>
              <a:rPr lang="en-US" dirty="0"/>
              <a:t>                           scene</a:t>
            </a:r>
          </a:p>
        </p:txBody>
      </p:sp>
      <p:pic>
        <p:nvPicPr>
          <p:cNvPr id="15" name="Graphic 14" descr="Presentation with media">
            <a:extLst>
              <a:ext uri="{FF2B5EF4-FFF2-40B4-BE49-F238E27FC236}">
                <a16:creationId xmlns:a16="http://schemas.microsoft.com/office/drawing/2014/main" id="{3DF46508-7546-A35C-4CEB-AA61C72323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37384" y="3466719"/>
            <a:ext cx="1274421" cy="1274421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9B91FDAD-5B66-335B-98CC-D6645C5E930C}"/>
              </a:ext>
            </a:extLst>
          </p:cNvPr>
          <p:cNvSpPr txBox="1"/>
          <p:nvPr/>
        </p:nvSpPr>
        <p:spPr>
          <a:xfrm>
            <a:off x="5000439" y="4254345"/>
            <a:ext cx="200577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>
                <a:hlinkClick r:id="rId4"/>
              </a:rPr>
              <a:t>click for video</a:t>
            </a:r>
            <a:endParaRPr lang="en-US" dirty="0"/>
          </a:p>
        </p:txBody>
      </p:sp>
      <p:pic>
        <p:nvPicPr>
          <p:cNvPr id="2" name="Picture 1" descr="A cartoon of a jellyfish&#10;&#10;Description automatically generated">
            <a:extLst>
              <a:ext uri="{FF2B5EF4-FFF2-40B4-BE49-F238E27FC236}">
                <a16:creationId xmlns:a16="http://schemas.microsoft.com/office/drawing/2014/main" id="{3AB368B4-1A4E-2F43-3212-F251FCDA7AEE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t="647" r="555" b="-902"/>
          <a:stretch/>
        </p:blipFill>
        <p:spPr>
          <a:xfrm>
            <a:off x="7802582" y="1944483"/>
            <a:ext cx="857890" cy="1259552"/>
          </a:xfrm>
          <a:prstGeom prst="rect">
            <a:avLst/>
          </a:prstGeom>
        </p:spPr>
      </p:pic>
      <p:pic>
        <p:nvPicPr>
          <p:cNvPr id="4" name="Picture 3" descr="A cartoon star with a face&#10;&#10;Description automatically generated">
            <a:extLst>
              <a:ext uri="{FF2B5EF4-FFF2-40B4-BE49-F238E27FC236}">
                <a16:creationId xmlns:a16="http://schemas.microsoft.com/office/drawing/2014/main" id="{597329D5-09DC-7E70-FAA0-CF868E646C8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72118" y="2492707"/>
            <a:ext cx="557173" cy="566298"/>
          </a:xfrm>
          <a:prstGeom prst="rect">
            <a:avLst/>
          </a:prstGeom>
        </p:spPr>
      </p:pic>
      <p:pic>
        <p:nvPicPr>
          <p:cNvPr id="8" name="Picture 7" descr="Cartoon coral reef with seaweed and starfish&#10;&#10;Description automatically generated">
            <a:extLst>
              <a:ext uri="{FF2B5EF4-FFF2-40B4-BE49-F238E27FC236}">
                <a16:creationId xmlns:a16="http://schemas.microsoft.com/office/drawing/2014/main" id="{0FC52B57-19F6-AE0D-8C1F-5D0C71B09A0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50435" y="3467420"/>
            <a:ext cx="1704227" cy="1267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981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2563BD6-2E89-4D53-BE60-F21D7EB550F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43" t="8218" r="11415" b="19359"/>
          <a:stretch/>
        </p:blipFill>
        <p:spPr>
          <a:xfrm>
            <a:off x="6251192" y="2570241"/>
            <a:ext cx="2348542" cy="194269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86939AF-7D41-4CB2-A350-6333393D748A}"/>
              </a:ext>
            </a:extLst>
          </p:cNvPr>
          <p:cNvSpPr/>
          <p:nvPr/>
        </p:nvSpPr>
        <p:spPr>
          <a:xfrm>
            <a:off x="574371" y="752417"/>
            <a:ext cx="8101584" cy="123110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800" b="1" dirty="0"/>
              <a:t>Selecting and Changing the Looks of a Sprite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1EA8664-841E-40CC-9D42-67BE17FECEE1}"/>
              </a:ext>
            </a:extLst>
          </p:cNvPr>
          <p:cNvGrpSpPr/>
          <p:nvPr/>
        </p:nvGrpSpPr>
        <p:grpSpPr>
          <a:xfrm>
            <a:off x="5297576" y="1535659"/>
            <a:ext cx="1549536" cy="1526752"/>
            <a:chOff x="7097632" y="1130952"/>
            <a:chExt cx="1549536" cy="1526752"/>
          </a:xfrm>
        </p:grpSpPr>
        <p:pic>
          <p:nvPicPr>
            <p:cNvPr id="9" name="Graphic 8" descr="Presentation with media">
              <a:extLst>
                <a:ext uri="{FF2B5EF4-FFF2-40B4-BE49-F238E27FC236}">
                  <a16:creationId xmlns:a16="http://schemas.microsoft.com/office/drawing/2014/main" id="{69EC3E1B-B5ED-4BDB-BB88-22EEDA6F4E9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187183" y="1130952"/>
              <a:ext cx="1274421" cy="1274421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6A786C8-9DE2-4055-B621-9DC2FF8468F5}"/>
                </a:ext>
              </a:extLst>
            </p:cNvPr>
            <p:cNvSpPr txBox="1"/>
            <p:nvPr/>
          </p:nvSpPr>
          <p:spPr>
            <a:xfrm>
              <a:off x="7097632" y="2288372"/>
              <a:ext cx="15495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hlinkClick r:id="rId5"/>
                </a:rPr>
                <a:t>click for video</a:t>
              </a:r>
              <a:endParaRPr lang="en-US" dirty="0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6A233F87-B756-4F6D-B07C-A2D631BCC2DC}"/>
              </a:ext>
            </a:extLst>
          </p:cNvPr>
          <p:cNvSpPr txBox="1"/>
          <p:nvPr/>
        </p:nvSpPr>
        <p:spPr>
          <a:xfrm>
            <a:off x="574136" y="1692447"/>
            <a:ext cx="4343400" cy="33547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i="1" dirty="0"/>
              <a:t>The possibilities to customize your project with sprites are endless. </a:t>
            </a:r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Change poses or “costumes”</a:t>
            </a:r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Change size and color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Draw your own unique sprite features or create a whole new sprite</a:t>
            </a:r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Upload your own images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579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86939AF-7D41-4CB2-A350-6333393D748A}"/>
              </a:ext>
            </a:extLst>
          </p:cNvPr>
          <p:cNvSpPr/>
          <p:nvPr/>
        </p:nvSpPr>
        <p:spPr>
          <a:xfrm>
            <a:off x="378112" y="901458"/>
            <a:ext cx="8109313" cy="80021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800" b="1" dirty="0"/>
              <a:t>Moving on the Coordinate Plane</a:t>
            </a:r>
          </a:p>
          <a:p>
            <a:endParaRPr lang="en-US" dirty="0"/>
          </a:p>
        </p:txBody>
      </p:sp>
      <p:pic>
        <p:nvPicPr>
          <p:cNvPr id="15" name="Picture 14" descr="A cartoon cat running on a grid&#10;&#10;Description automatically generated">
            <a:extLst>
              <a:ext uri="{FF2B5EF4-FFF2-40B4-BE49-F238E27FC236}">
                <a16:creationId xmlns:a16="http://schemas.microsoft.com/office/drawing/2014/main" id="{99323474-675E-206F-27D6-1BE4DAE34F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844" y="1688997"/>
            <a:ext cx="3398882" cy="255516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3E146F-3246-FA52-9226-AFA0EBD6B5F5}"/>
              </a:ext>
            </a:extLst>
          </p:cNvPr>
          <p:cNvSpPr txBox="1"/>
          <p:nvPr/>
        </p:nvSpPr>
        <p:spPr>
          <a:xfrm>
            <a:off x="4018020" y="1799315"/>
            <a:ext cx="3039197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F47D30"/>
                </a:solidFill>
              </a:rPr>
              <a:t>Coding a Sprite to move with the keyboard arrow keys - </a:t>
            </a:r>
            <a:r>
              <a:rPr lang="en-US" i="1" dirty="0">
                <a:solidFill>
                  <a:srgbClr val="F47D30"/>
                </a:solidFill>
              </a:rPr>
              <a:t>Chasing</a:t>
            </a:r>
          </a:p>
        </p:txBody>
      </p:sp>
      <p:pic>
        <p:nvPicPr>
          <p:cNvPr id="4" name="Graphic 3" descr="Presentation with media">
            <a:extLst>
              <a:ext uri="{FF2B5EF4-FFF2-40B4-BE49-F238E27FC236}">
                <a16:creationId xmlns:a16="http://schemas.microsoft.com/office/drawing/2014/main" id="{32C73C08-4212-3DCE-FC7C-09E48A4919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056863" y="1284512"/>
            <a:ext cx="1274421" cy="127442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91E930D-2144-35C6-29DC-B05B1594A987}"/>
              </a:ext>
            </a:extLst>
          </p:cNvPr>
          <p:cNvSpPr txBox="1"/>
          <p:nvPr/>
        </p:nvSpPr>
        <p:spPr>
          <a:xfrm>
            <a:off x="6952905" y="2403215"/>
            <a:ext cx="1674401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dirty="0">
                <a:hlinkClick r:id="rId5"/>
              </a:rPr>
              <a:t>click for video</a:t>
            </a:r>
            <a:endParaRPr lang="en-US" sz="1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A6DE99-9FD0-5007-5492-99DE163F0620}"/>
              </a:ext>
            </a:extLst>
          </p:cNvPr>
          <p:cNvSpPr txBox="1"/>
          <p:nvPr/>
        </p:nvSpPr>
        <p:spPr>
          <a:xfrm>
            <a:off x="4018020" y="3075222"/>
            <a:ext cx="3039197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Coding a Sprite to keep moving to a random position – </a:t>
            </a:r>
            <a:r>
              <a:rPr lang="en-US" i="1" dirty="0">
                <a:solidFill>
                  <a:srgbClr val="00B0F0"/>
                </a:solidFill>
              </a:rPr>
              <a:t>Being Chased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9" name="Graphic 8" descr="Presentation with media">
            <a:extLst>
              <a:ext uri="{FF2B5EF4-FFF2-40B4-BE49-F238E27FC236}">
                <a16:creationId xmlns:a16="http://schemas.microsoft.com/office/drawing/2014/main" id="{9DA621F8-9D75-8783-51D1-B18FEE3606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056863" y="2724337"/>
            <a:ext cx="1274421" cy="127442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88B8032-048E-AF52-5097-2D3D8946221A}"/>
              </a:ext>
            </a:extLst>
          </p:cNvPr>
          <p:cNvSpPr txBox="1"/>
          <p:nvPr/>
        </p:nvSpPr>
        <p:spPr>
          <a:xfrm>
            <a:off x="6952905" y="3913924"/>
            <a:ext cx="1674401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for video</a:t>
            </a:r>
            <a:endParaRPr lang="en-US" sz="1600">
              <a:solidFill>
                <a:srgbClr val="00B0F0"/>
              </a:solidFill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</p:spTree>
    <p:extLst>
      <p:ext uri="{BB962C8B-B14F-4D97-AF65-F5344CB8AC3E}">
        <p14:creationId xmlns:p14="http://schemas.microsoft.com/office/powerpoint/2010/main" val="1109768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E291892C-43E0-4B81-9398-7862FBC29B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8119" y="1937450"/>
            <a:ext cx="2656589" cy="262425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86939AF-7D41-4CB2-A350-6333393D748A}"/>
              </a:ext>
            </a:extLst>
          </p:cNvPr>
          <p:cNvSpPr/>
          <p:nvPr/>
        </p:nvSpPr>
        <p:spPr>
          <a:xfrm>
            <a:off x="631789" y="884780"/>
            <a:ext cx="7883594" cy="80021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800" b="1" dirty="0"/>
              <a:t>Create a Variable – Keep Score</a:t>
            </a:r>
            <a:endParaRPr lang="en-US" dirty="0"/>
          </a:p>
          <a:p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F48E1DF-1B8F-A8F5-3EBF-5A8E52AC7376}"/>
              </a:ext>
            </a:extLst>
          </p:cNvPr>
          <p:cNvGrpSpPr/>
          <p:nvPr/>
        </p:nvGrpSpPr>
        <p:grpSpPr>
          <a:xfrm>
            <a:off x="6935184" y="899082"/>
            <a:ext cx="1674401" cy="1568012"/>
            <a:chOff x="7046313" y="902172"/>
            <a:chExt cx="1674401" cy="1568012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6A786C8-9DE2-4055-B621-9DC2FF8468F5}"/>
                </a:ext>
              </a:extLst>
            </p:cNvPr>
            <p:cNvSpPr txBox="1"/>
            <p:nvPr/>
          </p:nvSpPr>
          <p:spPr>
            <a:xfrm>
              <a:off x="7046313" y="2131630"/>
              <a:ext cx="1674401" cy="338554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US" sz="1600" dirty="0">
                  <a:hlinkClick r:id="rId3"/>
                </a:rPr>
                <a:t>click for video</a:t>
              </a:r>
              <a:endParaRPr lang="en-US" sz="1600"/>
            </a:p>
          </p:txBody>
        </p:sp>
        <p:pic>
          <p:nvPicPr>
            <p:cNvPr id="9" name="Graphic 8" descr="Presentation with media">
              <a:extLst>
                <a:ext uri="{FF2B5EF4-FFF2-40B4-BE49-F238E27FC236}">
                  <a16:creationId xmlns:a16="http://schemas.microsoft.com/office/drawing/2014/main" id="{69EC3E1B-B5ED-4BDB-BB88-22EEDA6F4E9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150271" y="902172"/>
              <a:ext cx="1274421" cy="1274421"/>
            </a:xfrm>
            <a:prstGeom prst="rect">
              <a:avLst/>
            </a:prstGeom>
          </p:spPr>
        </p:pic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63C64776-8BB9-41F6-BF6C-7C7FEC3FDF48}"/>
              </a:ext>
            </a:extLst>
          </p:cNvPr>
          <p:cNvSpPr/>
          <p:nvPr/>
        </p:nvSpPr>
        <p:spPr>
          <a:xfrm>
            <a:off x="5753009" y="1571615"/>
            <a:ext cx="3327105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F22765-4571-4A0C-B0C3-3B129751E4CA}"/>
              </a:ext>
            </a:extLst>
          </p:cNvPr>
          <p:cNvSpPr/>
          <p:nvPr/>
        </p:nvSpPr>
        <p:spPr>
          <a:xfrm>
            <a:off x="683105" y="1450194"/>
            <a:ext cx="4993021" cy="304698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en-US" sz="1600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Variable Blocks can be created for many creative reasons.  One of the most common is to keep score.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Variable Blocks usually need to work together with control brackets and sensing blocks.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"If...then" statement control brackets can be used to create variety and interaction in a project or game.</a:t>
            </a:r>
          </a:p>
        </p:txBody>
      </p:sp>
    </p:spTree>
    <p:extLst>
      <p:ext uri="{BB962C8B-B14F-4D97-AF65-F5344CB8AC3E}">
        <p14:creationId xmlns:p14="http://schemas.microsoft.com/office/powerpoint/2010/main" val="2758970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86939AF-7D41-4CB2-A350-6333393D748A}"/>
              </a:ext>
            </a:extLst>
          </p:cNvPr>
          <p:cNvSpPr/>
          <p:nvPr/>
        </p:nvSpPr>
        <p:spPr>
          <a:xfrm>
            <a:off x="790272" y="899187"/>
            <a:ext cx="1899654" cy="80021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800" b="1" dirty="0"/>
              <a:t>Level Up</a:t>
            </a:r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3C64776-8BB9-41F6-BF6C-7C7FEC3FDF48}"/>
              </a:ext>
            </a:extLst>
          </p:cNvPr>
          <p:cNvSpPr/>
          <p:nvPr/>
        </p:nvSpPr>
        <p:spPr>
          <a:xfrm>
            <a:off x="6055568" y="1513985"/>
            <a:ext cx="3327105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F22765-4571-4A0C-B0C3-3B129751E4CA}"/>
              </a:ext>
            </a:extLst>
          </p:cNvPr>
          <p:cNvSpPr/>
          <p:nvPr/>
        </p:nvSpPr>
        <p:spPr>
          <a:xfrm>
            <a:off x="683105" y="1287280"/>
            <a:ext cx="6044438" cy="353943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en-US" sz="1600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Change Backdrops to start a new level.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Make the sprite you need to catch </a:t>
            </a:r>
            <a:r>
              <a:rPr lang="en-US" sz="1600"/>
              <a:t>smaller or</a:t>
            </a:r>
            <a:r>
              <a:rPr lang="en-US" sz="1600" dirty="0"/>
              <a:t> move faster.</a:t>
            </a:r>
            <a:endParaRPr lang="en-US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/>
              <a:t>Add obstacles or a third sprite that will cause you to lose points when tagged.</a:t>
            </a:r>
            <a:endParaRPr lang="en-US" sz="1600" dirty="0"/>
          </a:p>
          <a:p>
            <a:pPr>
              <a:buFontTx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/>
              <a:t>Add fun features like sprite color changes or sound effects when tagged.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/>
              <a:t>Be creative and inspired. Be adventurous and try new blocks to see what they do!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02567A6-BEE0-126E-34DA-2E6A8DA21FAA}"/>
              </a:ext>
            </a:extLst>
          </p:cNvPr>
          <p:cNvSpPr txBox="1"/>
          <p:nvPr/>
        </p:nvSpPr>
        <p:spPr>
          <a:xfrm>
            <a:off x="2689187" y="900099"/>
            <a:ext cx="597848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i="1" dirty="0"/>
              <a:t>There are endless ways you can add unique features to make your games interesting and challenging.</a:t>
            </a:r>
            <a:endParaRPr lang="en-US" dirty="0"/>
          </a:p>
        </p:txBody>
      </p:sp>
      <p:pic>
        <p:nvPicPr>
          <p:cNvPr id="2" name="Picture 1" descr="A cartoon of a puffer fish&#10;&#10;Description automatically generated">
            <a:extLst>
              <a:ext uri="{FF2B5EF4-FFF2-40B4-BE49-F238E27FC236}">
                <a16:creationId xmlns:a16="http://schemas.microsoft.com/office/drawing/2014/main" id="{0473DA2F-20D3-76F9-1F9E-226621AA38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5810" y="1940441"/>
            <a:ext cx="2247740" cy="2042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780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86939AF-7D41-4CB2-A350-6333393D748A}"/>
              </a:ext>
            </a:extLst>
          </p:cNvPr>
          <p:cNvSpPr/>
          <p:nvPr/>
        </p:nvSpPr>
        <p:spPr>
          <a:xfrm>
            <a:off x="631789" y="884780"/>
            <a:ext cx="7883594" cy="80021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800" b="1" dirty="0"/>
              <a:t>Beyond the Basics</a:t>
            </a:r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3C64776-8BB9-41F6-BF6C-7C7FEC3FDF48}"/>
              </a:ext>
            </a:extLst>
          </p:cNvPr>
          <p:cNvSpPr/>
          <p:nvPr/>
        </p:nvSpPr>
        <p:spPr>
          <a:xfrm>
            <a:off x="5571369" y="1686801"/>
            <a:ext cx="3327105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F22765-4571-4A0C-B0C3-3B129751E4CA}"/>
              </a:ext>
            </a:extLst>
          </p:cNvPr>
          <p:cNvSpPr/>
          <p:nvPr/>
        </p:nvSpPr>
        <p:spPr>
          <a:xfrm>
            <a:off x="630091" y="1366916"/>
            <a:ext cx="8269939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 i="1" dirty="0"/>
              <a:t>Click any of the links below for short video tutorials on </a:t>
            </a:r>
            <a:r>
              <a:rPr lang="en-US" sz="1600" i="1"/>
              <a:t>additional coding </a:t>
            </a:r>
            <a:r>
              <a:rPr lang="en-US" sz="1600" i="1" dirty="0"/>
              <a:t>blocks and techniques.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8164D0-EEE4-400A-4A5E-239DC8017F1B}"/>
              </a:ext>
            </a:extLst>
          </p:cNvPr>
          <p:cNvSpPr txBox="1"/>
          <p:nvPr/>
        </p:nvSpPr>
        <p:spPr>
          <a:xfrm>
            <a:off x="684113" y="1999673"/>
            <a:ext cx="8055726" cy="30162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hlinkClick r:id="rId2"/>
              </a:rPr>
              <a:t>Think/Say</a:t>
            </a:r>
            <a:r>
              <a:rPr lang="en-US" dirty="0"/>
              <a:t> - Use comic book style thinking and speech bubbles </a:t>
            </a:r>
          </a:p>
          <a:p>
            <a:endParaRPr lang="en-US" dirty="0"/>
          </a:p>
          <a:p>
            <a:r>
              <a:rPr lang="en-US" dirty="0">
                <a:solidFill>
                  <a:srgbClr val="00B0F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Broadcast</a:t>
            </a:r>
            <a:r>
              <a:rPr lang="en-US" dirty="0"/>
              <a:t> – Code multiple sprites to interact with one another</a:t>
            </a:r>
          </a:p>
          <a:p>
            <a:endParaRPr lang="en-US" dirty="0"/>
          </a:p>
          <a:p>
            <a:r>
              <a:rPr lang="en-US" dirty="0">
                <a:hlinkClick r:id="rId4"/>
              </a:rPr>
              <a:t>Broadcast 2</a:t>
            </a:r>
            <a:r>
              <a:rPr lang="en-US"/>
              <a:t>  - Code backdrops or costumes to change</a:t>
            </a:r>
          </a:p>
          <a:p>
            <a:endParaRPr lang="en-US" dirty="0"/>
          </a:p>
          <a:p>
            <a:r>
              <a:rPr lang="en-US" dirty="0">
                <a:solidFill>
                  <a:srgbClr val="00B0F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Hide/Show</a:t>
            </a:r>
            <a:r>
              <a:rPr lang="en-US" dirty="0"/>
              <a:t> - Have sprites appear or disappear during the animation</a:t>
            </a:r>
          </a:p>
          <a:p>
            <a:endParaRPr lang="en-US" dirty="0"/>
          </a:p>
          <a:p>
            <a:r>
              <a:rPr lang="en-US" sz="1400" dirty="0"/>
              <a:t>Still wanting to learn more?  Click the Tutorials link at the top of </a:t>
            </a:r>
          </a:p>
          <a:p>
            <a:r>
              <a:rPr lang="en-US" sz="1400" dirty="0"/>
              <a:t>the page in "Create" for specific short lessons from Scratch!</a:t>
            </a:r>
            <a:endParaRPr lang="en-US" dirty="0"/>
          </a:p>
          <a:p>
            <a:endParaRPr lang="en-US" dirty="0"/>
          </a:p>
        </p:txBody>
      </p:sp>
      <p:pic>
        <p:nvPicPr>
          <p:cNvPr id="6" name="Picture 5" descr="A purple background with white text&#10;&#10;Description automatically generated">
            <a:extLst>
              <a:ext uri="{FF2B5EF4-FFF2-40B4-BE49-F238E27FC236}">
                <a16:creationId xmlns:a16="http://schemas.microsoft.com/office/drawing/2014/main" id="{D21BAA40-6A35-2D49-0B53-408549346E0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28625" y="4137284"/>
            <a:ext cx="1495425" cy="71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30995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087a1c246d9f2852b676c4c6ca2076edffea7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S_Yel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TEM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_Yellow" id="{D98D778E-803A-4925-962B-C919C08277D0}" vid="{D2E614B3-B53F-4F1F-84A7-4A6B5F10BE6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96801b-3a89-4506-aaa3-b2b080dc6fff">
      <Terms xmlns="http://schemas.microsoft.com/office/infopath/2007/PartnerControls"/>
    </lcf76f155ced4ddcb4097134ff3c332f>
    <TaxCatchAll xmlns="352a001b-fdfe-49a0-8a03-de813b89e960" xsi:nil="true"/>
    <Dateuploadedtocourse xmlns="5796801b-3a89-4506-aaa3-b2b080dc6ff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27443B7F650468EB70DBA5F662911" ma:contentTypeVersion="18" ma:contentTypeDescription="Create a new document." ma:contentTypeScope="" ma:versionID="1cabe4189b4ded3366d4c844dbdaf739">
  <xsd:schema xmlns:xsd="http://www.w3.org/2001/XMLSchema" xmlns:xs="http://www.w3.org/2001/XMLSchema" xmlns:p="http://schemas.microsoft.com/office/2006/metadata/properties" xmlns:ns2="5796801b-3a89-4506-aaa3-b2b080dc6fff" xmlns:ns3="352a001b-fdfe-49a0-8a03-de813b89e960" targetNamespace="http://schemas.microsoft.com/office/2006/metadata/properties" ma:root="true" ma:fieldsID="e267141d6bc3a22de30b179507810ad5" ns2:_="" ns3:_="">
    <xsd:import namespace="5796801b-3a89-4506-aaa3-b2b080dc6fff"/>
    <xsd:import namespace="352a001b-fdfe-49a0-8a03-de813b89e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Dateuploadedtocours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6801b-3a89-4506-aaa3-b2b080dc6f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9b8d16d-ae89-43c7-a374-a853dcb022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uploadedtocourse" ma:index="25" nillable="true" ma:displayName="Date uploaded to course" ma:format="Dropdown" ma:internalName="Dateuploadedtocour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a001b-fdfe-49a0-8a03-de813b89e9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98a70c-eb8b-4cde-922a-1396e9e365c9}" ma:internalName="TaxCatchAll" ma:showField="CatchAllData" ma:web="352a001b-fdfe-49a0-8a03-de813b89e9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D37B0F-942B-4CBA-BBDF-991B64D97777}">
  <ds:schemaRefs>
    <ds:schemaRef ds:uri="http://purl.org/dc/elements/1.1/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47813547-0323-4cc6-9268-1bb2f548d876"/>
    <ds:schemaRef ds:uri="http://schemas.microsoft.com/office/2006/documentManagement/types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1AA35AB-5AF9-4976-BCAC-C6D44F7DD53E}"/>
</file>

<file path=customXml/itemProps3.xml><?xml version="1.0" encoding="utf-8"?>
<ds:datastoreItem xmlns:ds="http://schemas.openxmlformats.org/officeDocument/2006/customXml" ds:itemID="{C80682D0-2F0D-402C-A44F-13601A6AF6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790</Words>
  <Application>Microsoft Office PowerPoint</Application>
  <PresentationFormat>On-screen Show (16:9)</PresentationFormat>
  <Paragraphs>112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Arial Narrow</vt:lpstr>
      <vt:lpstr>Calibri</vt:lpstr>
      <vt:lpstr>Montserrat</vt:lpstr>
      <vt:lpstr>Wingdings</vt:lpstr>
      <vt:lpstr>Wingdings 2</vt:lpstr>
      <vt:lpstr>MS_Yellow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/>
  <cp:revision>874</cp:revision>
  <dcterms:created xsi:type="dcterms:W3CDTF">2016-01-05T02:38:42Z</dcterms:created>
  <dcterms:modified xsi:type="dcterms:W3CDTF">2024-10-04T17:11:36Z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0x0101006F527443B7F650468EB70DBA5F662911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</Properties>
</file>