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8" r:id="rId6"/>
    <p:sldId id="259" r:id="rId7"/>
    <p:sldId id="261" r:id="rId8"/>
    <p:sldId id="260" r:id="rId9"/>
    <p:sldId id="262" r:id="rId10"/>
  </p:sldIdLst>
  <p:sldSz cx="9144000" cy="5143500" type="screen16x9"/>
  <p:notesSz cx="6858000" cy="9144000"/>
  <p:custDataLst>
    <p:tags r:id="rId11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42203E-2431-6FA1-4B57-ACF55E262230}" v="7" dt="2024-10-08T21:09:21.242"/>
    <p1510:client id="{CF06D967-2A1B-CDAF-D89D-F9349CB78308}" v="3233" dt="2024-10-08T16:17:02.3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7" autoAdjust="0"/>
    <p:restoredTop sz="97293" autoAdjust="0"/>
  </p:normalViewPr>
  <p:slideViewPr>
    <p:cSldViewPr snapToGrid="0" showGuides="1">
      <p:cViewPr varScale="1">
        <p:scale>
          <a:sx n="139" d="100"/>
          <a:sy n="139" d="100"/>
        </p:scale>
        <p:origin x="80" y="28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.mit.edu/educator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vimeo.com/1011129173/3207a0dac2?share=copy" TargetMode="Externa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vimeo.com/1017266592/796d7c0c14?share=copy" TargetMode="Externa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vimeo.com/1017543573/18aeaa8634?share=copy" TargetMode="Externa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vimeo.com/1017277325/04627ca64a?share=copy" TargetMode="Externa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scratch.mit.edu/www/guides/en/scratch-teacher-accounts-guide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scratch.mit.edu/educato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toon cat running on a sign&#10;&#10;Description automatically generated">
            <a:extLst>
              <a:ext uri="{FF2B5EF4-FFF2-40B4-BE49-F238E27FC236}">
                <a16:creationId xmlns:a16="http://schemas.microsoft.com/office/drawing/2014/main" id="{6557F8D5-85C0-FF04-9D25-79B6A25D8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843" y="1165151"/>
            <a:ext cx="3260651" cy="32606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0176B61-1405-A0EB-4D1B-B1204ECBA153}"/>
              </a:ext>
            </a:extLst>
          </p:cNvPr>
          <p:cNvSpPr txBox="1"/>
          <p:nvPr/>
        </p:nvSpPr>
        <p:spPr>
          <a:xfrm>
            <a:off x="3796318" y="1415665"/>
            <a:ext cx="4689911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/>
              <a:t>How to Set up Teacher &amp; Student </a:t>
            </a:r>
            <a:endParaRPr lang="en-US"/>
          </a:p>
          <a:p>
            <a:pPr algn="ctr"/>
            <a:r>
              <a:rPr lang="en-US" sz="3600" b="1"/>
              <a:t>Scratch</a:t>
            </a:r>
            <a:endParaRPr lang="en-US"/>
          </a:p>
          <a:p>
            <a:pPr algn="ctr"/>
            <a:r>
              <a:rPr lang="en-US" sz="3600" b="1"/>
              <a:t> Accounts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toon cat running on a sign&#10;&#10;Description automatically generated">
            <a:extLst>
              <a:ext uri="{FF2B5EF4-FFF2-40B4-BE49-F238E27FC236}">
                <a16:creationId xmlns:a16="http://schemas.microsoft.com/office/drawing/2014/main" id="{6557F8D5-85C0-FF04-9D25-79B6A25D8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634" y="3200083"/>
            <a:ext cx="1549536" cy="154953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423978" y="971225"/>
            <a:ext cx="6891222" cy="367023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200" b="1" dirty="0"/>
              <a:t>Request a Teacher Account</a:t>
            </a:r>
          </a:p>
          <a:p>
            <a:r>
              <a:rPr lang="en-US" b="1" dirty="0"/>
              <a:t>by navigating to </a:t>
            </a:r>
            <a:r>
              <a:rPr lang="en-US" b="1" dirty="0">
                <a:hlinkClick r:id="rId3"/>
              </a:rPr>
              <a:t>https://scratch.mit.edu/educators</a:t>
            </a:r>
            <a:r>
              <a:rPr lang="en-US" b="1" dirty="0"/>
              <a:t> </a:t>
            </a:r>
          </a:p>
          <a:p>
            <a:endParaRPr lang="en-US" sz="1050" b="1" dirty="0"/>
          </a:p>
          <a:p>
            <a:r>
              <a:rPr lang="en-US" sz="1600" b="1" i="1" dirty="0"/>
              <a:t>You will need to provide the following information: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Username (not real name, will appear on screen to students </a:t>
            </a:r>
          </a:p>
          <a:p>
            <a:r>
              <a:rPr lang="en-US" sz="1600" dirty="0"/>
              <a:t>      and others)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Password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Actual First and Last Name, Birth Month and Year, Gender, Country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 phone number Scratch can call if needing to verify teacher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School or Organization name and address</a:t>
            </a:r>
          </a:p>
          <a:p>
            <a:endParaRPr lang="en-US" sz="1400" b="1" i="1" dirty="0"/>
          </a:p>
          <a:p>
            <a:r>
              <a:rPr lang="en-US" sz="1400" b="1" i="1" dirty="0"/>
              <a:t>You will get personal account access right away, but it may take </a:t>
            </a:r>
            <a:endParaRPr lang="en-US" sz="1600" dirty="0"/>
          </a:p>
          <a:p>
            <a:r>
              <a:rPr lang="en-US" sz="1400" b="1" i="1" dirty="0"/>
              <a:t>time for Teacher Account features to be approved and activated.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EA8664-841E-40CC-9D42-67BE17FECEE1}"/>
              </a:ext>
            </a:extLst>
          </p:cNvPr>
          <p:cNvGrpSpPr/>
          <p:nvPr/>
        </p:nvGrpSpPr>
        <p:grpSpPr>
          <a:xfrm>
            <a:off x="7122479" y="1180041"/>
            <a:ext cx="1549536" cy="1576375"/>
            <a:chOff x="7049625" y="1130952"/>
            <a:chExt cx="1549536" cy="1576375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187183" y="113095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49625" y="2337995"/>
              <a:ext cx="1549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hlinkClick r:id="rId6"/>
                </a:rPr>
                <a:t>click for video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2586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toon cat running on a sign&#10;&#10;Description automatically generated">
            <a:extLst>
              <a:ext uri="{FF2B5EF4-FFF2-40B4-BE49-F238E27FC236}">
                <a16:creationId xmlns:a16="http://schemas.microsoft.com/office/drawing/2014/main" id="{6557F8D5-85C0-FF04-9D25-79B6A25D8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634" y="3200083"/>
            <a:ext cx="1549536" cy="154953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423978" y="891481"/>
            <a:ext cx="6891222" cy="37856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200" b="1" dirty="0"/>
              <a:t>Setting Up Classes</a:t>
            </a:r>
          </a:p>
          <a:p>
            <a:endParaRPr lang="en-US" sz="1600" b="1" i="1" dirty="0"/>
          </a:p>
          <a:p>
            <a:r>
              <a:rPr lang="en-US" sz="1600" b="1" i="1" dirty="0"/>
              <a:t>With an approved Teacher Account teachers can:</a:t>
            </a:r>
            <a:endParaRPr lang="en-US" sz="1600" dirty="0"/>
          </a:p>
          <a:p>
            <a:endParaRPr lang="en-US" sz="1600" b="1" i="1" dirty="0"/>
          </a:p>
          <a:p>
            <a:pPr marL="285750" indent="-285750">
              <a:buFont typeface="Arial,Sans-Serif"/>
              <a:buChar char="•"/>
            </a:pPr>
            <a:r>
              <a:rPr lang="en-US" sz="1600" dirty="0"/>
              <a:t>Create a class or multiple classes to invite students to join</a:t>
            </a:r>
          </a:p>
          <a:p>
            <a:pPr marL="285750" indent="-285750">
              <a:buFont typeface="Arial,Sans-Serif"/>
              <a:buChar char="•"/>
            </a:pPr>
            <a:endParaRPr lang="en-US" sz="1600" dirty="0"/>
          </a:p>
          <a:p>
            <a:pPr marL="285750" indent="-285750">
              <a:buFont typeface="Arial,Sans-Serif"/>
              <a:buChar char="•"/>
            </a:pPr>
            <a:r>
              <a:rPr lang="en-US" sz="1600" dirty="0"/>
              <a:t>Generate a unique URL address link that students can click on to join</a:t>
            </a:r>
          </a:p>
          <a:p>
            <a:pPr marL="285750" indent="-285750">
              <a:buFont typeface="Arial,Sans-Serif"/>
              <a:buChar char="•"/>
            </a:pPr>
            <a:endParaRPr lang="en-US" sz="1600" dirty="0"/>
          </a:p>
          <a:p>
            <a:pPr marL="285750" indent="-285750">
              <a:buFont typeface="Arial,Sans-Serif"/>
              <a:buChar char="•"/>
            </a:pPr>
            <a:r>
              <a:rPr lang="en-US" sz="1600" dirty="0"/>
              <a:t>Organize student assignments &amp; share or grade finished projects</a:t>
            </a:r>
          </a:p>
          <a:p>
            <a:pPr marL="285750" indent="-285750">
              <a:buFont typeface="Arial,Sans-Serif"/>
              <a:buChar char="•"/>
            </a:pPr>
            <a:endParaRPr lang="en-US" sz="1600" dirty="0"/>
          </a:p>
          <a:p>
            <a:r>
              <a:rPr lang="en-US" sz="1600" b="1" i="1" dirty="0"/>
              <a:t>For additional teacher resources and features, such as </a:t>
            </a:r>
          </a:p>
          <a:p>
            <a:r>
              <a:rPr lang="en-US" sz="1600" b="1" i="1" dirty="0"/>
              <a:t>setting up "Studios", try the resources linked on the last slide.</a:t>
            </a:r>
          </a:p>
        </p:txBody>
      </p:sp>
      <p:pic>
        <p:nvPicPr>
          <p:cNvPr id="9" name="Graphic 8" descr="Presentation with media">
            <a:extLst>
              <a:ext uri="{FF2B5EF4-FFF2-40B4-BE49-F238E27FC236}">
                <a16:creationId xmlns:a16="http://schemas.microsoft.com/office/drawing/2014/main" id="{69EC3E1B-B5ED-4BDB-BB88-22EEDA6F4E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60037" y="1180041"/>
            <a:ext cx="1274421" cy="127442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E3820BE-5FE8-4486-9512-50404E7FE10C}"/>
              </a:ext>
            </a:extLst>
          </p:cNvPr>
          <p:cNvSpPr/>
          <p:nvPr/>
        </p:nvSpPr>
        <p:spPr>
          <a:xfrm>
            <a:off x="7113634" y="2331875"/>
            <a:ext cx="1479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click for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79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toon cat running on a sign&#10;&#10;Description automatically generated">
            <a:extLst>
              <a:ext uri="{FF2B5EF4-FFF2-40B4-BE49-F238E27FC236}">
                <a16:creationId xmlns:a16="http://schemas.microsoft.com/office/drawing/2014/main" id="{6557F8D5-85C0-FF04-9D25-79B6A25D8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634" y="3200083"/>
            <a:ext cx="1549536" cy="154953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423978" y="971225"/>
            <a:ext cx="6891222" cy="37856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200" b="1" dirty="0"/>
              <a:t>Monitoring Student Accounts</a:t>
            </a:r>
          </a:p>
          <a:p>
            <a:endParaRPr lang="en-US" sz="1600" b="1" i="1" dirty="0"/>
          </a:p>
          <a:p>
            <a:r>
              <a:rPr lang="en-US" sz="1600" b="1" i="1" dirty="0"/>
              <a:t>Once Students join a Scratch Class teachers can:</a:t>
            </a:r>
          </a:p>
          <a:p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View student profiles and usernames</a:t>
            </a:r>
            <a:endParaRPr lang="en-US" sz="1600" b="1" i="1" dirty="0"/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Manually change a student's password - It is recommended that you collect student usernames and passwords and store in a secure location for reference.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View student activity, shared and favorite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Receive notifications from the Scratch team of any questionable activity</a:t>
            </a:r>
          </a:p>
          <a:p>
            <a:endParaRPr lang="en-US" sz="1600" dirty="0"/>
          </a:p>
        </p:txBody>
      </p:sp>
      <p:pic>
        <p:nvPicPr>
          <p:cNvPr id="9" name="Graphic 8" descr="Presentation with media">
            <a:extLst>
              <a:ext uri="{FF2B5EF4-FFF2-40B4-BE49-F238E27FC236}">
                <a16:creationId xmlns:a16="http://schemas.microsoft.com/office/drawing/2014/main" id="{69EC3E1B-B5ED-4BDB-BB88-22EEDA6F4E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60037" y="1180041"/>
            <a:ext cx="1274421" cy="127442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E3820BE-5FE8-4486-9512-50404E7FE10C}"/>
              </a:ext>
            </a:extLst>
          </p:cNvPr>
          <p:cNvSpPr/>
          <p:nvPr/>
        </p:nvSpPr>
        <p:spPr>
          <a:xfrm>
            <a:off x="7113634" y="2331875"/>
            <a:ext cx="1774845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>
                <a:hlinkClick r:id="rId5"/>
              </a:rPr>
              <a:t>click for video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50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toon cat running on a sign&#10;&#10;Description automatically generated">
            <a:extLst>
              <a:ext uri="{FF2B5EF4-FFF2-40B4-BE49-F238E27FC236}">
                <a16:creationId xmlns:a16="http://schemas.microsoft.com/office/drawing/2014/main" id="{6557F8D5-85C0-FF04-9D25-79B6A25D8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634" y="3200083"/>
            <a:ext cx="1549536" cy="154953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423978" y="971225"/>
            <a:ext cx="6891222" cy="390876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200" b="1" dirty="0"/>
              <a:t>Student Accounts</a:t>
            </a:r>
          </a:p>
          <a:p>
            <a:r>
              <a:rPr lang="en-US" sz="1600" b="1" i="1" dirty="0"/>
              <a:t>Teachers can invite a student to join a Scratch Class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Students will need to click the link shared by the teacher to join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Usernames – the username will appear on screen for others to view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/>
              <a:t>Must be anonymous 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/>
              <a:t>No identifying information such as first, middle, or last names, address, school name, etc.</a:t>
            </a:r>
            <a:endParaRPr lang="en-US" dirty="0"/>
          </a:p>
          <a:p>
            <a:pPr marL="742950" lvl="1" indent="-285750">
              <a:buFont typeface="Courier New"/>
              <a:buChar char="o"/>
            </a:pPr>
            <a:r>
              <a:rPr lang="en-US" sz="1400" dirty="0"/>
              <a:t>Must be unique – many are already taken, get creative – try adding numbers before or after the username as an option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Passwords – 6 characters or longer</a:t>
            </a:r>
            <a:endParaRPr lang="en-US" sz="1400" b="1" i="1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"Personal Information" - This is actually "General Information" Scratch uses to ensure appropriate content for its users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/>
              <a:t>Birth month and year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/>
              <a:t>Gender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400" dirty="0"/>
              <a:t>Country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EA8664-841E-40CC-9D42-67BE17FECEE1}"/>
              </a:ext>
            </a:extLst>
          </p:cNvPr>
          <p:cNvGrpSpPr/>
          <p:nvPr/>
        </p:nvGrpSpPr>
        <p:grpSpPr>
          <a:xfrm>
            <a:off x="6962266" y="1180041"/>
            <a:ext cx="1757756" cy="1526752"/>
            <a:chOff x="6889412" y="1130952"/>
            <a:chExt cx="1757756" cy="1526752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187183" y="113095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6889412" y="2288372"/>
              <a:ext cx="17577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hlinkClick r:id="rId5"/>
                </a:rPr>
                <a:t>click for video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56318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toon cat running on a sign&#10;&#10;Description automatically generated">
            <a:extLst>
              <a:ext uri="{FF2B5EF4-FFF2-40B4-BE49-F238E27FC236}">
                <a16:creationId xmlns:a16="http://schemas.microsoft.com/office/drawing/2014/main" id="{6557F8D5-85C0-FF04-9D25-79B6A25D8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843" y="3353685"/>
            <a:ext cx="1072117" cy="10721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0176B61-1405-A0EB-4D1B-B1204ECBA153}"/>
              </a:ext>
            </a:extLst>
          </p:cNvPr>
          <p:cNvSpPr txBox="1"/>
          <p:nvPr/>
        </p:nvSpPr>
        <p:spPr>
          <a:xfrm>
            <a:off x="167957" y="879608"/>
            <a:ext cx="717084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/>
              <a:t> Quick Reference Resources</a:t>
            </a:r>
            <a:endParaRPr lang="en-US"/>
          </a:p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70ADB9-A687-C892-0FDA-49BC13D8DA23}"/>
              </a:ext>
            </a:extLst>
          </p:cNvPr>
          <p:cNvSpPr txBox="1"/>
          <p:nvPr/>
        </p:nvSpPr>
        <p:spPr>
          <a:xfrm>
            <a:off x="1944598" y="1611608"/>
            <a:ext cx="6481700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/>
              <a:t>Scratch provides various sources to support educators. There are also many YouTube videos, and forum tutorials created by scratch users on the internet.</a:t>
            </a:r>
          </a:p>
          <a:p>
            <a:endParaRPr lang="en-US"/>
          </a:p>
          <a:p>
            <a:r>
              <a:rPr lang="en-US">
                <a:hlinkClick r:id="rId3"/>
              </a:rPr>
              <a:t>Teacher Accounts Guide</a:t>
            </a:r>
            <a:r>
              <a:rPr lang="en-US"/>
              <a:t> – Written instructions on teacher account features</a:t>
            </a:r>
          </a:p>
          <a:p>
            <a:endParaRPr lang="en-US"/>
          </a:p>
          <a:p>
            <a:r>
              <a:rPr lang="en-US">
                <a:hlinkClick r:id="rId4"/>
              </a:rPr>
              <a:t>Educator Resources</a:t>
            </a:r>
            <a:r>
              <a:rPr lang="en-US"/>
              <a:t> - Educator tab of the scratch website, includes various information and instructions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031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8" ma:contentTypeDescription="Create a new document." ma:contentTypeScope="" ma:versionID="1cabe4189b4ded3366d4c844dbdaf73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e267141d6bc3a22de30b179507810ad5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D37B0F-942B-4CBA-BBDF-991B64D97777}">
  <ds:schemaRefs>
    <ds:schemaRef ds:uri="352a001b-fdfe-49a0-8a03-de813b89e960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5796801b-3a89-4506-aaa3-b2b080dc6ff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B4BD81-E26A-441F-8F85-5FB9AD5BC35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386</Words>
  <Application>Microsoft Office PowerPoint</Application>
  <PresentationFormat>On-screen Show (16:9)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62</cp:revision>
  <dcterms:created xsi:type="dcterms:W3CDTF">2016-01-05T02:38:42Z</dcterms:created>
  <dcterms:modified xsi:type="dcterms:W3CDTF">2024-10-08T23:38:24Z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