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59" r:id="rId13"/>
    <p:sldId id="260" r:id="rId14"/>
    <p:sldId id="261" r:id="rId15"/>
    <p:sldId id="262" r:id="rId16"/>
  </p:sldIdLst>
  <p:sldSz cx="9144000" cy="5143500" type="screen16x9"/>
  <p:notesSz cx="6858000" cy="9144000"/>
  <p:custDataLst>
    <p:tags r:id="rId17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C1930"/>
    <a:srgbClr val="000079"/>
    <a:srgbClr val="673276"/>
    <a:srgbClr val="7452CA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33021-A2D3-4CAA-8F6B-78B37F18B7CC}" v="20" dt="2024-12-18T21:30:22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20" y="8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722205" y="1523262"/>
            <a:ext cx="5008205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54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Photoresistor</a:t>
            </a:r>
            <a:endParaRPr lang="en-US" sz="5400" dirty="0"/>
          </a:p>
          <a:p>
            <a:endParaRPr lang="en" sz="2800">
              <a:solidFill>
                <a:srgbClr val="0C1930"/>
              </a:solidFill>
              <a:latin typeface="Source Sans Pro"/>
              <a:ea typeface="Source Sans Pro"/>
              <a:cs typeface="Segoe UI"/>
            </a:endParaRPr>
          </a:p>
          <a:p>
            <a:r>
              <a:rPr lang="en" sz="28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Arduino Programming Notes</a:t>
            </a:r>
            <a:endParaRPr lang="en" dirty="0"/>
          </a:p>
        </p:txBody>
      </p:sp>
      <p:pic>
        <p:nvPicPr>
          <p:cNvPr id="3" name="Picture 2" descr="A blue symbol with white text&#10;&#10;Description automatically generated">
            <a:extLst>
              <a:ext uri="{FF2B5EF4-FFF2-40B4-BE49-F238E27FC236}">
                <a16:creationId xmlns:a16="http://schemas.microsoft.com/office/drawing/2014/main" id="{8FF58C98-961E-5265-4666-D5F289DC4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1" b="8995"/>
          <a:stretch/>
        </p:blipFill>
        <p:spPr>
          <a:xfrm>
            <a:off x="5296853" y="862965"/>
            <a:ext cx="3593447" cy="2615100"/>
          </a:xfrm>
          <a:prstGeom prst="roundRect">
            <a:avLst/>
          </a:prstGeom>
        </p:spPr>
      </p:pic>
      <p:sp>
        <p:nvSpPr>
          <p:cNvPr id="4" name="Google Shape;278;p13">
            <a:extLst>
              <a:ext uri="{FF2B5EF4-FFF2-40B4-BE49-F238E27FC236}">
                <a16:creationId xmlns:a16="http://schemas.microsoft.com/office/drawing/2014/main" id="{224214C6-FD77-EDC4-FA49-1FE20CCA733B}"/>
              </a:ext>
            </a:extLst>
          </p:cNvPr>
          <p:cNvSpPr txBox="1">
            <a:spLocks noGrp="1"/>
          </p:cNvSpPr>
          <p:nvPr/>
        </p:nvSpPr>
        <p:spPr>
          <a:xfrm>
            <a:off x="724940" y="3923960"/>
            <a:ext cx="811788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" sz="1800">
                <a:solidFill>
                  <a:srgbClr val="0C1930"/>
                </a:solidFill>
                <a:latin typeface="Source Sans Pro"/>
                <a:ea typeface="Source Sans Pro"/>
              </a:rPr>
              <a:t>Things you need to know.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Reading a Photoresistor (LDR)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791959" y="1384143"/>
            <a:ext cx="6845855" cy="9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42900" indent="-342900">
              <a:lnSpc>
                <a:spcPct val="114999"/>
              </a:lnSpc>
              <a:buAutoNum type="arabicPeriod"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Wire the photoresistor how it is shown in the previous slide.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  <a:p>
            <a:pPr marL="342900" indent="-342900">
              <a:lnSpc>
                <a:spcPct val="114999"/>
              </a:lnSpc>
              <a:buAutoNum type="arabicPeriod"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Write the following program on </a:t>
            </a:r>
            <a:r>
              <a:rPr lang="en" sz="1600" dirty="0" err="1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Blockduino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. Its OK to have to look around a little bit to find the correct blocks.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  <a:p>
            <a:pPr marL="342900" indent="-342900">
              <a:lnSpc>
                <a:spcPct val="114999"/>
              </a:lnSpc>
              <a:buAutoNum type="arabicPeriod"/>
            </a:pP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5A07DE-09DF-506A-C6A7-84062F420196}"/>
              </a:ext>
            </a:extLst>
          </p:cNvPr>
          <p:cNvGrpSpPr/>
          <p:nvPr/>
        </p:nvGrpSpPr>
        <p:grpSpPr>
          <a:xfrm>
            <a:off x="235699" y="1986122"/>
            <a:ext cx="8811815" cy="2975278"/>
            <a:chOff x="235699" y="1986122"/>
            <a:chExt cx="8811815" cy="2975278"/>
          </a:xfrm>
        </p:grpSpPr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D7D3D16-8993-86FB-962A-29BD9EFF5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2315528"/>
              <a:ext cx="4724400" cy="1838325"/>
            </a:xfrm>
            <a:prstGeom prst="rect">
              <a:avLst/>
            </a:prstGeom>
          </p:spPr>
        </p:pic>
        <p:sp>
          <p:nvSpPr>
            <p:cNvPr id="8" name="Google Shape;285;p14">
              <a:extLst>
                <a:ext uri="{FF2B5EF4-FFF2-40B4-BE49-F238E27FC236}">
                  <a16:creationId xmlns:a16="http://schemas.microsoft.com/office/drawing/2014/main" id="{939876D0-C489-189F-FB64-E3B3E650B9A4}"/>
                </a:ext>
              </a:extLst>
            </p:cNvPr>
            <p:cNvSpPr txBox="1">
              <a:spLocks noGrp="1"/>
            </p:cNvSpPr>
            <p:nvPr/>
          </p:nvSpPr>
          <p:spPr>
            <a:xfrm>
              <a:off x="7436599" y="1986122"/>
              <a:ext cx="1610915" cy="100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Nunito"/>
                <a:buChar char="●"/>
                <a:defRPr sz="13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This bock sets the variable </a:t>
              </a:r>
              <a:r>
                <a:rPr lang="en" sz="1400" i="1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LDR</a:t>
              </a: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 to the value of the light in the room.</a:t>
              </a: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  <a:p>
              <a:pPr marL="342900" indent="-342900">
                <a:lnSpc>
                  <a:spcPct val="100000"/>
                </a:lnSpc>
                <a:buAutoNum type="arabicPeriod"/>
              </a:pP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</p:txBody>
        </p:sp>
        <p:cxnSp>
          <p:nvCxnSpPr>
            <p:cNvPr id="9" name="Google Shape;315;p17">
              <a:extLst>
                <a:ext uri="{FF2B5EF4-FFF2-40B4-BE49-F238E27FC236}">
                  <a16:creationId xmlns:a16="http://schemas.microsoft.com/office/drawing/2014/main" id="{BFED000B-D088-E0DC-D5BC-A18636A74067}"/>
                </a:ext>
              </a:extLst>
            </p:cNvPr>
            <p:cNvCxnSpPr/>
            <p:nvPr/>
          </p:nvCxnSpPr>
          <p:spPr>
            <a:xfrm flipH="1">
              <a:off x="6624360" y="2605705"/>
              <a:ext cx="865680" cy="14316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" name="Google Shape;285;p14">
              <a:extLst>
                <a:ext uri="{FF2B5EF4-FFF2-40B4-BE49-F238E27FC236}">
                  <a16:creationId xmlns:a16="http://schemas.microsoft.com/office/drawing/2014/main" id="{59BE08DB-A333-B485-14B7-4BEBF3DAAA7B}"/>
                </a:ext>
              </a:extLst>
            </p:cNvPr>
            <p:cNvSpPr txBox="1">
              <a:spLocks noGrp="1"/>
            </p:cNvSpPr>
            <p:nvPr/>
          </p:nvSpPr>
          <p:spPr>
            <a:xfrm>
              <a:off x="7070839" y="3479641"/>
              <a:ext cx="1610915" cy="8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Nunito"/>
                <a:buChar char="●"/>
                <a:defRPr sz="13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This block tells the </a:t>
              </a:r>
              <a:r>
                <a:rPr lang="en" sz="1400" dirty="0" err="1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arduino</a:t>
              </a: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 to print the variable value.</a:t>
              </a: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</p:txBody>
        </p:sp>
        <p:cxnSp>
          <p:nvCxnSpPr>
            <p:cNvPr id="12" name="Google Shape;317;p17">
              <a:extLst>
                <a:ext uri="{FF2B5EF4-FFF2-40B4-BE49-F238E27FC236}">
                  <a16:creationId xmlns:a16="http://schemas.microsoft.com/office/drawing/2014/main" id="{BEDCC340-E91F-C1BB-37B5-735CF24812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82935" y="3348010"/>
              <a:ext cx="2081880" cy="49295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" name="Google Shape;285;p14">
              <a:extLst>
                <a:ext uri="{FF2B5EF4-FFF2-40B4-BE49-F238E27FC236}">
                  <a16:creationId xmlns:a16="http://schemas.microsoft.com/office/drawing/2014/main" id="{E5BD477F-B22D-BB97-6856-BC2745AA7460}"/>
                </a:ext>
              </a:extLst>
            </p:cNvPr>
            <p:cNvSpPr txBox="1">
              <a:spLocks noGrp="1"/>
            </p:cNvSpPr>
            <p:nvPr/>
          </p:nvSpPr>
          <p:spPr>
            <a:xfrm>
              <a:off x="4571479" y="4150200"/>
              <a:ext cx="2296715" cy="8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Nunito"/>
                <a:buChar char="●"/>
                <a:defRPr sz="13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The delay slows the readings of the LDR in order to increase their quality.</a:t>
              </a: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</p:txBody>
        </p:sp>
        <p:cxnSp>
          <p:nvCxnSpPr>
            <p:cNvPr id="14" name="Google Shape;319;p17">
              <a:extLst>
                <a:ext uri="{FF2B5EF4-FFF2-40B4-BE49-F238E27FC236}">
                  <a16:creationId xmlns:a16="http://schemas.microsoft.com/office/drawing/2014/main" id="{63281D4D-0139-B2FB-DF18-FF130A073798}"/>
                </a:ext>
              </a:extLst>
            </p:cNvPr>
            <p:cNvCxnSpPr/>
            <p:nvPr/>
          </p:nvCxnSpPr>
          <p:spPr>
            <a:xfrm rot="10800000">
              <a:off x="3396120" y="3872800"/>
              <a:ext cx="1213200" cy="55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285;p14">
              <a:extLst>
                <a:ext uri="{FF2B5EF4-FFF2-40B4-BE49-F238E27FC236}">
                  <a16:creationId xmlns:a16="http://schemas.microsoft.com/office/drawing/2014/main" id="{FE22A83C-2C43-F30D-30E6-DA45AB4B9A7B}"/>
                </a:ext>
              </a:extLst>
            </p:cNvPr>
            <p:cNvSpPr txBox="1">
              <a:spLocks noGrp="1"/>
            </p:cNvSpPr>
            <p:nvPr/>
          </p:nvSpPr>
          <p:spPr>
            <a:xfrm>
              <a:off x="235699" y="4058760"/>
              <a:ext cx="1725215" cy="8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Nunito"/>
                <a:buChar char="●"/>
                <a:defRPr sz="13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●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"/>
                <a:buChar char="○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Nunito"/>
                <a:buChar char="■"/>
                <a:defRPr sz="1100" b="0" i="0" u="none" strike="noStrike" cap="none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This blocks tells the </a:t>
              </a:r>
              <a:r>
                <a:rPr lang="en" sz="1400" dirty="0" err="1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arduino</a:t>
              </a:r>
              <a:r>
                <a:rPr lang="en" sz="1400" dirty="0">
                  <a:solidFill>
                    <a:srgbClr val="000000"/>
                  </a:solidFill>
                  <a:latin typeface="Source Sans Pro"/>
                  <a:ea typeface="Source Sans Pro"/>
                  <a:cs typeface="Arial"/>
                  <a:sym typeface="Arial"/>
                </a:rPr>
                <a:t> to label the print as “LDR”</a:t>
              </a:r>
              <a:endParaRPr lang="en" sz="1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endParaRPr>
            </a:p>
          </p:txBody>
        </p:sp>
        <p:cxnSp>
          <p:nvCxnSpPr>
            <p:cNvPr id="16" name="Google Shape;316;p17">
              <a:extLst>
                <a:ext uri="{FF2B5EF4-FFF2-40B4-BE49-F238E27FC236}">
                  <a16:creationId xmlns:a16="http://schemas.microsoft.com/office/drawing/2014/main" id="{673CD62E-7E5B-1C63-272F-B8C1DF537A35}"/>
                </a:ext>
              </a:extLst>
            </p:cNvPr>
            <p:cNvCxnSpPr/>
            <p:nvPr/>
          </p:nvCxnSpPr>
          <p:spPr>
            <a:xfrm flipV="1">
              <a:off x="915190" y="3018220"/>
              <a:ext cx="1674600" cy="111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9391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Running it on Arduino</a:t>
            </a:r>
          </a:p>
        </p:txBody>
      </p:sp>
      <p:pic>
        <p:nvPicPr>
          <p:cNvPr id="3" name="Picture 2" descr="Photoresistor">
            <a:extLst>
              <a:ext uri="{FF2B5EF4-FFF2-40B4-BE49-F238E27FC236}">
                <a16:creationId xmlns:a16="http://schemas.microsoft.com/office/drawing/2014/main" id="{21E05CFD-E7E2-C826-20CF-F6EF4C7E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05" y="1534478"/>
            <a:ext cx="4339590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Using the Photoresistor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791959" y="1384143"/>
            <a:ext cx="7592615" cy="7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To use the photosensor, add IF brackets below the sensor and variable code that are </a:t>
            </a:r>
            <a:r>
              <a:rPr lang="en" sz="1600" dirty="0" err="1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dependant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 on the reading of the photoresistor. For example: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pic>
        <p:nvPicPr>
          <p:cNvPr id="3" name="Google Shape;332;p19">
            <a:extLst>
              <a:ext uri="{FF2B5EF4-FFF2-40B4-BE49-F238E27FC236}">
                <a16:creationId xmlns:a16="http://schemas.microsoft.com/office/drawing/2014/main" id="{B30894D2-2CF0-BD43-5086-4ECD2E1FBB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43175" y="2227045"/>
            <a:ext cx="3882390" cy="25222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4;p19">
            <a:extLst>
              <a:ext uri="{FF2B5EF4-FFF2-40B4-BE49-F238E27FC236}">
                <a16:creationId xmlns:a16="http://schemas.microsoft.com/office/drawing/2014/main" id="{544F3EF9-2725-92B2-6382-2B288089C120}"/>
              </a:ext>
            </a:extLst>
          </p:cNvPr>
          <p:cNvSpPr/>
          <p:nvPr/>
        </p:nvSpPr>
        <p:spPr>
          <a:xfrm>
            <a:off x="2543175" y="3434635"/>
            <a:ext cx="3632220" cy="119046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85;p14">
            <a:extLst>
              <a:ext uri="{FF2B5EF4-FFF2-40B4-BE49-F238E27FC236}">
                <a16:creationId xmlns:a16="http://schemas.microsoft.com/office/drawing/2014/main" id="{86E178F7-18CE-E7A8-2E51-5921923E1480}"/>
              </a:ext>
            </a:extLst>
          </p:cNvPr>
          <p:cNvSpPr txBox="1">
            <a:spLocks noGrp="1"/>
          </p:cNvSpPr>
          <p:nvPr/>
        </p:nvSpPr>
        <p:spPr>
          <a:xfrm>
            <a:off x="6484099" y="3319622"/>
            <a:ext cx="2395775" cy="7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  <a:sym typeface="Arial"/>
              </a:rPr>
              <a:t>The IF bracket tells digital pin 7 to be HIGH if the photoresistor reading is greater than 900.</a:t>
            </a:r>
          </a:p>
        </p:txBody>
      </p:sp>
    </p:spTree>
    <p:extLst>
      <p:ext uri="{BB962C8B-B14F-4D97-AF65-F5344CB8AC3E}">
        <p14:creationId xmlns:p14="http://schemas.microsoft.com/office/powerpoint/2010/main" val="6842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What is a Photoresistor?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3657079" y="2481423"/>
            <a:ext cx="5276135" cy="23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A photoresistor is also called a LDR (Light </a:t>
            </a:r>
            <a:r>
              <a:rPr lang="en" sz="1600" dirty="0" err="1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Dependant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 Resistor)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  <a:sym typeface="Arial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This is a variable resistor and it will give different values based on how much light is shining onto its surface.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</a:rPr>
              <a:t>This is an </a:t>
            </a: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</a:rPr>
              <a:t>analog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sensor. It will give values from completely on, to completely off, and everything in between. 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</p:txBody>
      </p:sp>
      <p:pic>
        <p:nvPicPr>
          <p:cNvPr id="3" name="Google Shape;286;p14">
            <a:extLst>
              <a:ext uri="{FF2B5EF4-FFF2-40B4-BE49-F238E27FC236}">
                <a16:creationId xmlns:a16="http://schemas.microsoft.com/office/drawing/2014/main" id="{510D3571-3A3E-0894-C845-F87FC6F1D8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853" y="2846070"/>
            <a:ext cx="2018680" cy="180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87;p14">
            <a:extLst>
              <a:ext uri="{FF2B5EF4-FFF2-40B4-BE49-F238E27FC236}">
                <a16:creationId xmlns:a16="http://schemas.microsoft.com/office/drawing/2014/main" id="{C14603AD-8697-FD0B-7242-A3F5722B64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049" y="847455"/>
            <a:ext cx="1312072" cy="1145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88;p14">
            <a:extLst>
              <a:ext uri="{FF2B5EF4-FFF2-40B4-BE49-F238E27FC236}">
                <a16:creationId xmlns:a16="http://schemas.microsoft.com/office/drawing/2014/main" id="{9B5D8C51-27A9-DAEF-243D-99FC70FD19F0}"/>
              </a:ext>
            </a:extLst>
          </p:cNvPr>
          <p:cNvCxnSpPr/>
          <p:nvPr/>
        </p:nvCxnSpPr>
        <p:spPr>
          <a:xfrm flipH="1">
            <a:off x="2366325" y="1458610"/>
            <a:ext cx="3855300" cy="154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7773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Wiring a Photoresistor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799579" y="1627983"/>
            <a:ext cx="2952035" cy="23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Wiring a photoresistor is very similar to wiring a switch.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</p:txBody>
      </p:sp>
      <p:pic>
        <p:nvPicPr>
          <p:cNvPr id="2" name="Picture 1" descr="A circuit board with wires and wires&#10;&#10;Description automatically generated">
            <a:extLst>
              <a:ext uri="{FF2B5EF4-FFF2-40B4-BE49-F238E27FC236}">
                <a16:creationId xmlns:a16="http://schemas.microsoft.com/office/drawing/2014/main" id="{D7FD14E3-2F00-B73E-0EEA-8425D477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1574482"/>
            <a:ext cx="509778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2F04D0-6223-4C4D-B7DC-1CAEC1D1B139}"/>
              </a:ext>
            </a:extLst>
          </p:cNvPr>
          <p:cNvSpPr txBox="1"/>
          <p:nvPr/>
        </p:nvSpPr>
        <p:spPr>
          <a:xfrm>
            <a:off x="747790" y="989975"/>
            <a:ext cx="464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Connect 5V to (+) and GND to (-)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8BDD14-E19E-627D-9940-A07E2436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9" y="1592771"/>
            <a:ext cx="4050636" cy="27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7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82694A-684C-8358-4D2B-0871B857D261}"/>
              </a:ext>
            </a:extLst>
          </p:cNvPr>
          <p:cNvSpPr txBox="1"/>
          <p:nvPr/>
        </p:nvSpPr>
        <p:spPr>
          <a:xfrm>
            <a:off x="629277" y="892350"/>
            <a:ext cx="5796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Place the photoresistor in the breadboard.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AD5FA-2A6A-C974-25E9-E1D52703863B}"/>
              </a:ext>
            </a:extLst>
          </p:cNvPr>
          <p:cNvSpPr txBox="1"/>
          <p:nvPr/>
        </p:nvSpPr>
        <p:spPr>
          <a:xfrm>
            <a:off x="975945" y="1283676"/>
            <a:ext cx="66055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Place each leg into a separate terminal strip.</a:t>
            </a:r>
            <a:endParaRPr lang="en-US" sz="1400" b="0" dirty="0">
              <a:effectLst/>
            </a:endParaRPr>
          </a:p>
          <a:p>
            <a:br>
              <a:rPr lang="en-US" sz="1400" dirty="0"/>
            </a:br>
            <a:endParaRPr lang="en-US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A1897C-E7B9-8043-93C9-0528DFE5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2" y="1682547"/>
            <a:ext cx="4683316" cy="29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4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F77ACA-642A-7367-EDC8-68A2A6248EE6}"/>
              </a:ext>
            </a:extLst>
          </p:cNvPr>
          <p:cNvSpPr txBox="1"/>
          <p:nvPr/>
        </p:nvSpPr>
        <p:spPr>
          <a:xfrm>
            <a:off x="468504" y="917471"/>
            <a:ext cx="4644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Wire one side of the photoresistor to 5V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8A44B6-2787-1994-3512-5C840EA9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92" y="1379419"/>
            <a:ext cx="5161536" cy="3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1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C9496-D7EA-CE60-DDC6-7481E7EF57A6}"/>
              </a:ext>
            </a:extLst>
          </p:cNvPr>
          <p:cNvSpPr txBox="1"/>
          <p:nvPr/>
        </p:nvSpPr>
        <p:spPr>
          <a:xfrm>
            <a:off x="495434" y="652324"/>
            <a:ext cx="7312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a 10K ohm resistor on the other photoresistor leg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41316-81DB-3619-3DA0-514BFE509EBD}"/>
              </a:ext>
            </a:extLst>
          </p:cNvPr>
          <p:cNvSpPr txBox="1"/>
          <p:nvPr/>
        </p:nvSpPr>
        <p:spPr>
          <a:xfrm>
            <a:off x="996042" y="1058742"/>
            <a:ext cx="631413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Jump from the photoresistor to GND using the 10K ohm resistor.</a:t>
            </a:r>
            <a:endParaRPr lang="en-US" sz="1400" b="0" dirty="0">
              <a:effectLst/>
            </a:endParaRPr>
          </a:p>
          <a:p>
            <a:br>
              <a:rPr lang="en-US" sz="1400" dirty="0"/>
            </a:br>
            <a:endParaRPr lang="en-US" sz="1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F67E5C-DB06-5849-AC59-CF8498DC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82" y="1665300"/>
            <a:ext cx="5054635" cy="31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C41FA8-274F-E4AE-BEE4-0B075971B272}"/>
              </a:ext>
            </a:extLst>
          </p:cNvPr>
          <p:cNvSpPr txBox="1"/>
          <p:nvPr/>
        </p:nvSpPr>
        <p:spPr>
          <a:xfrm>
            <a:off x="463479" y="816988"/>
            <a:ext cx="6816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 to an analog input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E4EBE-9FD1-32C9-6AF5-857F63FD8E3F}"/>
              </a:ext>
            </a:extLst>
          </p:cNvPr>
          <p:cNvSpPr txBox="1"/>
          <p:nvPr/>
        </p:nvSpPr>
        <p:spPr>
          <a:xfrm>
            <a:off x="596619" y="1231744"/>
            <a:ext cx="82258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Jump from the same terminal strip as the 10K pull down resistor to an analog input. For this example, use A0</a:t>
            </a:r>
            <a:endParaRPr lang="en-US" sz="1400" b="0" dirty="0">
              <a:effectLst/>
            </a:endParaRPr>
          </a:p>
          <a:p>
            <a:br>
              <a:rPr lang="en-US" sz="1400" dirty="0"/>
            </a:br>
            <a:endParaRPr lang="en-US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15674CF-0ACA-28C1-26B2-F86A87E6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55925"/>
            <a:ext cx="5543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9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7814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</a:rPr>
              <a:t>Code Blocks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1241539" y="2938623"/>
            <a:ext cx="3439715" cy="171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Variables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 are used to hold onto a changing piece of information. We will use a variable to store the resistance value of the potentiometer. Click the drop down box on “item” to change the variable’s name.</a:t>
            </a: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22317D9-05C1-1AFA-DE57-C71284B1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5" y="1578293"/>
            <a:ext cx="2419350" cy="1362075"/>
          </a:xfrm>
          <a:prstGeom prst="rect">
            <a:avLst/>
          </a:prstGeom>
        </p:spPr>
      </p:pic>
      <p:pic>
        <p:nvPicPr>
          <p:cNvPr id="4" name="Picture 3" descr="A puzzle piece with a quote&#10;&#10;Description automatically generated">
            <a:extLst>
              <a:ext uri="{FF2B5EF4-FFF2-40B4-BE49-F238E27FC236}">
                <a16:creationId xmlns:a16="http://schemas.microsoft.com/office/drawing/2014/main" id="{8F00D284-AFB3-3E9D-B35D-6BE3F623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88" y="1854517"/>
            <a:ext cx="2105025" cy="809625"/>
          </a:xfrm>
          <a:prstGeom prst="rect">
            <a:avLst/>
          </a:prstGeom>
        </p:spPr>
      </p:pic>
      <p:sp>
        <p:nvSpPr>
          <p:cNvPr id="7" name="Google Shape;285;p14">
            <a:extLst>
              <a:ext uri="{FF2B5EF4-FFF2-40B4-BE49-F238E27FC236}">
                <a16:creationId xmlns:a16="http://schemas.microsoft.com/office/drawing/2014/main" id="{7B370F4C-65A6-1AF6-921E-860DDAFDFA44}"/>
              </a:ext>
            </a:extLst>
          </p:cNvPr>
          <p:cNvSpPr txBox="1">
            <a:spLocks noGrp="1"/>
          </p:cNvSpPr>
          <p:nvPr/>
        </p:nvSpPr>
        <p:spPr>
          <a:xfrm>
            <a:off x="5463019" y="2671922"/>
            <a:ext cx="2426255" cy="171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160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The </a:t>
            </a:r>
            <a:r>
              <a:rPr lang="en" sz="1600" b="1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Serial Print</a:t>
            </a:r>
            <a:r>
              <a:rPr lang="en" sz="160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 block tells the </a:t>
            </a:r>
            <a:r>
              <a:rPr lang="en" sz="1600" err="1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arduino</a:t>
            </a:r>
            <a:r>
              <a:rPr lang="en" sz="1600">
                <a:solidFill>
                  <a:srgbClr val="000000"/>
                </a:solidFill>
                <a:latin typeface="Source Sans Pro"/>
                <a:ea typeface="Source Sans Pro"/>
                <a:cs typeface="Segoe UI"/>
                <a:sym typeface="Arial"/>
              </a:rPr>
              <a:t> to print out information in human readable text.</a:t>
            </a:r>
            <a:endParaRPr lang="en" sz="160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1600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04594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45DCB-016A-406A-90A1-A32F12AA2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Montserrat</vt:lpstr>
      <vt:lpstr>Source Sans Pro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114</cp:revision>
  <dcterms:created xsi:type="dcterms:W3CDTF">2016-01-05T02:38:42Z</dcterms:created>
  <dcterms:modified xsi:type="dcterms:W3CDTF">2024-12-18T21:30:42Z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