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9144000" cy="5143500" type="screen16x9"/>
  <p:notesSz cx="6858000" cy="9144000"/>
  <p:custDataLst>
    <p:tags r:id="rId12"/>
  </p:custDataLst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C1930"/>
    <a:srgbClr val="000079"/>
    <a:srgbClr val="673276"/>
    <a:srgbClr val="7452CA"/>
    <a:srgbClr val="CA6727"/>
    <a:srgbClr val="F47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D596BC-DE1A-413E-A479-885EDB7EF3F1}" v="3" dt="2024-12-18T20:52:28.7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7" autoAdjust="0"/>
    <p:restoredTop sz="97293" autoAdjust="0"/>
  </p:normalViewPr>
  <p:slideViewPr>
    <p:cSldViewPr snapToGrid="0" showGuides="1">
      <p:cViewPr varScale="1">
        <p:scale>
          <a:sx n="125" d="100"/>
          <a:sy n="125" d="100"/>
        </p:scale>
        <p:origin x="36" y="88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gs" Target="tags/tag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331370" y="1764044"/>
            <a:ext cx="6477000" cy="1356604"/>
          </a:xfrm>
          <a:prstGeom prst="rect">
            <a:avLst/>
          </a:prstGeom>
        </p:spPr>
        <p:txBody>
          <a:bodyPr rtlCol="0" anchor="b"/>
          <a:lstStyle>
            <a:lvl1pPr>
              <a:defRPr cap="all" baseline="0"/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arallelogram 1"/>
          <p:cNvSpPr/>
          <p:nvPr userDrawn="1"/>
        </p:nvSpPr>
        <p:spPr>
          <a:xfrm>
            <a:off x="0" y="-16711"/>
            <a:ext cx="850259" cy="502507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615475 w 2215272"/>
              <a:gd name="connsiteY2" fmla="*/ 118024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469783 w 2100838"/>
              <a:gd name="connsiteY0" fmla="*/ 436001 h 440711"/>
              <a:gd name="connsiteX1" fmla="*/ 0 w 2100838"/>
              <a:gd name="connsiteY1" fmla="*/ 0 h 440711"/>
              <a:gd name="connsiteX2" fmla="*/ 501041 w 2100838"/>
              <a:gd name="connsiteY2" fmla="*/ 27 h 440711"/>
              <a:gd name="connsiteX3" fmla="*/ 2100838 w 2100838"/>
              <a:gd name="connsiteY3" fmla="*/ 440711 h 440711"/>
              <a:gd name="connsiteX4" fmla="*/ 469783 w 2100838"/>
              <a:gd name="connsiteY4" fmla="*/ 436001 h 440711"/>
              <a:gd name="connsiteX0" fmla="*/ 469783 w 972856"/>
              <a:gd name="connsiteY0" fmla="*/ 436001 h 436001"/>
              <a:gd name="connsiteX1" fmla="*/ 0 w 972856"/>
              <a:gd name="connsiteY1" fmla="*/ 0 h 436001"/>
              <a:gd name="connsiteX2" fmla="*/ 501041 w 972856"/>
              <a:gd name="connsiteY2" fmla="*/ 27 h 436001"/>
              <a:gd name="connsiteX3" fmla="*/ 972856 w 972856"/>
              <a:gd name="connsiteY3" fmla="*/ 435895 h 436001"/>
              <a:gd name="connsiteX4" fmla="*/ 469783 w 972856"/>
              <a:gd name="connsiteY4" fmla="*/ 436001 h 43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856" h="436001">
                <a:moveTo>
                  <a:pt x="469783" y="436001"/>
                </a:moveTo>
                <a:lnTo>
                  <a:pt x="0" y="0"/>
                </a:lnTo>
                <a:lnTo>
                  <a:pt x="501041" y="27"/>
                </a:lnTo>
                <a:lnTo>
                  <a:pt x="972856" y="435895"/>
                </a:lnTo>
                <a:lnTo>
                  <a:pt x="469783" y="436001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arallelogram 1"/>
          <p:cNvSpPr/>
          <p:nvPr userDrawn="1"/>
        </p:nvSpPr>
        <p:spPr>
          <a:xfrm>
            <a:off x="430853" y="-16737"/>
            <a:ext cx="1936109" cy="64393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5272" h="558708">
                <a:moveTo>
                  <a:pt x="584217" y="553998"/>
                </a:moveTo>
                <a:lnTo>
                  <a:pt x="0" y="0"/>
                </a:lnTo>
                <a:lnTo>
                  <a:pt x="1642647" y="27"/>
                </a:lnTo>
                <a:lnTo>
                  <a:pt x="2215272" y="558708"/>
                </a:lnTo>
                <a:lnTo>
                  <a:pt x="584217" y="5539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"/>
          <p:cNvSpPr/>
          <p:nvPr userDrawn="1"/>
        </p:nvSpPr>
        <p:spPr>
          <a:xfrm>
            <a:off x="80646" y="4934143"/>
            <a:ext cx="205750" cy="210174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88935 w 188935"/>
              <a:gd name="connsiteY0" fmla="*/ 186454 h 186454"/>
              <a:gd name="connsiteX1" fmla="*/ 126175 w 188935"/>
              <a:gd name="connsiteY1" fmla="*/ 185754 h 186454"/>
              <a:gd name="connsiteX2" fmla="*/ 22068 w 188935"/>
              <a:gd name="connsiteY2" fmla="*/ 86670 h 186454"/>
              <a:gd name="connsiteX3" fmla="*/ 0 w 188935"/>
              <a:gd name="connsiteY3" fmla="*/ 0 h 186454"/>
              <a:gd name="connsiteX4" fmla="*/ 188935 w 188935"/>
              <a:gd name="connsiteY4" fmla="*/ 186454 h 186454"/>
              <a:gd name="connsiteX0" fmla="*/ 233045 w 233045"/>
              <a:gd name="connsiteY0" fmla="*/ 186454 h 186454"/>
              <a:gd name="connsiteX1" fmla="*/ 170285 w 233045"/>
              <a:gd name="connsiteY1" fmla="*/ 185754 h 186454"/>
              <a:gd name="connsiteX2" fmla="*/ 0 w 233045"/>
              <a:gd name="connsiteY2" fmla="*/ 12345 h 186454"/>
              <a:gd name="connsiteX3" fmla="*/ 44110 w 233045"/>
              <a:gd name="connsiteY3" fmla="*/ 0 h 186454"/>
              <a:gd name="connsiteX4" fmla="*/ 233045 w 233045"/>
              <a:gd name="connsiteY4" fmla="*/ 186454 h 186454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60482 w 249417"/>
              <a:gd name="connsiteY3" fmla="*/ 1957 h 188411"/>
              <a:gd name="connsiteX4" fmla="*/ 249417 w 249417"/>
              <a:gd name="connsiteY4" fmla="*/ 188411 h 188411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71397 w 249417"/>
              <a:gd name="connsiteY3" fmla="*/ 8086 h 188411"/>
              <a:gd name="connsiteX4" fmla="*/ 249417 w 249417"/>
              <a:gd name="connsiteY4" fmla="*/ 188411 h 188411"/>
              <a:gd name="connsiteX0" fmla="*/ 235774 w 235774"/>
              <a:gd name="connsiteY0" fmla="*/ 180325 h 180325"/>
              <a:gd name="connsiteX1" fmla="*/ 173014 w 235774"/>
              <a:gd name="connsiteY1" fmla="*/ 179625 h 180325"/>
              <a:gd name="connsiteX2" fmla="*/ 0 w 235774"/>
              <a:gd name="connsiteY2" fmla="*/ 86 h 180325"/>
              <a:gd name="connsiteX3" fmla="*/ 57754 w 235774"/>
              <a:gd name="connsiteY3" fmla="*/ 0 h 180325"/>
              <a:gd name="connsiteX4" fmla="*/ 235774 w 235774"/>
              <a:gd name="connsiteY4" fmla="*/ 180325 h 18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74" h="180325">
                <a:moveTo>
                  <a:pt x="235774" y="180325"/>
                </a:moveTo>
                <a:lnTo>
                  <a:pt x="173014" y="179625"/>
                </a:lnTo>
                <a:lnTo>
                  <a:pt x="0" y="86"/>
                </a:lnTo>
                <a:lnTo>
                  <a:pt x="57754" y="0"/>
                </a:lnTo>
                <a:cubicBezTo>
                  <a:pt x="162423" y="100055"/>
                  <a:pt x="141677" y="83798"/>
                  <a:pt x="235774" y="180325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1"/>
          <p:cNvSpPr/>
          <p:nvPr userDrawn="1"/>
        </p:nvSpPr>
        <p:spPr>
          <a:xfrm>
            <a:off x="-3240" y="4608624"/>
            <a:ext cx="410796" cy="534875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279012 w 379708"/>
              <a:gd name="connsiteY3" fmla="*/ 204350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2048 h 302048"/>
              <a:gd name="connsiteX1" fmla="*/ 316948 w 379708"/>
              <a:gd name="connsiteY1" fmla="*/ 301348 h 302048"/>
              <a:gd name="connsiteX2" fmla="*/ 0 w 379708"/>
              <a:gd name="connsiteY2" fmla="*/ 0 h 302048"/>
              <a:gd name="connsiteX3" fmla="*/ 68900 w 379708"/>
              <a:gd name="connsiteY3" fmla="*/ 43 h 302048"/>
              <a:gd name="connsiteX4" fmla="*/ 379708 w 379708"/>
              <a:gd name="connsiteY4" fmla="*/ 302048 h 302048"/>
              <a:gd name="connsiteX0" fmla="*/ 484491 w 484491"/>
              <a:gd name="connsiteY0" fmla="*/ 405276 h 405276"/>
              <a:gd name="connsiteX1" fmla="*/ 421731 w 484491"/>
              <a:gd name="connsiteY1" fmla="*/ 404576 h 405276"/>
              <a:gd name="connsiteX2" fmla="*/ 0 w 484491"/>
              <a:gd name="connsiteY2" fmla="*/ 0 h 405276"/>
              <a:gd name="connsiteX3" fmla="*/ 173683 w 484491"/>
              <a:gd name="connsiteY3" fmla="*/ 103271 h 405276"/>
              <a:gd name="connsiteX4" fmla="*/ 484491 w 484491"/>
              <a:gd name="connsiteY4" fmla="*/ 405276 h 405276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70740 w 470740"/>
              <a:gd name="connsiteY0" fmla="*/ 458913 h 458913"/>
              <a:gd name="connsiteX1" fmla="*/ 407980 w 470740"/>
              <a:gd name="connsiteY1" fmla="*/ 458213 h 458913"/>
              <a:gd name="connsiteX2" fmla="*/ 2622 w 470740"/>
              <a:gd name="connsiteY2" fmla="*/ 69981 h 458913"/>
              <a:gd name="connsiteX3" fmla="*/ 0 w 470740"/>
              <a:gd name="connsiteY3" fmla="*/ 0 h 458913"/>
              <a:gd name="connsiteX4" fmla="*/ 470740 w 470740"/>
              <a:gd name="connsiteY4" fmla="*/ 458913 h 45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740" h="458913">
                <a:moveTo>
                  <a:pt x="470740" y="458913"/>
                </a:moveTo>
                <a:lnTo>
                  <a:pt x="407980" y="458213"/>
                </a:lnTo>
                <a:lnTo>
                  <a:pt x="2622" y="69981"/>
                </a:lnTo>
                <a:lnTo>
                  <a:pt x="0" y="0"/>
                </a:lnTo>
                <a:cubicBezTo>
                  <a:pt x="474166" y="459291"/>
                  <a:pt x="376643" y="362386"/>
                  <a:pt x="470740" y="4589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Parallelogram 1"/>
          <p:cNvSpPr/>
          <p:nvPr userDrawn="1"/>
        </p:nvSpPr>
        <p:spPr>
          <a:xfrm>
            <a:off x="1702139" y="-8355"/>
            <a:ext cx="7479448" cy="753809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662664 w 8439233"/>
              <a:gd name="connsiteY0" fmla="*/ 625319 h 646751"/>
              <a:gd name="connsiteX1" fmla="*/ 0 w 8439233"/>
              <a:gd name="connsiteY1" fmla="*/ 0 h 646751"/>
              <a:gd name="connsiteX2" fmla="*/ 8439233 w 8439233"/>
              <a:gd name="connsiteY2" fmla="*/ 65192 h 646751"/>
              <a:gd name="connsiteX3" fmla="*/ 8425152 w 8439233"/>
              <a:gd name="connsiteY3" fmla="*/ 646751 h 646751"/>
              <a:gd name="connsiteX4" fmla="*/ 662664 w 8439233"/>
              <a:gd name="connsiteY4" fmla="*/ 625319 h 646751"/>
              <a:gd name="connsiteX0" fmla="*/ 662664 w 8433629"/>
              <a:gd name="connsiteY0" fmla="*/ 627253 h 648685"/>
              <a:gd name="connsiteX1" fmla="*/ 0 w 8433629"/>
              <a:gd name="connsiteY1" fmla="*/ 1934 h 648685"/>
              <a:gd name="connsiteX2" fmla="*/ 8433629 w 8433629"/>
              <a:gd name="connsiteY2" fmla="*/ 0 h 648685"/>
              <a:gd name="connsiteX3" fmla="*/ 8425152 w 8433629"/>
              <a:gd name="connsiteY3" fmla="*/ 648685 h 648685"/>
              <a:gd name="connsiteX4" fmla="*/ 662664 w 8433629"/>
              <a:gd name="connsiteY4" fmla="*/ 627253 h 648685"/>
              <a:gd name="connsiteX0" fmla="*/ 662664 w 8570840"/>
              <a:gd name="connsiteY0" fmla="*/ 627253 h 648685"/>
              <a:gd name="connsiteX1" fmla="*/ 0 w 8570840"/>
              <a:gd name="connsiteY1" fmla="*/ 1934 h 648685"/>
              <a:gd name="connsiteX2" fmla="*/ 8433629 w 8570840"/>
              <a:gd name="connsiteY2" fmla="*/ 0 h 648685"/>
              <a:gd name="connsiteX3" fmla="*/ 8570840 w 8570840"/>
              <a:gd name="connsiteY3" fmla="*/ 648685 h 648685"/>
              <a:gd name="connsiteX4" fmla="*/ 662664 w 8570840"/>
              <a:gd name="connsiteY4" fmla="*/ 627253 h 648685"/>
              <a:gd name="connsiteX0" fmla="*/ 662664 w 8570840"/>
              <a:gd name="connsiteY0" fmla="*/ 625319 h 646751"/>
              <a:gd name="connsiteX1" fmla="*/ 0 w 8570840"/>
              <a:gd name="connsiteY1" fmla="*/ 0 h 646751"/>
              <a:gd name="connsiteX2" fmla="*/ 8545696 w 8570840"/>
              <a:gd name="connsiteY2" fmla="*/ 2262 h 646751"/>
              <a:gd name="connsiteX3" fmla="*/ 8570840 w 8570840"/>
              <a:gd name="connsiteY3" fmla="*/ 646751 h 646751"/>
              <a:gd name="connsiteX4" fmla="*/ 662664 w 8570840"/>
              <a:gd name="connsiteY4" fmla="*/ 625319 h 64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0840" h="646751">
                <a:moveTo>
                  <a:pt x="662664" y="625319"/>
                </a:moveTo>
                <a:lnTo>
                  <a:pt x="0" y="0"/>
                </a:lnTo>
                <a:lnTo>
                  <a:pt x="8545696" y="2262"/>
                </a:lnTo>
                <a:lnTo>
                  <a:pt x="8570840" y="646751"/>
                </a:lnTo>
                <a:lnTo>
                  <a:pt x="662664" y="625319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"/>
          <p:cNvSpPr/>
          <p:nvPr userDrawn="1"/>
        </p:nvSpPr>
        <p:spPr>
          <a:xfrm>
            <a:off x="304800" y="4954038"/>
            <a:ext cx="8902290" cy="20784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10080371"/>
              <a:gd name="connsiteY0" fmla="*/ 107998 h 109341"/>
              <a:gd name="connsiteX1" fmla="*/ 104107 w 10080371"/>
              <a:gd name="connsiteY1" fmla="*/ 109341 h 109341"/>
              <a:gd name="connsiteX2" fmla="*/ 0 w 10080371"/>
              <a:gd name="connsiteY2" fmla="*/ 10257 h 109341"/>
              <a:gd name="connsiteX3" fmla="*/ 10080369 w 10080371"/>
              <a:gd name="connsiteY3" fmla="*/ 0 h 109341"/>
              <a:gd name="connsiteX4" fmla="*/ 9834719 w 10080371"/>
              <a:gd name="connsiteY4" fmla="*/ 107998 h 109341"/>
              <a:gd name="connsiteX0" fmla="*/ 9834719 w 10096915"/>
              <a:gd name="connsiteY0" fmla="*/ 97741 h 99084"/>
              <a:gd name="connsiteX1" fmla="*/ 104107 w 10096915"/>
              <a:gd name="connsiteY1" fmla="*/ 99084 h 99084"/>
              <a:gd name="connsiteX2" fmla="*/ 0 w 10096915"/>
              <a:gd name="connsiteY2" fmla="*/ 0 h 99084"/>
              <a:gd name="connsiteX3" fmla="*/ 10096913 w 10096915"/>
              <a:gd name="connsiteY3" fmla="*/ 22776 h 99084"/>
              <a:gd name="connsiteX4" fmla="*/ 9834719 w 10096915"/>
              <a:gd name="connsiteY4" fmla="*/ 97741 h 99084"/>
              <a:gd name="connsiteX0" fmla="*/ 9834719 w 10118975"/>
              <a:gd name="connsiteY0" fmla="*/ 97741 h 99084"/>
              <a:gd name="connsiteX1" fmla="*/ 104107 w 10118975"/>
              <a:gd name="connsiteY1" fmla="*/ 99084 h 99084"/>
              <a:gd name="connsiteX2" fmla="*/ 0 w 10118975"/>
              <a:gd name="connsiteY2" fmla="*/ 0 h 99084"/>
              <a:gd name="connsiteX3" fmla="*/ 10118973 w 10118975"/>
              <a:gd name="connsiteY3" fmla="*/ 6260 h 99084"/>
              <a:gd name="connsiteX4" fmla="*/ 9834719 w 10118975"/>
              <a:gd name="connsiteY4" fmla="*/ 97741 h 99084"/>
              <a:gd name="connsiteX0" fmla="*/ 10110464 w 10119054"/>
              <a:gd name="connsiteY0" fmla="*/ 184453 h 184453"/>
              <a:gd name="connsiteX1" fmla="*/ 104107 w 10119054"/>
              <a:gd name="connsiteY1" fmla="*/ 99084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84453 h 184453"/>
              <a:gd name="connsiteX1" fmla="*/ 181315 w 10119054"/>
              <a:gd name="connsiteY1" fmla="*/ 181666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78324 h 178324"/>
              <a:gd name="connsiteX1" fmla="*/ 181315 w 10119054"/>
              <a:gd name="connsiteY1" fmla="*/ 175537 h 178324"/>
              <a:gd name="connsiteX2" fmla="*/ 0 w 10119054"/>
              <a:gd name="connsiteY2" fmla="*/ 0 h 178324"/>
              <a:gd name="connsiteX3" fmla="*/ 10118973 w 10119054"/>
              <a:gd name="connsiteY3" fmla="*/ 131 h 178324"/>
              <a:gd name="connsiteX4" fmla="*/ 10110464 w 10119054"/>
              <a:gd name="connsiteY4" fmla="*/ 178324 h 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9054" h="178324">
                <a:moveTo>
                  <a:pt x="10110464" y="178324"/>
                </a:moveTo>
                <a:lnTo>
                  <a:pt x="181315" y="175537"/>
                </a:lnTo>
                <a:lnTo>
                  <a:pt x="0" y="0"/>
                </a:lnTo>
                <a:lnTo>
                  <a:pt x="10118973" y="131"/>
                </a:lnTo>
                <a:cubicBezTo>
                  <a:pt x="10119951" y="55239"/>
                  <a:pt x="10111873" y="81797"/>
                  <a:pt x="10110464" y="178324"/>
                </a:cubicBez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455870" y="4922777"/>
            <a:ext cx="868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D9D9D9"/>
                </a:solidFill>
                <a:latin typeface="Arial Narrow"/>
                <a:cs typeface="Arial Narrow"/>
              </a:rPr>
              <a:t>STEM101.ORG</a:t>
            </a:r>
            <a:r>
              <a:rPr lang="en-US" sz="1000" i="0" baseline="0" dirty="0">
                <a:solidFill>
                  <a:srgbClr val="D9D9D9"/>
                </a:solidFill>
                <a:latin typeface="Arial Narrow"/>
                <a:cs typeface="Arial Narrow"/>
              </a:rPr>
              <a:t>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000" i="0" dirty="0">
                <a:solidFill>
                  <a:srgbClr val="D9D9D9"/>
                </a:solidFill>
                <a:latin typeface="Arial Narrow"/>
                <a:cs typeface="Arial Narrow"/>
              </a:rPr>
              <a:t>A Non-Profit</a:t>
            </a:r>
            <a:r>
              <a:rPr lang="en-US" sz="1000" i="0" baseline="0" dirty="0">
                <a:solidFill>
                  <a:srgbClr val="D9D9D9"/>
                </a:solidFill>
                <a:latin typeface="Arial Narrow"/>
                <a:cs typeface="Arial Narrow"/>
              </a:rPr>
              <a:t> K-16 Education Program</a:t>
            </a:r>
            <a:endParaRPr lang="en-US" sz="1000" dirty="0">
              <a:solidFill>
                <a:srgbClr val="D9D9D9"/>
              </a:solidFill>
              <a:latin typeface="Arial Narrow"/>
              <a:cs typeface="Arial Narrow"/>
            </a:endParaRPr>
          </a:p>
        </p:txBody>
      </p:sp>
      <p:pic>
        <p:nvPicPr>
          <p:cNvPr id="2" name="Picture 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C3CC4929-9716-859C-1A3F-D9076F943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64" y="105811"/>
            <a:ext cx="2164213" cy="4697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ogram 1"/>
          <p:cNvSpPr/>
          <p:nvPr userDrawn="1"/>
        </p:nvSpPr>
        <p:spPr>
          <a:xfrm>
            <a:off x="0" y="-16711"/>
            <a:ext cx="850259" cy="502507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615475 w 2215272"/>
              <a:gd name="connsiteY2" fmla="*/ 118024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469783 w 2100838"/>
              <a:gd name="connsiteY0" fmla="*/ 436001 h 440711"/>
              <a:gd name="connsiteX1" fmla="*/ 0 w 2100838"/>
              <a:gd name="connsiteY1" fmla="*/ 0 h 440711"/>
              <a:gd name="connsiteX2" fmla="*/ 501041 w 2100838"/>
              <a:gd name="connsiteY2" fmla="*/ 27 h 440711"/>
              <a:gd name="connsiteX3" fmla="*/ 2100838 w 2100838"/>
              <a:gd name="connsiteY3" fmla="*/ 440711 h 440711"/>
              <a:gd name="connsiteX4" fmla="*/ 469783 w 2100838"/>
              <a:gd name="connsiteY4" fmla="*/ 436001 h 440711"/>
              <a:gd name="connsiteX0" fmla="*/ 469783 w 972856"/>
              <a:gd name="connsiteY0" fmla="*/ 436001 h 436001"/>
              <a:gd name="connsiteX1" fmla="*/ 0 w 972856"/>
              <a:gd name="connsiteY1" fmla="*/ 0 h 436001"/>
              <a:gd name="connsiteX2" fmla="*/ 501041 w 972856"/>
              <a:gd name="connsiteY2" fmla="*/ 27 h 436001"/>
              <a:gd name="connsiteX3" fmla="*/ 972856 w 972856"/>
              <a:gd name="connsiteY3" fmla="*/ 435895 h 436001"/>
              <a:gd name="connsiteX4" fmla="*/ 469783 w 972856"/>
              <a:gd name="connsiteY4" fmla="*/ 436001 h 43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856" h="436001">
                <a:moveTo>
                  <a:pt x="469783" y="436001"/>
                </a:moveTo>
                <a:lnTo>
                  <a:pt x="0" y="0"/>
                </a:lnTo>
                <a:lnTo>
                  <a:pt x="501041" y="27"/>
                </a:lnTo>
                <a:lnTo>
                  <a:pt x="972856" y="435895"/>
                </a:lnTo>
                <a:lnTo>
                  <a:pt x="469783" y="436001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arallelogram 1"/>
          <p:cNvSpPr/>
          <p:nvPr userDrawn="1"/>
        </p:nvSpPr>
        <p:spPr>
          <a:xfrm>
            <a:off x="430853" y="-16737"/>
            <a:ext cx="1936109" cy="64393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5272" h="558708">
                <a:moveTo>
                  <a:pt x="584217" y="553998"/>
                </a:moveTo>
                <a:lnTo>
                  <a:pt x="0" y="0"/>
                </a:lnTo>
                <a:lnTo>
                  <a:pt x="1642647" y="27"/>
                </a:lnTo>
                <a:lnTo>
                  <a:pt x="2215272" y="558708"/>
                </a:lnTo>
                <a:lnTo>
                  <a:pt x="584217" y="5539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"/>
          <p:cNvSpPr/>
          <p:nvPr userDrawn="1"/>
        </p:nvSpPr>
        <p:spPr>
          <a:xfrm>
            <a:off x="80646" y="4934143"/>
            <a:ext cx="205750" cy="210174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88935 w 188935"/>
              <a:gd name="connsiteY0" fmla="*/ 186454 h 186454"/>
              <a:gd name="connsiteX1" fmla="*/ 126175 w 188935"/>
              <a:gd name="connsiteY1" fmla="*/ 185754 h 186454"/>
              <a:gd name="connsiteX2" fmla="*/ 22068 w 188935"/>
              <a:gd name="connsiteY2" fmla="*/ 86670 h 186454"/>
              <a:gd name="connsiteX3" fmla="*/ 0 w 188935"/>
              <a:gd name="connsiteY3" fmla="*/ 0 h 186454"/>
              <a:gd name="connsiteX4" fmla="*/ 188935 w 188935"/>
              <a:gd name="connsiteY4" fmla="*/ 186454 h 186454"/>
              <a:gd name="connsiteX0" fmla="*/ 233045 w 233045"/>
              <a:gd name="connsiteY0" fmla="*/ 186454 h 186454"/>
              <a:gd name="connsiteX1" fmla="*/ 170285 w 233045"/>
              <a:gd name="connsiteY1" fmla="*/ 185754 h 186454"/>
              <a:gd name="connsiteX2" fmla="*/ 0 w 233045"/>
              <a:gd name="connsiteY2" fmla="*/ 12345 h 186454"/>
              <a:gd name="connsiteX3" fmla="*/ 44110 w 233045"/>
              <a:gd name="connsiteY3" fmla="*/ 0 h 186454"/>
              <a:gd name="connsiteX4" fmla="*/ 233045 w 233045"/>
              <a:gd name="connsiteY4" fmla="*/ 186454 h 186454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60482 w 249417"/>
              <a:gd name="connsiteY3" fmla="*/ 1957 h 188411"/>
              <a:gd name="connsiteX4" fmla="*/ 249417 w 249417"/>
              <a:gd name="connsiteY4" fmla="*/ 188411 h 188411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71397 w 249417"/>
              <a:gd name="connsiteY3" fmla="*/ 8086 h 188411"/>
              <a:gd name="connsiteX4" fmla="*/ 249417 w 249417"/>
              <a:gd name="connsiteY4" fmla="*/ 188411 h 188411"/>
              <a:gd name="connsiteX0" fmla="*/ 235774 w 235774"/>
              <a:gd name="connsiteY0" fmla="*/ 180325 h 180325"/>
              <a:gd name="connsiteX1" fmla="*/ 173014 w 235774"/>
              <a:gd name="connsiteY1" fmla="*/ 179625 h 180325"/>
              <a:gd name="connsiteX2" fmla="*/ 0 w 235774"/>
              <a:gd name="connsiteY2" fmla="*/ 86 h 180325"/>
              <a:gd name="connsiteX3" fmla="*/ 57754 w 235774"/>
              <a:gd name="connsiteY3" fmla="*/ 0 h 180325"/>
              <a:gd name="connsiteX4" fmla="*/ 235774 w 235774"/>
              <a:gd name="connsiteY4" fmla="*/ 180325 h 18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74" h="180325">
                <a:moveTo>
                  <a:pt x="235774" y="180325"/>
                </a:moveTo>
                <a:lnTo>
                  <a:pt x="173014" y="179625"/>
                </a:lnTo>
                <a:lnTo>
                  <a:pt x="0" y="86"/>
                </a:lnTo>
                <a:lnTo>
                  <a:pt x="57754" y="0"/>
                </a:lnTo>
                <a:cubicBezTo>
                  <a:pt x="162423" y="100055"/>
                  <a:pt x="141677" y="83798"/>
                  <a:pt x="235774" y="180325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arallelogram 1"/>
          <p:cNvSpPr/>
          <p:nvPr userDrawn="1"/>
        </p:nvSpPr>
        <p:spPr>
          <a:xfrm>
            <a:off x="-3240" y="4608624"/>
            <a:ext cx="410796" cy="534875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279012 w 379708"/>
              <a:gd name="connsiteY3" fmla="*/ 204350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2048 h 302048"/>
              <a:gd name="connsiteX1" fmla="*/ 316948 w 379708"/>
              <a:gd name="connsiteY1" fmla="*/ 301348 h 302048"/>
              <a:gd name="connsiteX2" fmla="*/ 0 w 379708"/>
              <a:gd name="connsiteY2" fmla="*/ 0 h 302048"/>
              <a:gd name="connsiteX3" fmla="*/ 68900 w 379708"/>
              <a:gd name="connsiteY3" fmla="*/ 43 h 302048"/>
              <a:gd name="connsiteX4" fmla="*/ 379708 w 379708"/>
              <a:gd name="connsiteY4" fmla="*/ 302048 h 302048"/>
              <a:gd name="connsiteX0" fmla="*/ 484491 w 484491"/>
              <a:gd name="connsiteY0" fmla="*/ 405276 h 405276"/>
              <a:gd name="connsiteX1" fmla="*/ 421731 w 484491"/>
              <a:gd name="connsiteY1" fmla="*/ 404576 h 405276"/>
              <a:gd name="connsiteX2" fmla="*/ 0 w 484491"/>
              <a:gd name="connsiteY2" fmla="*/ 0 h 405276"/>
              <a:gd name="connsiteX3" fmla="*/ 173683 w 484491"/>
              <a:gd name="connsiteY3" fmla="*/ 103271 h 405276"/>
              <a:gd name="connsiteX4" fmla="*/ 484491 w 484491"/>
              <a:gd name="connsiteY4" fmla="*/ 405276 h 405276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70740 w 470740"/>
              <a:gd name="connsiteY0" fmla="*/ 458913 h 458913"/>
              <a:gd name="connsiteX1" fmla="*/ 407980 w 470740"/>
              <a:gd name="connsiteY1" fmla="*/ 458213 h 458913"/>
              <a:gd name="connsiteX2" fmla="*/ 2622 w 470740"/>
              <a:gd name="connsiteY2" fmla="*/ 69981 h 458913"/>
              <a:gd name="connsiteX3" fmla="*/ 0 w 470740"/>
              <a:gd name="connsiteY3" fmla="*/ 0 h 458913"/>
              <a:gd name="connsiteX4" fmla="*/ 470740 w 470740"/>
              <a:gd name="connsiteY4" fmla="*/ 458913 h 45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740" h="458913">
                <a:moveTo>
                  <a:pt x="470740" y="458913"/>
                </a:moveTo>
                <a:lnTo>
                  <a:pt x="407980" y="458213"/>
                </a:lnTo>
                <a:lnTo>
                  <a:pt x="2622" y="69981"/>
                </a:lnTo>
                <a:lnTo>
                  <a:pt x="0" y="0"/>
                </a:lnTo>
                <a:cubicBezTo>
                  <a:pt x="474166" y="459291"/>
                  <a:pt x="376643" y="362386"/>
                  <a:pt x="470740" y="4589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Parallelogram 1"/>
          <p:cNvSpPr/>
          <p:nvPr userDrawn="1"/>
        </p:nvSpPr>
        <p:spPr>
          <a:xfrm>
            <a:off x="1702139" y="-8355"/>
            <a:ext cx="7479448" cy="753809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662664 w 8439233"/>
              <a:gd name="connsiteY0" fmla="*/ 625319 h 646751"/>
              <a:gd name="connsiteX1" fmla="*/ 0 w 8439233"/>
              <a:gd name="connsiteY1" fmla="*/ 0 h 646751"/>
              <a:gd name="connsiteX2" fmla="*/ 8439233 w 8439233"/>
              <a:gd name="connsiteY2" fmla="*/ 65192 h 646751"/>
              <a:gd name="connsiteX3" fmla="*/ 8425152 w 8439233"/>
              <a:gd name="connsiteY3" fmla="*/ 646751 h 646751"/>
              <a:gd name="connsiteX4" fmla="*/ 662664 w 8439233"/>
              <a:gd name="connsiteY4" fmla="*/ 625319 h 646751"/>
              <a:gd name="connsiteX0" fmla="*/ 662664 w 8433629"/>
              <a:gd name="connsiteY0" fmla="*/ 627253 h 648685"/>
              <a:gd name="connsiteX1" fmla="*/ 0 w 8433629"/>
              <a:gd name="connsiteY1" fmla="*/ 1934 h 648685"/>
              <a:gd name="connsiteX2" fmla="*/ 8433629 w 8433629"/>
              <a:gd name="connsiteY2" fmla="*/ 0 h 648685"/>
              <a:gd name="connsiteX3" fmla="*/ 8425152 w 8433629"/>
              <a:gd name="connsiteY3" fmla="*/ 648685 h 648685"/>
              <a:gd name="connsiteX4" fmla="*/ 662664 w 8433629"/>
              <a:gd name="connsiteY4" fmla="*/ 627253 h 648685"/>
              <a:gd name="connsiteX0" fmla="*/ 662664 w 8570840"/>
              <a:gd name="connsiteY0" fmla="*/ 627253 h 648685"/>
              <a:gd name="connsiteX1" fmla="*/ 0 w 8570840"/>
              <a:gd name="connsiteY1" fmla="*/ 1934 h 648685"/>
              <a:gd name="connsiteX2" fmla="*/ 8433629 w 8570840"/>
              <a:gd name="connsiteY2" fmla="*/ 0 h 648685"/>
              <a:gd name="connsiteX3" fmla="*/ 8570840 w 8570840"/>
              <a:gd name="connsiteY3" fmla="*/ 648685 h 648685"/>
              <a:gd name="connsiteX4" fmla="*/ 662664 w 8570840"/>
              <a:gd name="connsiteY4" fmla="*/ 627253 h 648685"/>
              <a:gd name="connsiteX0" fmla="*/ 662664 w 8570840"/>
              <a:gd name="connsiteY0" fmla="*/ 625319 h 646751"/>
              <a:gd name="connsiteX1" fmla="*/ 0 w 8570840"/>
              <a:gd name="connsiteY1" fmla="*/ 0 h 646751"/>
              <a:gd name="connsiteX2" fmla="*/ 8545696 w 8570840"/>
              <a:gd name="connsiteY2" fmla="*/ 2262 h 646751"/>
              <a:gd name="connsiteX3" fmla="*/ 8570840 w 8570840"/>
              <a:gd name="connsiteY3" fmla="*/ 646751 h 646751"/>
              <a:gd name="connsiteX4" fmla="*/ 662664 w 8570840"/>
              <a:gd name="connsiteY4" fmla="*/ 625319 h 64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0840" h="646751">
                <a:moveTo>
                  <a:pt x="662664" y="625319"/>
                </a:moveTo>
                <a:lnTo>
                  <a:pt x="0" y="0"/>
                </a:lnTo>
                <a:lnTo>
                  <a:pt x="8545696" y="2262"/>
                </a:lnTo>
                <a:lnTo>
                  <a:pt x="8570840" y="646751"/>
                </a:lnTo>
                <a:lnTo>
                  <a:pt x="662664" y="625319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"/>
          <p:cNvSpPr/>
          <p:nvPr userDrawn="1"/>
        </p:nvSpPr>
        <p:spPr>
          <a:xfrm>
            <a:off x="304800" y="4954038"/>
            <a:ext cx="8902290" cy="20784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10080371"/>
              <a:gd name="connsiteY0" fmla="*/ 107998 h 109341"/>
              <a:gd name="connsiteX1" fmla="*/ 104107 w 10080371"/>
              <a:gd name="connsiteY1" fmla="*/ 109341 h 109341"/>
              <a:gd name="connsiteX2" fmla="*/ 0 w 10080371"/>
              <a:gd name="connsiteY2" fmla="*/ 10257 h 109341"/>
              <a:gd name="connsiteX3" fmla="*/ 10080369 w 10080371"/>
              <a:gd name="connsiteY3" fmla="*/ 0 h 109341"/>
              <a:gd name="connsiteX4" fmla="*/ 9834719 w 10080371"/>
              <a:gd name="connsiteY4" fmla="*/ 107998 h 109341"/>
              <a:gd name="connsiteX0" fmla="*/ 9834719 w 10096915"/>
              <a:gd name="connsiteY0" fmla="*/ 97741 h 99084"/>
              <a:gd name="connsiteX1" fmla="*/ 104107 w 10096915"/>
              <a:gd name="connsiteY1" fmla="*/ 99084 h 99084"/>
              <a:gd name="connsiteX2" fmla="*/ 0 w 10096915"/>
              <a:gd name="connsiteY2" fmla="*/ 0 h 99084"/>
              <a:gd name="connsiteX3" fmla="*/ 10096913 w 10096915"/>
              <a:gd name="connsiteY3" fmla="*/ 22776 h 99084"/>
              <a:gd name="connsiteX4" fmla="*/ 9834719 w 10096915"/>
              <a:gd name="connsiteY4" fmla="*/ 97741 h 99084"/>
              <a:gd name="connsiteX0" fmla="*/ 9834719 w 10118975"/>
              <a:gd name="connsiteY0" fmla="*/ 97741 h 99084"/>
              <a:gd name="connsiteX1" fmla="*/ 104107 w 10118975"/>
              <a:gd name="connsiteY1" fmla="*/ 99084 h 99084"/>
              <a:gd name="connsiteX2" fmla="*/ 0 w 10118975"/>
              <a:gd name="connsiteY2" fmla="*/ 0 h 99084"/>
              <a:gd name="connsiteX3" fmla="*/ 10118973 w 10118975"/>
              <a:gd name="connsiteY3" fmla="*/ 6260 h 99084"/>
              <a:gd name="connsiteX4" fmla="*/ 9834719 w 10118975"/>
              <a:gd name="connsiteY4" fmla="*/ 97741 h 99084"/>
              <a:gd name="connsiteX0" fmla="*/ 10110464 w 10119054"/>
              <a:gd name="connsiteY0" fmla="*/ 184453 h 184453"/>
              <a:gd name="connsiteX1" fmla="*/ 104107 w 10119054"/>
              <a:gd name="connsiteY1" fmla="*/ 99084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84453 h 184453"/>
              <a:gd name="connsiteX1" fmla="*/ 181315 w 10119054"/>
              <a:gd name="connsiteY1" fmla="*/ 181666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78324 h 178324"/>
              <a:gd name="connsiteX1" fmla="*/ 181315 w 10119054"/>
              <a:gd name="connsiteY1" fmla="*/ 175537 h 178324"/>
              <a:gd name="connsiteX2" fmla="*/ 0 w 10119054"/>
              <a:gd name="connsiteY2" fmla="*/ 0 h 178324"/>
              <a:gd name="connsiteX3" fmla="*/ 10118973 w 10119054"/>
              <a:gd name="connsiteY3" fmla="*/ 131 h 178324"/>
              <a:gd name="connsiteX4" fmla="*/ 10110464 w 10119054"/>
              <a:gd name="connsiteY4" fmla="*/ 178324 h 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9054" h="178324">
                <a:moveTo>
                  <a:pt x="10110464" y="178324"/>
                </a:moveTo>
                <a:lnTo>
                  <a:pt x="181315" y="175537"/>
                </a:lnTo>
                <a:lnTo>
                  <a:pt x="0" y="0"/>
                </a:lnTo>
                <a:lnTo>
                  <a:pt x="10118973" y="131"/>
                </a:lnTo>
                <a:cubicBezTo>
                  <a:pt x="10119951" y="55239"/>
                  <a:pt x="10111873" y="81797"/>
                  <a:pt x="10110464" y="178324"/>
                </a:cubicBez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455870" y="4922777"/>
            <a:ext cx="868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D9D9D9"/>
                </a:solidFill>
                <a:latin typeface="Arial Narrow"/>
                <a:cs typeface="Arial Narrow"/>
              </a:rPr>
              <a:t>STEM101.ORG</a:t>
            </a:r>
            <a:r>
              <a:rPr lang="en-US" sz="1000" i="0" baseline="0" dirty="0">
                <a:solidFill>
                  <a:srgbClr val="D9D9D9"/>
                </a:solidFill>
                <a:latin typeface="Arial Narrow"/>
                <a:cs typeface="Arial Narrow"/>
              </a:rPr>
              <a:t>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000" i="0" dirty="0">
                <a:solidFill>
                  <a:srgbClr val="D9D9D9"/>
                </a:solidFill>
                <a:latin typeface="Arial Narrow"/>
                <a:cs typeface="Arial Narrow"/>
              </a:rPr>
              <a:t>A Non-Profit</a:t>
            </a:r>
            <a:r>
              <a:rPr lang="en-US" sz="1000" i="0" baseline="0" dirty="0">
                <a:solidFill>
                  <a:srgbClr val="D9D9D9"/>
                </a:solidFill>
                <a:latin typeface="Arial Narrow"/>
                <a:cs typeface="Arial Narrow"/>
              </a:rPr>
              <a:t> K-16 Education Program</a:t>
            </a:r>
            <a:endParaRPr lang="en-US" sz="1000" dirty="0">
              <a:solidFill>
                <a:srgbClr val="D9D9D9"/>
              </a:solidFill>
              <a:latin typeface="Arial Narrow"/>
              <a:cs typeface="Arial Narrow"/>
            </a:endParaRPr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E5588A3-BA1B-8673-E4FE-1832806FA4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64" y="105811"/>
            <a:ext cx="2164213" cy="4697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0789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117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761F5-D8D8-40C6-8D23-53FB4F657941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2D5C0-7033-4DB5-8DD1-2301A54E5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2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2539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ogram 1"/>
          <p:cNvSpPr/>
          <p:nvPr/>
        </p:nvSpPr>
        <p:spPr>
          <a:xfrm>
            <a:off x="0" y="-16711"/>
            <a:ext cx="850259" cy="502507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615475 w 2215272"/>
              <a:gd name="connsiteY2" fmla="*/ 118024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469783 w 2100838"/>
              <a:gd name="connsiteY0" fmla="*/ 436001 h 440711"/>
              <a:gd name="connsiteX1" fmla="*/ 0 w 2100838"/>
              <a:gd name="connsiteY1" fmla="*/ 0 h 440711"/>
              <a:gd name="connsiteX2" fmla="*/ 501041 w 2100838"/>
              <a:gd name="connsiteY2" fmla="*/ 27 h 440711"/>
              <a:gd name="connsiteX3" fmla="*/ 2100838 w 2100838"/>
              <a:gd name="connsiteY3" fmla="*/ 440711 h 440711"/>
              <a:gd name="connsiteX4" fmla="*/ 469783 w 2100838"/>
              <a:gd name="connsiteY4" fmla="*/ 436001 h 440711"/>
              <a:gd name="connsiteX0" fmla="*/ 469783 w 972856"/>
              <a:gd name="connsiteY0" fmla="*/ 436001 h 436001"/>
              <a:gd name="connsiteX1" fmla="*/ 0 w 972856"/>
              <a:gd name="connsiteY1" fmla="*/ 0 h 436001"/>
              <a:gd name="connsiteX2" fmla="*/ 501041 w 972856"/>
              <a:gd name="connsiteY2" fmla="*/ 27 h 436001"/>
              <a:gd name="connsiteX3" fmla="*/ 972856 w 972856"/>
              <a:gd name="connsiteY3" fmla="*/ 435895 h 436001"/>
              <a:gd name="connsiteX4" fmla="*/ 469783 w 972856"/>
              <a:gd name="connsiteY4" fmla="*/ 436001 h 43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856" h="436001">
                <a:moveTo>
                  <a:pt x="469783" y="436001"/>
                </a:moveTo>
                <a:lnTo>
                  <a:pt x="0" y="0"/>
                </a:lnTo>
                <a:lnTo>
                  <a:pt x="501041" y="27"/>
                </a:lnTo>
                <a:lnTo>
                  <a:pt x="972856" y="435895"/>
                </a:lnTo>
                <a:lnTo>
                  <a:pt x="469783" y="436001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1"/>
          <p:cNvSpPr/>
          <p:nvPr/>
        </p:nvSpPr>
        <p:spPr>
          <a:xfrm>
            <a:off x="430853" y="-16737"/>
            <a:ext cx="1936109" cy="64393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5272" h="558708">
                <a:moveTo>
                  <a:pt x="584217" y="553998"/>
                </a:moveTo>
                <a:lnTo>
                  <a:pt x="0" y="0"/>
                </a:lnTo>
                <a:lnTo>
                  <a:pt x="1642647" y="27"/>
                </a:lnTo>
                <a:lnTo>
                  <a:pt x="2215272" y="558708"/>
                </a:lnTo>
                <a:lnTo>
                  <a:pt x="584217" y="5539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rallelogram 1"/>
          <p:cNvSpPr/>
          <p:nvPr/>
        </p:nvSpPr>
        <p:spPr>
          <a:xfrm>
            <a:off x="1702139" y="-8355"/>
            <a:ext cx="7479448" cy="753809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662664 w 8439233"/>
              <a:gd name="connsiteY0" fmla="*/ 625319 h 646751"/>
              <a:gd name="connsiteX1" fmla="*/ 0 w 8439233"/>
              <a:gd name="connsiteY1" fmla="*/ 0 h 646751"/>
              <a:gd name="connsiteX2" fmla="*/ 8439233 w 8439233"/>
              <a:gd name="connsiteY2" fmla="*/ 65192 h 646751"/>
              <a:gd name="connsiteX3" fmla="*/ 8425152 w 8439233"/>
              <a:gd name="connsiteY3" fmla="*/ 646751 h 646751"/>
              <a:gd name="connsiteX4" fmla="*/ 662664 w 8439233"/>
              <a:gd name="connsiteY4" fmla="*/ 625319 h 646751"/>
              <a:gd name="connsiteX0" fmla="*/ 662664 w 8433629"/>
              <a:gd name="connsiteY0" fmla="*/ 627253 h 648685"/>
              <a:gd name="connsiteX1" fmla="*/ 0 w 8433629"/>
              <a:gd name="connsiteY1" fmla="*/ 1934 h 648685"/>
              <a:gd name="connsiteX2" fmla="*/ 8433629 w 8433629"/>
              <a:gd name="connsiteY2" fmla="*/ 0 h 648685"/>
              <a:gd name="connsiteX3" fmla="*/ 8425152 w 8433629"/>
              <a:gd name="connsiteY3" fmla="*/ 648685 h 648685"/>
              <a:gd name="connsiteX4" fmla="*/ 662664 w 8433629"/>
              <a:gd name="connsiteY4" fmla="*/ 627253 h 648685"/>
              <a:gd name="connsiteX0" fmla="*/ 662664 w 8570840"/>
              <a:gd name="connsiteY0" fmla="*/ 627253 h 648685"/>
              <a:gd name="connsiteX1" fmla="*/ 0 w 8570840"/>
              <a:gd name="connsiteY1" fmla="*/ 1934 h 648685"/>
              <a:gd name="connsiteX2" fmla="*/ 8433629 w 8570840"/>
              <a:gd name="connsiteY2" fmla="*/ 0 h 648685"/>
              <a:gd name="connsiteX3" fmla="*/ 8570840 w 8570840"/>
              <a:gd name="connsiteY3" fmla="*/ 648685 h 648685"/>
              <a:gd name="connsiteX4" fmla="*/ 662664 w 8570840"/>
              <a:gd name="connsiteY4" fmla="*/ 627253 h 648685"/>
              <a:gd name="connsiteX0" fmla="*/ 662664 w 8570840"/>
              <a:gd name="connsiteY0" fmla="*/ 625319 h 646751"/>
              <a:gd name="connsiteX1" fmla="*/ 0 w 8570840"/>
              <a:gd name="connsiteY1" fmla="*/ 0 h 646751"/>
              <a:gd name="connsiteX2" fmla="*/ 8545696 w 8570840"/>
              <a:gd name="connsiteY2" fmla="*/ 2262 h 646751"/>
              <a:gd name="connsiteX3" fmla="*/ 8570840 w 8570840"/>
              <a:gd name="connsiteY3" fmla="*/ 646751 h 646751"/>
              <a:gd name="connsiteX4" fmla="*/ 662664 w 8570840"/>
              <a:gd name="connsiteY4" fmla="*/ 625319 h 64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0840" h="646751">
                <a:moveTo>
                  <a:pt x="662664" y="625319"/>
                </a:moveTo>
                <a:lnTo>
                  <a:pt x="0" y="0"/>
                </a:lnTo>
                <a:lnTo>
                  <a:pt x="8545696" y="2262"/>
                </a:lnTo>
                <a:lnTo>
                  <a:pt x="8570840" y="646751"/>
                </a:lnTo>
                <a:lnTo>
                  <a:pt x="662664" y="625319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"/>
          <p:cNvSpPr/>
          <p:nvPr/>
        </p:nvSpPr>
        <p:spPr>
          <a:xfrm>
            <a:off x="80646" y="4934143"/>
            <a:ext cx="205750" cy="210174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88935 w 188935"/>
              <a:gd name="connsiteY0" fmla="*/ 186454 h 186454"/>
              <a:gd name="connsiteX1" fmla="*/ 126175 w 188935"/>
              <a:gd name="connsiteY1" fmla="*/ 185754 h 186454"/>
              <a:gd name="connsiteX2" fmla="*/ 22068 w 188935"/>
              <a:gd name="connsiteY2" fmla="*/ 86670 h 186454"/>
              <a:gd name="connsiteX3" fmla="*/ 0 w 188935"/>
              <a:gd name="connsiteY3" fmla="*/ 0 h 186454"/>
              <a:gd name="connsiteX4" fmla="*/ 188935 w 188935"/>
              <a:gd name="connsiteY4" fmla="*/ 186454 h 186454"/>
              <a:gd name="connsiteX0" fmla="*/ 233045 w 233045"/>
              <a:gd name="connsiteY0" fmla="*/ 186454 h 186454"/>
              <a:gd name="connsiteX1" fmla="*/ 170285 w 233045"/>
              <a:gd name="connsiteY1" fmla="*/ 185754 h 186454"/>
              <a:gd name="connsiteX2" fmla="*/ 0 w 233045"/>
              <a:gd name="connsiteY2" fmla="*/ 12345 h 186454"/>
              <a:gd name="connsiteX3" fmla="*/ 44110 w 233045"/>
              <a:gd name="connsiteY3" fmla="*/ 0 h 186454"/>
              <a:gd name="connsiteX4" fmla="*/ 233045 w 233045"/>
              <a:gd name="connsiteY4" fmla="*/ 186454 h 186454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60482 w 249417"/>
              <a:gd name="connsiteY3" fmla="*/ 1957 h 188411"/>
              <a:gd name="connsiteX4" fmla="*/ 249417 w 249417"/>
              <a:gd name="connsiteY4" fmla="*/ 188411 h 188411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71397 w 249417"/>
              <a:gd name="connsiteY3" fmla="*/ 8086 h 188411"/>
              <a:gd name="connsiteX4" fmla="*/ 249417 w 249417"/>
              <a:gd name="connsiteY4" fmla="*/ 188411 h 188411"/>
              <a:gd name="connsiteX0" fmla="*/ 235774 w 235774"/>
              <a:gd name="connsiteY0" fmla="*/ 180325 h 180325"/>
              <a:gd name="connsiteX1" fmla="*/ 173014 w 235774"/>
              <a:gd name="connsiteY1" fmla="*/ 179625 h 180325"/>
              <a:gd name="connsiteX2" fmla="*/ 0 w 235774"/>
              <a:gd name="connsiteY2" fmla="*/ 86 h 180325"/>
              <a:gd name="connsiteX3" fmla="*/ 57754 w 235774"/>
              <a:gd name="connsiteY3" fmla="*/ 0 h 180325"/>
              <a:gd name="connsiteX4" fmla="*/ 235774 w 235774"/>
              <a:gd name="connsiteY4" fmla="*/ 180325 h 18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74" h="180325">
                <a:moveTo>
                  <a:pt x="235774" y="180325"/>
                </a:moveTo>
                <a:lnTo>
                  <a:pt x="173014" y="179625"/>
                </a:lnTo>
                <a:lnTo>
                  <a:pt x="0" y="86"/>
                </a:lnTo>
                <a:lnTo>
                  <a:pt x="57754" y="0"/>
                </a:lnTo>
                <a:cubicBezTo>
                  <a:pt x="162423" y="100055"/>
                  <a:pt x="141677" y="83798"/>
                  <a:pt x="235774" y="180325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arallelogram 1"/>
          <p:cNvSpPr/>
          <p:nvPr/>
        </p:nvSpPr>
        <p:spPr>
          <a:xfrm>
            <a:off x="-3240" y="4608624"/>
            <a:ext cx="410796" cy="534875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279012 w 379708"/>
              <a:gd name="connsiteY3" fmla="*/ 204350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2048 h 302048"/>
              <a:gd name="connsiteX1" fmla="*/ 316948 w 379708"/>
              <a:gd name="connsiteY1" fmla="*/ 301348 h 302048"/>
              <a:gd name="connsiteX2" fmla="*/ 0 w 379708"/>
              <a:gd name="connsiteY2" fmla="*/ 0 h 302048"/>
              <a:gd name="connsiteX3" fmla="*/ 68900 w 379708"/>
              <a:gd name="connsiteY3" fmla="*/ 43 h 302048"/>
              <a:gd name="connsiteX4" fmla="*/ 379708 w 379708"/>
              <a:gd name="connsiteY4" fmla="*/ 302048 h 302048"/>
              <a:gd name="connsiteX0" fmla="*/ 484491 w 484491"/>
              <a:gd name="connsiteY0" fmla="*/ 405276 h 405276"/>
              <a:gd name="connsiteX1" fmla="*/ 421731 w 484491"/>
              <a:gd name="connsiteY1" fmla="*/ 404576 h 405276"/>
              <a:gd name="connsiteX2" fmla="*/ 0 w 484491"/>
              <a:gd name="connsiteY2" fmla="*/ 0 h 405276"/>
              <a:gd name="connsiteX3" fmla="*/ 173683 w 484491"/>
              <a:gd name="connsiteY3" fmla="*/ 103271 h 405276"/>
              <a:gd name="connsiteX4" fmla="*/ 484491 w 484491"/>
              <a:gd name="connsiteY4" fmla="*/ 405276 h 405276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70740 w 470740"/>
              <a:gd name="connsiteY0" fmla="*/ 458913 h 458913"/>
              <a:gd name="connsiteX1" fmla="*/ 407980 w 470740"/>
              <a:gd name="connsiteY1" fmla="*/ 458213 h 458913"/>
              <a:gd name="connsiteX2" fmla="*/ 2622 w 470740"/>
              <a:gd name="connsiteY2" fmla="*/ 69981 h 458913"/>
              <a:gd name="connsiteX3" fmla="*/ 0 w 470740"/>
              <a:gd name="connsiteY3" fmla="*/ 0 h 458913"/>
              <a:gd name="connsiteX4" fmla="*/ 470740 w 470740"/>
              <a:gd name="connsiteY4" fmla="*/ 458913 h 45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740" h="458913">
                <a:moveTo>
                  <a:pt x="470740" y="458913"/>
                </a:moveTo>
                <a:lnTo>
                  <a:pt x="407980" y="458213"/>
                </a:lnTo>
                <a:lnTo>
                  <a:pt x="2622" y="69981"/>
                </a:lnTo>
                <a:lnTo>
                  <a:pt x="0" y="0"/>
                </a:lnTo>
                <a:cubicBezTo>
                  <a:pt x="474166" y="459291"/>
                  <a:pt x="376643" y="362386"/>
                  <a:pt x="470740" y="4589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Parallelogram 1"/>
          <p:cNvSpPr/>
          <p:nvPr userDrawn="1"/>
        </p:nvSpPr>
        <p:spPr>
          <a:xfrm>
            <a:off x="304800" y="4954038"/>
            <a:ext cx="8902290" cy="20784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10080371"/>
              <a:gd name="connsiteY0" fmla="*/ 107998 h 109341"/>
              <a:gd name="connsiteX1" fmla="*/ 104107 w 10080371"/>
              <a:gd name="connsiteY1" fmla="*/ 109341 h 109341"/>
              <a:gd name="connsiteX2" fmla="*/ 0 w 10080371"/>
              <a:gd name="connsiteY2" fmla="*/ 10257 h 109341"/>
              <a:gd name="connsiteX3" fmla="*/ 10080369 w 10080371"/>
              <a:gd name="connsiteY3" fmla="*/ 0 h 109341"/>
              <a:gd name="connsiteX4" fmla="*/ 9834719 w 10080371"/>
              <a:gd name="connsiteY4" fmla="*/ 107998 h 109341"/>
              <a:gd name="connsiteX0" fmla="*/ 9834719 w 10096915"/>
              <a:gd name="connsiteY0" fmla="*/ 97741 h 99084"/>
              <a:gd name="connsiteX1" fmla="*/ 104107 w 10096915"/>
              <a:gd name="connsiteY1" fmla="*/ 99084 h 99084"/>
              <a:gd name="connsiteX2" fmla="*/ 0 w 10096915"/>
              <a:gd name="connsiteY2" fmla="*/ 0 h 99084"/>
              <a:gd name="connsiteX3" fmla="*/ 10096913 w 10096915"/>
              <a:gd name="connsiteY3" fmla="*/ 22776 h 99084"/>
              <a:gd name="connsiteX4" fmla="*/ 9834719 w 10096915"/>
              <a:gd name="connsiteY4" fmla="*/ 97741 h 99084"/>
              <a:gd name="connsiteX0" fmla="*/ 9834719 w 10118975"/>
              <a:gd name="connsiteY0" fmla="*/ 97741 h 99084"/>
              <a:gd name="connsiteX1" fmla="*/ 104107 w 10118975"/>
              <a:gd name="connsiteY1" fmla="*/ 99084 h 99084"/>
              <a:gd name="connsiteX2" fmla="*/ 0 w 10118975"/>
              <a:gd name="connsiteY2" fmla="*/ 0 h 99084"/>
              <a:gd name="connsiteX3" fmla="*/ 10118973 w 10118975"/>
              <a:gd name="connsiteY3" fmla="*/ 6260 h 99084"/>
              <a:gd name="connsiteX4" fmla="*/ 9834719 w 10118975"/>
              <a:gd name="connsiteY4" fmla="*/ 97741 h 99084"/>
              <a:gd name="connsiteX0" fmla="*/ 10110464 w 10119054"/>
              <a:gd name="connsiteY0" fmla="*/ 184453 h 184453"/>
              <a:gd name="connsiteX1" fmla="*/ 104107 w 10119054"/>
              <a:gd name="connsiteY1" fmla="*/ 99084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84453 h 184453"/>
              <a:gd name="connsiteX1" fmla="*/ 181315 w 10119054"/>
              <a:gd name="connsiteY1" fmla="*/ 181666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78324 h 178324"/>
              <a:gd name="connsiteX1" fmla="*/ 181315 w 10119054"/>
              <a:gd name="connsiteY1" fmla="*/ 175537 h 178324"/>
              <a:gd name="connsiteX2" fmla="*/ 0 w 10119054"/>
              <a:gd name="connsiteY2" fmla="*/ 0 h 178324"/>
              <a:gd name="connsiteX3" fmla="*/ 10118973 w 10119054"/>
              <a:gd name="connsiteY3" fmla="*/ 131 h 178324"/>
              <a:gd name="connsiteX4" fmla="*/ 10110464 w 10119054"/>
              <a:gd name="connsiteY4" fmla="*/ 178324 h 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9054" h="178324">
                <a:moveTo>
                  <a:pt x="10110464" y="178324"/>
                </a:moveTo>
                <a:lnTo>
                  <a:pt x="181315" y="175537"/>
                </a:lnTo>
                <a:lnTo>
                  <a:pt x="0" y="0"/>
                </a:lnTo>
                <a:lnTo>
                  <a:pt x="10118973" y="131"/>
                </a:lnTo>
                <a:cubicBezTo>
                  <a:pt x="10119951" y="55239"/>
                  <a:pt x="10111873" y="81797"/>
                  <a:pt x="10110464" y="178324"/>
                </a:cubicBez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55870" y="4922777"/>
            <a:ext cx="868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D9D9D9"/>
                </a:solidFill>
                <a:latin typeface="Arial Narrow"/>
                <a:cs typeface="Arial Narrow"/>
              </a:rPr>
              <a:t>STEM101.ORG</a:t>
            </a:r>
            <a:r>
              <a:rPr lang="en-US" sz="1000" i="0" baseline="0" dirty="0">
                <a:solidFill>
                  <a:srgbClr val="D9D9D9"/>
                </a:solidFill>
                <a:latin typeface="Arial Narrow"/>
                <a:cs typeface="Arial Narrow"/>
              </a:rPr>
              <a:t>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000" i="0" dirty="0">
                <a:solidFill>
                  <a:srgbClr val="D9D9D9"/>
                </a:solidFill>
                <a:latin typeface="Arial Narrow"/>
                <a:cs typeface="Arial Narrow"/>
              </a:rPr>
              <a:t>A Non-Profit</a:t>
            </a:r>
            <a:r>
              <a:rPr lang="en-US" sz="1000" i="0" baseline="0" dirty="0">
                <a:solidFill>
                  <a:srgbClr val="D9D9D9"/>
                </a:solidFill>
                <a:latin typeface="Arial Narrow"/>
                <a:cs typeface="Arial Narrow"/>
              </a:rPr>
              <a:t> K-16 Education Program</a:t>
            </a:r>
            <a:endParaRPr lang="en-US" sz="1000" dirty="0">
              <a:solidFill>
                <a:srgbClr val="D9D9D9"/>
              </a:solidFill>
              <a:latin typeface="Arial Narrow"/>
              <a:cs typeface="Arial Narrow"/>
            </a:endParaRPr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903D122-F9DC-ABBC-C7D0-B5047620F14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64" y="105811"/>
            <a:ext cx="2164213" cy="4697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  <p:sldLayoutId id="2147483658" r:id="rId5"/>
    <p:sldLayoutId id="2147483659" r:id="rId6"/>
  </p:sldLayoutIdLst>
  <p:txStyles>
    <p:titleStyle>
      <a:lvl1pPr algn="l" rtl="0" eaLnBrk="1" latinLnBrk="0" hangingPunct="1">
        <a:spcBef>
          <a:spcPct val="0"/>
        </a:spcBef>
        <a:buNone/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>
    <p:ext uri="{27BBF7A9-308A-43DC-89C8-2F10F3537804}">
      <p15:sldGuideLst xmlns:p15="http://schemas.microsoft.com/office/powerpoint/2012/main">
        <p15:guide id="1" orient="horz" pos="3108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code.makewitharduino.com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code.makewitharduino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7;p13">
            <a:extLst>
              <a:ext uri="{FF2B5EF4-FFF2-40B4-BE49-F238E27FC236}">
                <a16:creationId xmlns:a16="http://schemas.microsoft.com/office/drawing/2014/main" id="{47593FD0-327F-C9B6-AEE0-6E0F59E5749C}"/>
              </a:ext>
            </a:extLst>
          </p:cNvPr>
          <p:cNvSpPr txBox="1">
            <a:spLocks noGrp="1"/>
          </p:cNvSpPr>
          <p:nvPr/>
        </p:nvSpPr>
        <p:spPr>
          <a:xfrm>
            <a:off x="722205" y="1286298"/>
            <a:ext cx="4255500" cy="18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0C1930"/>
                </a:solidFill>
                <a:latin typeface="Source Sans Pro"/>
              </a:rPr>
              <a:t>Blink </a:t>
            </a:r>
          </a:p>
        </p:txBody>
      </p:sp>
      <p:pic>
        <p:nvPicPr>
          <p:cNvPr id="3" name="Picture 2" descr="A blue symbol with white text&#10;&#10;Description automatically generated">
            <a:extLst>
              <a:ext uri="{FF2B5EF4-FFF2-40B4-BE49-F238E27FC236}">
                <a16:creationId xmlns:a16="http://schemas.microsoft.com/office/drawing/2014/main" id="{8FF58C98-961E-5265-4666-D5F289DC4E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51" b="8995"/>
          <a:stretch/>
        </p:blipFill>
        <p:spPr>
          <a:xfrm>
            <a:off x="5296853" y="862965"/>
            <a:ext cx="3593447" cy="2615100"/>
          </a:xfrm>
          <a:prstGeom prst="roundRect">
            <a:avLst/>
          </a:prstGeom>
        </p:spPr>
      </p:pic>
      <p:sp>
        <p:nvSpPr>
          <p:cNvPr id="4" name="Google Shape;278;p13">
            <a:extLst>
              <a:ext uri="{FF2B5EF4-FFF2-40B4-BE49-F238E27FC236}">
                <a16:creationId xmlns:a16="http://schemas.microsoft.com/office/drawing/2014/main" id="{224214C6-FD77-EDC4-FA49-1FE20CCA733B}"/>
              </a:ext>
            </a:extLst>
          </p:cNvPr>
          <p:cNvSpPr txBox="1">
            <a:spLocks noGrp="1"/>
          </p:cNvSpPr>
          <p:nvPr/>
        </p:nvSpPr>
        <p:spPr>
          <a:xfrm>
            <a:off x="724940" y="3561545"/>
            <a:ext cx="8159697" cy="486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" dirty="0">
                <a:solidFill>
                  <a:srgbClr val="0C1930"/>
                </a:solidFill>
                <a:latin typeface="Source Sans Pro"/>
                <a:ea typeface="Source Sans Pro"/>
              </a:rPr>
              <a:t>Light up those LEDs!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4;p14">
            <a:extLst>
              <a:ext uri="{FF2B5EF4-FFF2-40B4-BE49-F238E27FC236}">
                <a16:creationId xmlns:a16="http://schemas.microsoft.com/office/drawing/2014/main" id="{C126E464-DEAF-C62C-2531-A251FC2A2085}"/>
              </a:ext>
            </a:extLst>
          </p:cNvPr>
          <p:cNvSpPr txBox="1">
            <a:spLocks noGrp="1"/>
          </p:cNvSpPr>
          <p:nvPr/>
        </p:nvSpPr>
        <p:spPr>
          <a:xfrm>
            <a:off x="595140" y="880515"/>
            <a:ext cx="70305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dirty="0">
                <a:solidFill>
                  <a:srgbClr val="0C1930"/>
                </a:solidFill>
                <a:latin typeface="Source Sans Pro"/>
                <a:ea typeface="Source Sans Pro"/>
              </a:rPr>
              <a:t>Wiring the Arduino</a:t>
            </a:r>
          </a:p>
        </p:txBody>
      </p:sp>
      <p:sp>
        <p:nvSpPr>
          <p:cNvPr id="6" name="Google Shape;285;p14">
            <a:extLst>
              <a:ext uri="{FF2B5EF4-FFF2-40B4-BE49-F238E27FC236}">
                <a16:creationId xmlns:a16="http://schemas.microsoft.com/office/drawing/2014/main" id="{6AFE8A98-C6E7-44F2-54B7-50BD76EC4FD1}"/>
              </a:ext>
            </a:extLst>
          </p:cNvPr>
          <p:cNvSpPr txBox="1">
            <a:spLocks noGrp="1"/>
          </p:cNvSpPr>
          <p:nvPr/>
        </p:nvSpPr>
        <p:spPr>
          <a:xfrm>
            <a:off x="595140" y="1422615"/>
            <a:ext cx="8051580" cy="47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" sz="1400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  <a:sym typeface="Arial"/>
              </a:rPr>
              <a:t>To program a LED you will use the same basic circuit you made in the previous step with ONE change.</a:t>
            </a:r>
            <a:endParaRPr lang="en" sz="1400" dirty="0">
              <a:solidFill>
                <a:srgbClr val="0C1930"/>
              </a:solidFill>
              <a:latin typeface="Source Sans Pro"/>
              <a:ea typeface="Source Sans Pro"/>
              <a:cs typeface="Segoe UI"/>
            </a:endParaRPr>
          </a:p>
        </p:txBody>
      </p:sp>
      <p:sp>
        <p:nvSpPr>
          <p:cNvPr id="3" name="Google Shape;285;p14">
            <a:extLst>
              <a:ext uri="{FF2B5EF4-FFF2-40B4-BE49-F238E27FC236}">
                <a16:creationId xmlns:a16="http://schemas.microsoft.com/office/drawing/2014/main" id="{20ACD3B2-E9EB-82E1-6F8C-87CB9BEAC31D}"/>
              </a:ext>
            </a:extLst>
          </p:cNvPr>
          <p:cNvSpPr txBox="1">
            <a:spLocks noGrp="1"/>
          </p:cNvSpPr>
          <p:nvPr/>
        </p:nvSpPr>
        <p:spPr>
          <a:xfrm>
            <a:off x="595139" y="2573234"/>
            <a:ext cx="3205260" cy="948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" sz="1400" b="1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  <a:sym typeface="Arial"/>
              </a:rPr>
              <a:t>Here is the series circuit you made in the last step. </a:t>
            </a:r>
            <a:r>
              <a:rPr lang="en" sz="1400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  <a:sym typeface="Arial"/>
              </a:rPr>
              <a:t>You will need to move the wire in the yellow circle.</a:t>
            </a:r>
            <a:endParaRPr lang="en" sz="1400" dirty="0">
              <a:solidFill>
                <a:srgbClr val="0C1930"/>
              </a:solidFill>
              <a:latin typeface="Source Sans Pro"/>
              <a:ea typeface="Source Sans Pro"/>
              <a:cs typeface="Segoe UI"/>
            </a:endParaRPr>
          </a:p>
        </p:txBody>
      </p:sp>
      <p:pic>
        <p:nvPicPr>
          <p:cNvPr id="4" name="Picture 3" descr="A circuit board with wires and wires&#10;&#10;Description automatically generated">
            <a:extLst>
              <a:ext uri="{FF2B5EF4-FFF2-40B4-BE49-F238E27FC236}">
                <a16:creationId xmlns:a16="http://schemas.microsoft.com/office/drawing/2014/main" id="{778D27D5-68AF-B3C5-B1C9-DDBE5339E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785" y="1891665"/>
            <a:ext cx="478155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34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4;p14">
            <a:extLst>
              <a:ext uri="{FF2B5EF4-FFF2-40B4-BE49-F238E27FC236}">
                <a16:creationId xmlns:a16="http://schemas.microsoft.com/office/drawing/2014/main" id="{C126E464-DEAF-C62C-2531-A251FC2A2085}"/>
              </a:ext>
            </a:extLst>
          </p:cNvPr>
          <p:cNvSpPr txBox="1">
            <a:spLocks noGrp="1"/>
          </p:cNvSpPr>
          <p:nvPr/>
        </p:nvSpPr>
        <p:spPr>
          <a:xfrm>
            <a:off x="412260" y="880515"/>
            <a:ext cx="70305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dirty="0">
                <a:solidFill>
                  <a:srgbClr val="0C1930"/>
                </a:solidFill>
                <a:latin typeface="Source Sans Pro"/>
                <a:ea typeface="Source Sans Pro"/>
              </a:rPr>
              <a:t>Move the jumper to a digital pin</a:t>
            </a:r>
          </a:p>
        </p:txBody>
      </p:sp>
      <p:sp>
        <p:nvSpPr>
          <p:cNvPr id="3" name="Google Shape;285;p14">
            <a:extLst>
              <a:ext uri="{FF2B5EF4-FFF2-40B4-BE49-F238E27FC236}">
                <a16:creationId xmlns:a16="http://schemas.microsoft.com/office/drawing/2014/main" id="{20ACD3B2-E9EB-82E1-6F8C-87CB9BEAC31D}"/>
              </a:ext>
            </a:extLst>
          </p:cNvPr>
          <p:cNvSpPr txBox="1">
            <a:spLocks noGrp="1"/>
          </p:cNvSpPr>
          <p:nvPr/>
        </p:nvSpPr>
        <p:spPr>
          <a:xfrm>
            <a:off x="412259" y="1475954"/>
            <a:ext cx="2633760" cy="326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" sz="1400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  <a:sym typeface="Arial"/>
              </a:rPr>
              <a:t>The Anode (long side, +) of the LED will be connected to a digital pin instead of the (+) power rail. (Yellow Jumper)</a:t>
            </a:r>
            <a:endParaRPr lang="en" sz="1400" dirty="0">
              <a:solidFill>
                <a:srgbClr val="0C1930"/>
              </a:solidFill>
              <a:latin typeface="Source Sans Pro"/>
              <a:ea typeface="Source Sans Pro"/>
              <a:cs typeface="Segoe UI"/>
            </a:endParaRPr>
          </a:p>
          <a:p>
            <a:pPr marL="0" indent="0">
              <a:lnSpc>
                <a:spcPct val="114999"/>
              </a:lnSpc>
              <a:buNone/>
            </a:pPr>
            <a:endParaRPr lang="en" sz="1400" dirty="0">
              <a:solidFill>
                <a:srgbClr val="0C1930"/>
              </a:solidFill>
              <a:latin typeface="Source Sans Pro"/>
              <a:ea typeface="Source Sans Pro"/>
              <a:cs typeface="Segoe UI"/>
              <a:sym typeface="Arial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en" sz="1400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  <a:sym typeface="Arial"/>
              </a:rPr>
              <a:t>For each LED you want to use, you will need to connect a different series circuit, and then connect the (+) side of the LED to another digital pin.</a:t>
            </a:r>
            <a:endParaRPr lang="en" sz="1400" dirty="0">
              <a:solidFill>
                <a:srgbClr val="0C1930"/>
              </a:solidFill>
              <a:latin typeface="Source Sans Pro"/>
              <a:ea typeface="Source Sans Pro"/>
              <a:cs typeface="Segoe UI"/>
            </a:endParaRPr>
          </a:p>
          <a:p>
            <a:pPr marL="0" indent="0">
              <a:lnSpc>
                <a:spcPct val="114999"/>
              </a:lnSpc>
              <a:buNone/>
            </a:pPr>
            <a:endParaRPr lang="en" sz="1400" dirty="0">
              <a:solidFill>
                <a:srgbClr val="0C1930"/>
              </a:solidFill>
              <a:latin typeface="Source Sans Pro"/>
              <a:ea typeface="Source Sans Pro"/>
              <a:cs typeface="Segoe UI"/>
              <a:sym typeface="Arial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en" sz="1400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  <a:sym typeface="Arial"/>
              </a:rPr>
              <a:t>You can connect to any digital pin 2-13.</a:t>
            </a:r>
            <a:endParaRPr lang="en" sz="1400" dirty="0">
              <a:solidFill>
                <a:srgbClr val="0C1930"/>
              </a:solidFill>
              <a:latin typeface="Source Sans Pro"/>
              <a:ea typeface="Source Sans Pro"/>
              <a:cs typeface="Segoe UI"/>
            </a:endParaRPr>
          </a:p>
        </p:txBody>
      </p:sp>
      <p:pic>
        <p:nvPicPr>
          <p:cNvPr id="7" name="Picture 6" descr="A circuit board with wires&#10;&#10;Description automatically generated">
            <a:extLst>
              <a:ext uri="{FF2B5EF4-FFF2-40B4-BE49-F238E27FC236}">
                <a16:creationId xmlns:a16="http://schemas.microsoft.com/office/drawing/2014/main" id="{04CA9FA7-54F2-0DCC-B7C6-6A494245F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108" y="1542818"/>
            <a:ext cx="5732145" cy="326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51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4;p14">
            <a:extLst>
              <a:ext uri="{FF2B5EF4-FFF2-40B4-BE49-F238E27FC236}">
                <a16:creationId xmlns:a16="http://schemas.microsoft.com/office/drawing/2014/main" id="{C126E464-DEAF-C62C-2531-A251FC2A2085}"/>
              </a:ext>
            </a:extLst>
          </p:cNvPr>
          <p:cNvSpPr txBox="1">
            <a:spLocks noGrp="1"/>
          </p:cNvSpPr>
          <p:nvPr/>
        </p:nvSpPr>
        <p:spPr>
          <a:xfrm>
            <a:off x="2667780" y="880515"/>
            <a:ext cx="70305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dirty="0">
                <a:solidFill>
                  <a:srgbClr val="0C1930"/>
                </a:solidFill>
                <a:latin typeface="Source Sans Pro"/>
                <a:ea typeface="Source Sans Pro"/>
              </a:rPr>
              <a:t>Programming Your LEDs</a:t>
            </a:r>
          </a:p>
        </p:txBody>
      </p:sp>
      <p:sp>
        <p:nvSpPr>
          <p:cNvPr id="3" name="Google Shape;285;p14">
            <a:extLst>
              <a:ext uri="{FF2B5EF4-FFF2-40B4-BE49-F238E27FC236}">
                <a16:creationId xmlns:a16="http://schemas.microsoft.com/office/drawing/2014/main" id="{20ACD3B2-E9EB-82E1-6F8C-87CB9BEAC31D}"/>
              </a:ext>
            </a:extLst>
          </p:cNvPr>
          <p:cNvSpPr txBox="1">
            <a:spLocks noGrp="1"/>
          </p:cNvSpPr>
          <p:nvPr/>
        </p:nvSpPr>
        <p:spPr>
          <a:xfrm>
            <a:off x="2667779" y="1475954"/>
            <a:ext cx="5933220" cy="100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" sz="1400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  <a:sym typeface="Arial"/>
              </a:rPr>
              <a:t>Use the </a:t>
            </a:r>
            <a:r>
              <a:rPr lang="en" sz="1400" dirty="0">
                <a:solidFill>
                  <a:srgbClr val="0000DC"/>
                </a:solidFill>
                <a:latin typeface="Source Sans Pro"/>
                <a:ea typeface="Source Sans Pro"/>
                <a:cs typeface="Segoe UI"/>
                <a:sym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Blockyduino Chromebook App</a:t>
            </a:r>
            <a:r>
              <a:rPr lang="en" sz="1400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  <a:sym typeface="Arial"/>
              </a:rPr>
              <a:t> to program your Arduino.</a:t>
            </a:r>
            <a:endParaRPr lang="en" sz="1400" dirty="0">
              <a:solidFill>
                <a:srgbClr val="0C1930"/>
              </a:solidFill>
              <a:latin typeface="Source Sans Pro"/>
              <a:ea typeface="Source Sans Pro"/>
              <a:cs typeface="Segoe UI"/>
            </a:endParaRPr>
          </a:p>
          <a:p>
            <a:pPr marL="0" indent="0">
              <a:lnSpc>
                <a:spcPct val="114999"/>
              </a:lnSpc>
              <a:buNone/>
            </a:pPr>
            <a:endParaRPr lang="en" sz="1400" dirty="0">
              <a:solidFill>
                <a:srgbClr val="0C1930"/>
              </a:solidFill>
              <a:latin typeface="Source Sans Pro"/>
              <a:ea typeface="Source Sans Pro"/>
              <a:cs typeface="Segoe UI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en" sz="1400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  <a:sym typeface="Arial"/>
              </a:rPr>
              <a:t>This block turns your LED on and off.</a:t>
            </a:r>
            <a:endParaRPr lang="en" sz="1400" dirty="0">
              <a:solidFill>
                <a:srgbClr val="0C1930"/>
              </a:solidFill>
              <a:latin typeface="Source Sans Pro"/>
              <a:ea typeface="Source Sans Pro"/>
              <a:cs typeface="Segoe UI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D862A3F4-2ACF-18B9-4BF5-0F7286DD5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823913"/>
            <a:ext cx="2053590" cy="4059555"/>
          </a:xfrm>
          <a:prstGeom prst="rect">
            <a:avLst/>
          </a:prstGeom>
        </p:spPr>
      </p:pic>
      <p:cxnSp>
        <p:nvCxnSpPr>
          <p:cNvPr id="4" name="Google Shape;303;p16">
            <a:extLst>
              <a:ext uri="{FF2B5EF4-FFF2-40B4-BE49-F238E27FC236}">
                <a16:creationId xmlns:a16="http://schemas.microsoft.com/office/drawing/2014/main" id="{35357E96-ECE6-5499-4A5A-02A8665BEE9F}"/>
              </a:ext>
            </a:extLst>
          </p:cNvPr>
          <p:cNvCxnSpPr>
            <a:cxnSpLocks/>
          </p:cNvCxnSpPr>
          <p:nvPr/>
        </p:nvCxnSpPr>
        <p:spPr>
          <a:xfrm rot="10800000">
            <a:off x="1118860" y="2816240"/>
            <a:ext cx="2070300" cy="45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6" name="Google Shape;304;p16">
            <a:extLst>
              <a:ext uri="{FF2B5EF4-FFF2-40B4-BE49-F238E27FC236}">
                <a16:creationId xmlns:a16="http://schemas.microsoft.com/office/drawing/2014/main" id="{98362405-E5F2-7C4C-A4F4-672B595D748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16" t="3164" r="278" b="23171"/>
          <a:stretch/>
        </p:blipFill>
        <p:spPr>
          <a:xfrm>
            <a:off x="3192340" y="2571750"/>
            <a:ext cx="2722885" cy="4560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85;p14">
            <a:extLst>
              <a:ext uri="{FF2B5EF4-FFF2-40B4-BE49-F238E27FC236}">
                <a16:creationId xmlns:a16="http://schemas.microsoft.com/office/drawing/2014/main" id="{EFD50A8E-789B-F3D6-06CB-01246B35F321}"/>
              </a:ext>
            </a:extLst>
          </p:cNvPr>
          <p:cNvSpPr txBox="1">
            <a:spLocks noGrp="1"/>
          </p:cNvSpPr>
          <p:nvPr/>
        </p:nvSpPr>
        <p:spPr>
          <a:xfrm>
            <a:off x="2667778" y="3380953"/>
            <a:ext cx="5933220" cy="100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" sz="1400" b="1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  <a:sym typeface="Arial"/>
              </a:rPr>
              <a:t>PIN#</a:t>
            </a:r>
            <a:r>
              <a:rPr lang="en" sz="1400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  <a:sym typeface="Arial"/>
              </a:rPr>
              <a:t> should be set to the digital pin that your LED is plugged into</a:t>
            </a:r>
            <a:endParaRPr lang="en" sz="1400" dirty="0">
              <a:solidFill>
                <a:srgbClr val="0C1930"/>
              </a:solidFill>
              <a:latin typeface="Source Sans Pro"/>
              <a:ea typeface="Source Sans Pro"/>
              <a:cs typeface="Segoe UI"/>
            </a:endParaRPr>
          </a:p>
          <a:p>
            <a:pPr marL="0" indent="0">
              <a:lnSpc>
                <a:spcPct val="114999"/>
              </a:lnSpc>
              <a:buNone/>
            </a:pPr>
            <a:endParaRPr lang="en" sz="1400" dirty="0">
              <a:solidFill>
                <a:srgbClr val="0C1930"/>
              </a:solidFill>
              <a:latin typeface="Source Sans Pro"/>
              <a:ea typeface="Source Sans Pro"/>
              <a:cs typeface="Segoe UI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en" sz="1400" b="1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  <a:sym typeface="Arial"/>
              </a:rPr>
              <a:t>Stat HIGH</a:t>
            </a:r>
            <a:r>
              <a:rPr lang="en" sz="1400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  <a:sym typeface="Arial"/>
              </a:rPr>
              <a:t> = LED on       </a:t>
            </a:r>
            <a:r>
              <a:rPr lang="en" sz="1400" b="1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  <a:sym typeface="Arial"/>
              </a:rPr>
              <a:t>Stat LOW</a:t>
            </a:r>
            <a:r>
              <a:rPr lang="en" sz="1400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  <a:sym typeface="Arial"/>
              </a:rPr>
              <a:t> = LED off</a:t>
            </a:r>
            <a:endParaRPr lang="en" sz="1400" dirty="0">
              <a:solidFill>
                <a:srgbClr val="0C1930"/>
              </a:solidFill>
              <a:latin typeface="Source Sans Pro"/>
              <a:ea typeface="Source Sans Pro"/>
              <a:cs typeface="Segoe UI"/>
            </a:endParaRPr>
          </a:p>
        </p:txBody>
      </p:sp>
      <p:pic>
        <p:nvPicPr>
          <p:cNvPr id="9" name="Picture 8" descr="A red light emitting diode&#10;&#10;Description automatically generated">
            <a:extLst>
              <a:ext uri="{FF2B5EF4-FFF2-40B4-BE49-F238E27FC236}">
                <a16:creationId xmlns:a16="http://schemas.microsoft.com/office/drawing/2014/main" id="{8EEF234D-06E6-95C4-CEF4-87683EFDC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460" y="3809048"/>
            <a:ext cx="704850" cy="1000125"/>
          </a:xfrm>
          <a:prstGeom prst="rect">
            <a:avLst/>
          </a:prstGeom>
        </p:spPr>
      </p:pic>
      <p:pic>
        <p:nvPicPr>
          <p:cNvPr id="10" name="Picture 9" descr="A red object with black lines&#10;&#10;Description automatically generated">
            <a:extLst>
              <a:ext uri="{FF2B5EF4-FFF2-40B4-BE49-F238E27FC236}">
                <a16:creationId xmlns:a16="http://schemas.microsoft.com/office/drawing/2014/main" id="{CCF846EA-DA4C-B6D8-6C9A-BBF607EE2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9133" y="3801031"/>
            <a:ext cx="593766" cy="100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40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4;p14">
            <a:extLst>
              <a:ext uri="{FF2B5EF4-FFF2-40B4-BE49-F238E27FC236}">
                <a16:creationId xmlns:a16="http://schemas.microsoft.com/office/drawing/2014/main" id="{C126E464-DEAF-C62C-2531-A251FC2A2085}"/>
              </a:ext>
            </a:extLst>
          </p:cNvPr>
          <p:cNvSpPr txBox="1">
            <a:spLocks noGrp="1"/>
          </p:cNvSpPr>
          <p:nvPr/>
        </p:nvSpPr>
        <p:spPr>
          <a:xfrm>
            <a:off x="2667780" y="880515"/>
            <a:ext cx="70305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dirty="0">
                <a:solidFill>
                  <a:srgbClr val="0C1930"/>
                </a:solidFill>
                <a:latin typeface="Source Sans Pro"/>
                <a:ea typeface="Source Sans Pro"/>
              </a:rPr>
              <a:t>Programming Your LEDs</a:t>
            </a:r>
          </a:p>
        </p:txBody>
      </p:sp>
      <p:sp>
        <p:nvSpPr>
          <p:cNvPr id="3" name="Google Shape;285;p14">
            <a:extLst>
              <a:ext uri="{FF2B5EF4-FFF2-40B4-BE49-F238E27FC236}">
                <a16:creationId xmlns:a16="http://schemas.microsoft.com/office/drawing/2014/main" id="{20ACD3B2-E9EB-82E1-6F8C-87CB9BEAC31D}"/>
              </a:ext>
            </a:extLst>
          </p:cNvPr>
          <p:cNvSpPr txBox="1">
            <a:spLocks noGrp="1"/>
          </p:cNvSpPr>
          <p:nvPr/>
        </p:nvSpPr>
        <p:spPr>
          <a:xfrm>
            <a:off x="2667779" y="1475954"/>
            <a:ext cx="5933220" cy="100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" sz="1400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  <a:sym typeface="Arial"/>
              </a:rPr>
              <a:t>Use the </a:t>
            </a:r>
            <a:r>
              <a:rPr lang="en" sz="1400" dirty="0">
                <a:solidFill>
                  <a:srgbClr val="0000DC"/>
                </a:solidFill>
                <a:latin typeface="Source Sans Pro"/>
                <a:ea typeface="Source Sans Pro"/>
                <a:cs typeface="Segoe UI"/>
                <a:sym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Blockyduino Chromebook App</a:t>
            </a:r>
            <a:r>
              <a:rPr lang="en" sz="1400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  <a:sym typeface="Arial"/>
              </a:rPr>
              <a:t> to program your Arduino.</a:t>
            </a:r>
            <a:endParaRPr lang="en" sz="1400" dirty="0">
              <a:solidFill>
                <a:srgbClr val="0C1930"/>
              </a:solidFill>
              <a:latin typeface="Source Sans Pro"/>
              <a:ea typeface="Source Sans Pro"/>
              <a:cs typeface="Segoe UI"/>
            </a:endParaRPr>
          </a:p>
          <a:p>
            <a:pPr marL="0" indent="0">
              <a:lnSpc>
                <a:spcPct val="114999"/>
              </a:lnSpc>
              <a:buNone/>
            </a:pPr>
            <a:endParaRPr lang="en" sz="1400" dirty="0">
              <a:solidFill>
                <a:srgbClr val="0C1930"/>
              </a:solidFill>
              <a:latin typeface="Source Sans Pro"/>
              <a:ea typeface="Source Sans Pro"/>
              <a:cs typeface="Segoe UI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en" sz="1400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  <a:sym typeface="Arial"/>
              </a:rPr>
              <a:t>This timer block pauses your program in its current state.</a:t>
            </a:r>
            <a:endParaRPr lang="en" dirty="0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D862A3F4-2ACF-18B9-4BF5-0F7286DD5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823913"/>
            <a:ext cx="2053590" cy="4059555"/>
          </a:xfrm>
          <a:prstGeom prst="rect">
            <a:avLst/>
          </a:prstGeom>
        </p:spPr>
      </p:pic>
      <p:sp>
        <p:nvSpPr>
          <p:cNvPr id="8" name="Google Shape;285;p14">
            <a:extLst>
              <a:ext uri="{FF2B5EF4-FFF2-40B4-BE49-F238E27FC236}">
                <a16:creationId xmlns:a16="http://schemas.microsoft.com/office/drawing/2014/main" id="{EFD50A8E-789B-F3D6-06CB-01246B35F321}"/>
              </a:ext>
            </a:extLst>
          </p:cNvPr>
          <p:cNvSpPr txBox="1">
            <a:spLocks noGrp="1"/>
          </p:cNvSpPr>
          <p:nvPr/>
        </p:nvSpPr>
        <p:spPr>
          <a:xfrm>
            <a:off x="2667778" y="3380953"/>
            <a:ext cx="5933220" cy="100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ctr">
              <a:lnSpc>
                <a:spcPct val="114999"/>
              </a:lnSpc>
              <a:buNone/>
            </a:pPr>
            <a:r>
              <a:rPr lang="en" sz="1400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  <a:sym typeface="Arial"/>
              </a:rPr>
              <a:t>Time is measured in milliseconds.</a:t>
            </a:r>
            <a:endParaRPr lang="en" sz="1400" dirty="0">
              <a:solidFill>
                <a:srgbClr val="0C1930"/>
              </a:solidFill>
              <a:latin typeface="Source Sans Pro"/>
              <a:ea typeface="Source Sans Pro"/>
              <a:cs typeface="Segoe UI"/>
            </a:endParaRPr>
          </a:p>
          <a:p>
            <a:pPr marL="0" indent="0" algn="ctr">
              <a:lnSpc>
                <a:spcPct val="114999"/>
              </a:lnSpc>
              <a:buNone/>
            </a:pPr>
            <a:r>
              <a:rPr lang="en" sz="1400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</a:rPr>
              <a:t>1000 milliseconds = 1 Second</a:t>
            </a:r>
          </a:p>
          <a:p>
            <a:pPr marL="0" indent="0" algn="ctr">
              <a:lnSpc>
                <a:spcPct val="114999"/>
              </a:lnSpc>
              <a:buNone/>
            </a:pPr>
            <a:r>
              <a:rPr lang="en" sz="1400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  <a:sym typeface="Arial"/>
              </a:rPr>
              <a:t>500 milliseconds = ½ Second</a:t>
            </a:r>
            <a:endParaRPr lang="en" sz="1400" dirty="0">
              <a:solidFill>
                <a:srgbClr val="0C1930"/>
              </a:solidFill>
              <a:latin typeface="Source Sans Pro"/>
              <a:ea typeface="Source Sans Pro"/>
              <a:cs typeface="Segoe UI"/>
            </a:endParaRPr>
          </a:p>
          <a:p>
            <a:pPr marL="0" indent="0" algn="ctr">
              <a:lnSpc>
                <a:spcPct val="114999"/>
              </a:lnSpc>
              <a:buNone/>
            </a:pPr>
            <a:r>
              <a:rPr lang="en" sz="1400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  <a:sym typeface="Arial"/>
              </a:rPr>
              <a:t>Etc.</a:t>
            </a:r>
            <a:endParaRPr lang="en" sz="1400" dirty="0">
              <a:solidFill>
                <a:srgbClr val="0C1930"/>
              </a:solidFill>
              <a:latin typeface="Source Sans Pro"/>
              <a:ea typeface="Source Sans Pro"/>
              <a:cs typeface="Segoe UI"/>
            </a:endParaRPr>
          </a:p>
        </p:txBody>
      </p:sp>
      <p:cxnSp>
        <p:nvCxnSpPr>
          <p:cNvPr id="7" name="Google Shape;315;p17">
            <a:extLst>
              <a:ext uri="{FF2B5EF4-FFF2-40B4-BE49-F238E27FC236}">
                <a16:creationId xmlns:a16="http://schemas.microsoft.com/office/drawing/2014/main" id="{A4FAD603-4C00-D757-6931-DB38318F7133}"/>
              </a:ext>
            </a:extLst>
          </p:cNvPr>
          <p:cNvCxnSpPr>
            <a:cxnSpLocks/>
          </p:cNvCxnSpPr>
          <p:nvPr/>
        </p:nvCxnSpPr>
        <p:spPr>
          <a:xfrm flipH="1">
            <a:off x="924692" y="2833435"/>
            <a:ext cx="2223300" cy="412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1" name="Google Shape;318;p17">
            <a:extLst>
              <a:ext uri="{FF2B5EF4-FFF2-40B4-BE49-F238E27FC236}">
                <a16:creationId xmlns:a16="http://schemas.microsoft.com/office/drawing/2014/main" id="{9E26D241-87BA-DA2D-AE24-3D84AC821F0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81" t="-2201" r="1610" b="19537"/>
          <a:stretch/>
        </p:blipFill>
        <p:spPr>
          <a:xfrm>
            <a:off x="3150607" y="2485357"/>
            <a:ext cx="1421881" cy="5511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0058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4;p14">
            <a:extLst>
              <a:ext uri="{FF2B5EF4-FFF2-40B4-BE49-F238E27FC236}">
                <a16:creationId xmlns:a16="http://schemas.microsoft.com/office/drawing/2014/main" id="{C126E464-DEAF-C62C-2531-A251FC2A2085}"/>
              </a:ext>
            </a:extLst>
          </p:cNvPr>
          <p:cNvSpPr txBox="1">
            <a:spLocks noGrp="1"/>
          </p:cNvSpPr>
          <p:nvPr/>
        </p:nvSpPr>
        <p:spPr>
          <a:xfrm>
            <a:off x="850093" y="840827"/>
            <a:ext cx="70305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dirty="0">
                <a:solidFill>
                  <a:srgbClr val="0C1930"/>
                </a:solidFill>
                <a:latin typeface="Source Sans Pro"/>
                <a:ea typeface="Source Sans Pro"/>
              </a:rPr>
              <a:t>Writing a program</a:t>
            </a:r>
          </a:p>
        </p:txBody>
      </p:sp>
      <p:sp>
        <p:nvSpPr>
          <p:cNvPr id="3" name="Google Shape;285;p14">
            <a:extLst>
              <a:ext uri="{FF2B5EF4-FFF2-40B4-BE49-F238E27FC236}">
                <a16:creationId xmlns:a16="http://schemas.microsoft.com/office/drawing/2014/main" id="{20ACD3B2-E9EB-82E1-6F8C-87CB9BEAC31D}"/>
              </a:ext>
            </a:extLst>
          </p:cNvPr>
          <p:cNvSpPr txBox="1">
            <a:spLocks noGrp="1"/>
          </p:cNvSpPr>
          <p:nvPr/>
        </p:nvSpPr>
        <p:spPr>
          <a:xfrm>
            <a:off x="850091" y="1436266"/>
            <a:ext cx="8020782" cy="46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" sz="1400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  <a:sym typeface="Arial"/>
              </a:rPr>
              <a:t>All </a:t>
            </a:r>
            <a:r>
              <a:rPr lang="en" sz="1400" dirty="0" err="1">
                <a:solidFill>
                  <a:srgbClr val="0C1930"/>
                </a:solidFill>
                <a:latin typeface="Source Sans Pro"/>
                <a:ea typeface="Source Sans Pro"/>
                <a:cs typeface="Segoe UI"/>
                <a:sym typeface="Arial"/>
              </a:rPr>
              <a:t>blockyduino</a:t>
            </a:r>
            <a:r>
              <a:rPr lang="en" sz="1400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  <a:sym typeface="Arial"/>
              </a:rPr>
              <a:t> programs are looped. So, as soon as it is your code is complete, it will run over again.</a:t>
            </a:r>
            <a:endParaRPr lang="en" sz="1400" dirty="0">
              <a:solidFill>
                <a:srgbClr val="0C1930"/>
              </a:solidFill>
              <a:latin typeface="Source Sans Pro"/>
              <a:ea typeface="Source Sans Pro"/>
              <a:cs typeface="Segoe UI"/>
            </a:endParaRPr>
          </a:p>
        </p:txBody>
      </p:sp>
      <p:sp>
        <p:nvSpPr>
          <p:cNvPr id="8" name="Google Shape;285;p14">
            <a:extLst>
              <a:ext uri="{FF2B5EF4-FFF2-40B4-BE49-F238E27FC236}">
                <a16:creationId xmlns:a16="http://schemas.microsoft.com/office/drawing/2014/main" id="{EFD50A8E-789B-F3D6-06CB-01246B35F321}"/>
              </a:ext>
            </a:extLst>
          </p:cNvPr>
          <p:cNvSpPr txBox="1">
            <a:spLocks noGrp="1"/>
          </p:cNvSpPr>
          <p:nvPr/>
        </p:nvSpPr>
        <p:spPr>
          <a:xfrm>
            <a:off x="5945966" y="3071390"/>
            <a:ext cx="2670908" cy="54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ctr">
              <a:lnSpc>
                <a:spcPct val="114999"/>
              </a:lnSpc>
              <a:buNone/>
            </a:pPr>
            <a:r>
              <a:rPr lang="en" sz="1400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  <a:sym typeface="Arial"/>
              </a:rPr>
              <a:t>What does this program do?</a:t>
            </a:r>
            <a:endParaRPr lang="en" sz="1400" dirty="0">
              <a:solidFill>
                <a:srgbClr val="0C1930"/>
              </a:solidFill>
              <a:latin typeface="Source Sans Pro"/>
              <a:ea typeface="Source Sans Pro"/>
              <a:cs typeface="Segoe U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00D31E-4844-2327-1BEB-6B81C64F9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5" y="1897062"/>
            <a:ext cx="4683125" cy="2957513"/>
          </a:xfrm>
          <a:prstGeom prst="rect">
            <a:avLst/>
          </a:prstGeom>
        </p:spPr>
      </p:pic>
      <p:pic>
        <p:nvPicPr>
          <p:cNvPr id="6" name="Picture 5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EB448598-13FD-2E84-C58E-41FFAA98F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687" y="2682875"/>
            <a:ext cx="2657475" cy="130968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61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4;p14">
            <a:extLst>
              <a:ext uri="{FF2B5EF4-FFF2-40B4-BE49-F238E27FC236}">
                <a16:creationId xmlns:a16="http://schemas.microsoft.com/office/drawing/2014/main" id="{C126E464-DEAF-C62C-2531-A251FC2A2085}"/>
              </a:ext>
            </a:extLst>
          </p:cNvPr>
          <p:cNvSpPr txBox="1">
            <a:spLocks noGrp="1"/>
          </p:cNvSpPr>
          <p:nvPr/>
        </p:nvSpPr>
        <p:spPr>
          <a:xfrm>
            <a:off x="850093" y="896389"/>
            <a:ext cx="70305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dirty="0">
                <a:solidFill>
                  <a:srgbClr val="0C1930"/>
                </a:solidFill>
                <a:latin typeface="Source Sans Pro"/>
                <a:ea typeface="Source Sans Pro"/>
              </a:rPr>
              <a:t>Send your program to the Arduino</a:t>
            </a:r>
          </a:p>
        </p:txBody>
      </p:sp>
      <p:sp>
        <p:nvSpPr>
          <p:cNvPr id="3" name="Google Shape;285;p14">
            <a:extLst>
              <a:ext uri="{FF2B5EF4-FFF2-40B4-BE49-F238E27FC236}">
                <a16:creationId xmlns:a16="http://schemas.microsoft.com/office/drawing/2014/main" id="{20ACD3B2-E9EB-82E1-6F8C-87CB9BEAC31D}"/>
              </a:ext>
            </a:extLst>
          </p:cNvPr>
          <p:cNvSpPr txBox="1">
            <a:spLocks noGrp="1"/>
          </p:cNvSpPr>
          <p:nvPr/>
        </p:nvSpPr>
        <p:spPr>
          <a:xfrm>
            <a:off x="850091" y="1491829"/>
            <a:ext cx="8020782" cy="46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" sz="1400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  <a:sym typeface="Arial"/>
              </a:rPr>
              <a:t>Upload From a Desktop / Laptop</a:t>
            </a:r>
            <a:endParaRPr lang="en" sz="1400" dirty="0">
              <a:solidFill>
                <a:srgbClr val="0C1930"/>
              </a:solidFill>
              <a:latin typeface="Source Sans Pro"/>
              <a:ea typeface="Source Sans Pro"/>
              <a:cs typeface="Segoe UI"/>
            </a:endParaRPr>
          </a:p>
        </p:txBody>
      </p:sp>
      <p:pic>
        <p:nvPicPr>
          <p:cNvPr id="4" name="Upload_Using_IDE">
            <a:hlinkClick r:id="" action="ppaction://media"/>
            <a:extLst>
              <a:ext uri="{FF2B5EF4-FFF2-40B4-BE49-F238E27FC236}">
                <a16:creationId xmlns:a16="http://schemas.microsoft.com/office/drawing/2014/main" id="{BF03174A-5AFE-353A-C876-8630E1F2DF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5333" y="1643269"/>
            <a:ext cx="4496906" cy="281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0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087a1c246d9f2852b676c4c6ca2076edffea7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S_Yellow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TEM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S_Yellow" id="{D98D778E-803A-4925-962B-C919C08277D0}" vid="{D2E614B3-B53F-4F1F-84A7-4A6B5F10BE6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527443B7F650468EB70DBA5F662911" ma:contentTypeVersion="19" ma:contentTypeDescription="Create a new document." ma:contentTypeScope="" ma:versionID="1dcc0da45af1e6733cd93be76481f6e9">
  <xsd:schema xmlns:xsd="http://www.w3.org/2001/XMLSchema" xmlns:xs="http://www.w3.org/2001/XMLSchema" xmlns:p="http://schemas.microsoft.com/office/2006/metadata/properties" xmlns:ns2="5796801b-3a89-4506-aaa3-b2b080dc6fff" xmlns:ns3="352a001b-fdfe-49a0-8a03-de813b89e960" targetNamespace="http://schemas.microsoft.com/office/2006/metadata/properties" ma:root="true" ma:fieldsID="8061108c9017e2d5c6aa652c79b4115d" ns2:_="" ns3:_="">
    <xsd:import namespace="5796801b-3a89-4506-aaa3-b2b080dc6fff"/>
    <xsd:import namespace="352a001b-fdfe-49a0-8a03-de813b89e9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Dateuploadedtocours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96801b-3a89-4506-aaa3-b2b080dc6f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9b8d16d-ae89-43c7-a374-a853dcb022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uploadedtocourse" ma:index="25" nillable="true" ma:displayName="Date uploaded to course" ma:format="Dropdown" ma:internalName="Dateuploadedtocourse">
      <xsd:simpleType>
        <xsd:restriction base="dms:Text">
          <xsd:maxLength value="255"/>
        </xsd:restriction>
      </xsd:simpleType>
    </xsd:element>
    <xsd:element name="MediaServiceLocation" ma:index="26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2a001b-fdfe-49a0-8a03-de813b89e96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a98a70c-eb8b-4cde-922a-1396e9e365c9}" ma:internalName="TaxCatchAll" ma:showField="CatchAllData" ma:web="352a001b-fdfe-49a0-8a03-de813b89e9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96801b-3a89-4506-aaa3-b2b080dc6fff">
      <Terms xmlns="http://schemas.microsoft.com/office/infopath/2007/PartnerControls"/>
    </lcf76f155ced4ddcb4097134ff3c332f>
    <TaxCatchAll xmlns="352a001b-fdfe-49a0-8a03-de813b89e960" xsi:nil="true"/>
    <Dateuploadedtocourse xmlns="5796801b-3a89-4506-aaa3-b2b080dc6fff" xsi:nil="true"/>
  </documentManagement>
</p:properties>
</file>

<file path=customXml/itemProps1.xml><?xml version="1.0" encoding="utf-8"?>
<ds:datastoreItem xmlns:ds="http://schemas.openxmlformats.org/officeDocument/2006/customXml" ds:itemID="{DBBC833E-0770-4DFC-9178-8D635504BD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96801b-3a89-4506-aaa3-b2b080dc6fff"/>
    <ds:schemaRef ds:uri="352a001b-fdfe-49a0-8a03-de813b89e9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80682D0-2F0D-402C-A44F-13601A6AF6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D37B0F-942B-4CBA-BBDF-991B64D97777}">
  <ds:schemaRefs>
    <ds:schemaRef ds:uri="http://schemas.microsoft.com/office/2006/metadata/properties"/>
    <ds:schemaRef ds:uri="http://schemas.microsoft.com/office/infopath/2007/PartnerControls"/>
    <ds:schemaRef ds:uri="30ff7222-84b3-4161-a18c-503cb15f7ed6"/>
    <ds:schemaRef ds:uri="e48d4773-ac0e-4673-a179-ff50079e4121"/>
    <ds:schemaRef ds:uri="5796801b-3a89-4506-aaa3-b2b080dc6fff"/>
    <ds:schemaRef ds:uri="352a001b-fdfe-49a0-8a03-de813b89e96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264</Words>
  <Application>Microsoft Office PowerPoint</Application>
  <PresentationFormat>On-screen Show (16:9)</PresentationFormat>
  <Paragraphs>31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Arial Narrow</vt:lpstr>
      <vt:lpstr>Montserrat</vt:lpstr>
      <vt:lpstr>Source Sans Pro</vt:lpstr>
      <vt:lpstr>Wingdings</vt:lpstr>
      <vt:lpstr>Wingdings 2</vt:lpstr>
      <vt:lpstr>MS_Yellow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/>
  <cp:revision>391</cp:revision>
  <dcterms:created xsi:type="dcterms:W3CDTF">2016-01-05T02:38:42Z</dcterms:created>
  <dcterms:modified xsi:type="dcterms:W3CDTF">2024-12-18T20:52:30Z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0x0101006F527443B7F650468EB70DBA5F662911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bool>false</vt:bool>
  </property>
  <property fmtid="{D5CDD505-2E9C-101B-9397-08002B2CF9AE}" pid="9" name="MediaServiceImageTags">
    <vt:lpwstr/>
  </property>
</Properties>
</file>