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5143500" type="screen16x9"/>
  <p:notesSz cx="6858000" cy="9144000"/>
  <p:custDataLst>
    <p:tags r:id="rId11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C1930"/>
    <a:srgbClr val="000079"/>
    <a:srgbClr val="673276"/>
    <a:srgbClr val="7452CA"/>
    <a:srgbClr val="CA6727"/>
    <a:srgbClr val="F47D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4D3F77-31D7-ABD3-5A1F-CBB8F1F1F0ED}" v="376" dt="2024-07-26T12:24:18.658"/>
    <p1510:client id="{A2C36DE9-4EA5-C358-AC82-B8EC87E4086C}" v="134" dt="2024-07-26T12:40:35.2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7017" autoAdjust="0"/>
    <p:restoredTop sz="97293" autoAdjust="0"/>
  </p:normalViewPr>
  <p:slideViewPr>
    <p:cSldViewPr snapToGrid="0" showGuides="1">
      <p:cViewPr varScale="1">
        <p:scale>
          <a:sx n="148" d="100"/>
          <a:sy n="148" d="100"/>
        </p:scale>
        <p:origin x="490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331370" y="1764044"/>
            <a:ext cx="6477000" cy="1356604"/>
          </a:xfrm>
          <a:prstGeom prst="rect">
            <a:avLst/>
          </a:prstGeo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2" name="Picture 1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C3CC4929-9716-859C-1A3F-D9076F9435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E5588A3-BA1B-8673-E4FE-1832806FA4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078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011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28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25391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Parallelogram 1"/>
          <p:cNvSpPr/>
          <p:nvPr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rallelogram 1"/>
          <p:cNvSpPr/>
          <p:nvPr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arallelogram 1"/>
          <p:cNvSpPr/>
          <p:nvPr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903D122-F9DC-ABBC-C7D0-B5047620F145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>
    <p:ext uri="{27BBF7A9-308A-43DC-89C8-2F10F3537804}">
      <p15:sldGuideLst xmlns:p15="http://schemas.microsoft.com/office/powerpoint/2012/main">
        <p15:guide id="1" orient="horz" pos="3108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77;p13">
            <a:extLst>
              <a:ext uri="{FF2B5EF4-FFF2-40B4-BE49-F238E27FC236}">
                <a16:creationId xmlns:a16="http://schemas.microsoft.com/office/drawing/2014/main" id="{47593FD0-327F-C9B6-AEE0-6E0F59E5749C}"/>
              </a:ext>
            </a:extLst>
          </p:cNvPr>
          <p:cNvSpPr txBox="1">
            <a:spLocks noGrp="1"/>
          </p:cNvSpPr>
          <p:nvPr/>
        </p:nvSpPr>
        <p:spPr>
          <a:xfrm>
            <a:off x="722205" y="1286298"/>
            <a:ext cx="4255500" cy="187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dirty="0">
                <a:solidFill>
                  <a:srgbClr val="0C1930"/>
                </a:solidFill>
                <a:latin typeface="Source Sans Pro"/>
              </a:rPr>
              <a:t>Blink </a:t>
            </a:r>
          </a:p>
        </p:txBody>
      </p:sp>
      <p:pic>
        <p:nvPicPr>
          <p:cNvPr id="3" name="Picture 2" descr="A blue symbol with white text&#10;&#10;Description automatically generated">
            <a:extLst>
              <a:ext uri="{FF2B5EF4-FFF2-40B4-BE49-F238E27FC236}">
                <a16:creationId xmlns:a16="http://schemas.microsoft.com/office/drawing/2014/main" id="{8FF58C98-961E-5265-4666-D5F289DC4E3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51" b="8995"/>
          <a:stretch/>
        </p:blipFill>
        <p:spPr>
          <a:xfrm>
            <a:off x="5296853" y="862965"/>
            <a:ext cx="3593447" cy="2615100"/>
          </a:xfrm>
          <a:prstGeom prst="roundRect">
            <a:avLst/>
          </a:prstGeom>
        </p:spPr>
      </p:pic>
      <p:sp>
        <p:nvSpPr>
          <p:cNvPr id="4" name="Google Shape;278;p13">
            <a:extLst>
              <a:ext uri="{FF2B5EF4-FFF2-40B4-BE49-F238E27FC236}">
                <a16:creationId xmlns:a16="http://schemas.microsoft.com/office/drawing/2014/main" id="{224214C6-FD77-EDC4-FA49-1FE20CCA733B}"/>
              </a:ext>
            </a:extLst>
          </p:cNvPr>
          <p:cNvSpPr txBox="1">
            <a:spLocks noGrp="1"/>
          </p:cNvSpPr>
          <p:nvPr/>
        </p:nvSpPr>
        <p:spPr>
          <a:xfrm>
            <a:off x="724940" y="3561545"/>
            <a:ext cx="8159697" cy="486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unito"/>
              <a:buNone/>
              <a:defRPr sz="16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/>
            <a:r>
              <a:rPr lang="en" dirty="0">
                <a:solidFill>
                  <a:srgbClr val="0C1930"/>
                </a:solidFill>
                <a:latin typeface="Source Sans Pro"/>
                <a:ea typeface="Source Sans Pro"/>
              </a:rPr>
              <a:t>Wire Multiple LEDs - The easy way!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84;p14">
            <a:extLst>
              <a:ext uri="{FF2B5EF4-FFF2-40B4-BE49-F238E27FC236}">
                <a16:creationId xmlns:a16="http://schemas.microsoft.com/office/drawing/2014/main" id="{C126E464-DEAF-C62C-2531-A251FC2A2085}"/>
              </a:ext>
            </a:extLst>
          </p:cNvPr>
          <p:cNvSpPr txBox="1">
            <a:spLocks noGrp="1"/>
          </p:cNvSpPr>
          <p:nvPr/>
        </p:nvSpPr>
        <p:spPr>
          <a:xfrm>
            <a:off x="595140" y="1017675"/>
            <a:ext cx="7030500" cy="54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dirty="0">
                <a:solidFill>
                  <a:srgbClr val="0C1930"/>
                </a:solidFill>
                <a:latin typeface="Source Sans Pro"/>
                <a:ea typeface="Source Sans Pro"/>
              </a:rPr>
              <a:t>Fewer wires = Fewer mistakes</a:t>
            </a:r>
          </a:p>
        </p:txBody>
      </p:sp>
      <p:sp>
        <p:nvSpPr>
          <p:cNvPr id="6" name="Google Shape;285;p14">
            <a:extLst>
              <a:ext uri="{FF2B5EF4-FFF2-40B4-BE49-F238E27FC236}">
                <a16:creationId xmlns:a16="http://schemas.microsoft.com/office/drawing/2014/main" id="{6AFE8A98-C6E7-44F2-54B7-50BD76EC4FD1}"/>
              </a:ext>
            </a:extLst>
          </p:cNvPr>
          <p:cNvSpPr txBox="1">
            <a:spLocks noGrp="1"/>
          </p:cNvSpPr>
          <p:nvPr/>
        </p:nvSpPr>
        <p:spPr>
          <a:xfrm>
            <a:off x="595140" y="1940775"/>
            <a:ext cx="3014760" cy="1984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lnSpc>
                <a:spcPct val="114999"/>
              </a:lnSpc>
              <a:buNone/>
            </a:pPr>
            <a:r>
              <a:rPr lang="en" sz="1400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  <a:sym typeface="Arial"/>
              </a:rPr>
              <a:t>More wires make for more chances to make a mistake in wiring. Use this technique to wire each LED using only ONE jumper wire. </a:t>
            </a:r>
            <a:endParaRPr lang="en" sz="1400" dirty="0">
              <a:solidFill>
                <a:srgbClr val="0C1930"/>
              </a:solidFill>
              <a:latin typeface="Source Sans Pro"/>
              <a:ea typeface="Source Sans Pro"/>
              <a:cs typeface="Segoe UI"/>
            </a:endParaRPr>
          </a:p>
          <a:p>
            <a:pPr marL="0" indent="0">
              <a:lnSpc>
                <a:spcPct val="114999"/>
              </a:lnSpc>
              <a:buNone/>
            </a:pPr>
            <a:endParaRPr lang="en" sz="1400" dirty="0">
              <a:solidFill>
                <a:srgbClr val="0C1930"/>
              </a:solidFill>
              <a:latin typeface="Source Sans Pro"/>
              <a:ea typeface="Source Sans Pro"/>
              <a:cs typeface="Segoe UI"/>
              <a:sym typeface="Arial"/>
            </a:endParaRPr>
          </a:p>
          <a:p>
            <a:pPr marL="0" indent="0">
              <a:lnSpc>
                <a:spcPct val="114999"/>
              </a:lnSpc>
              <a:buNone/>
            </a:pPr>
            <a:r>
              <a:rPr lang="en" sz="1400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  <a:sym typeface="Arial"/>
              </a:rPr>
              <a:t>Start by wiring the (+) power rail to 5V and the (-) power rail to GND.</a:t>
            </a:r>
            <a:endParaRPr lang="en" sz="1400" dirty="0">
              <a:solidFill>
                <a:srgbClr val="0C1930"/>
              </a:solidFill>
              <a:latin typeface="Source Sans Pro"/>
              <a:ea typeface="Source Sans Pro"/>
              <a:cs typeface="Segoe UI"/>
            </a:endParaRPr>
          </a:p>
        </p:txBody>
      </p:sp>
      <p:pic>
        <p:nvPicPr>
          <p:cNvPr id="2" name="Picture 1" descr="A blue circuit board with wires and wires&#10;&#10;Description automatically generated">
            <a:extLst>
              <a:ext uri="{FF2B5EF4-FFF2-40B4-BE49-F238E27FC236}">
                <a16:creationId xmlns:a16="http://schemas.microsoft.com/office/drawing/2014/main" id="{00F72AFB-44A9-BFB4-A41F-A3693B07E7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9998" y="1780223"/>
            <a:ext cx="4962525" cy="2847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734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84;p14">
            <a:extLst>
              <a:ext uri="{FF2B5EF4-FFF2-40B4-BE49-F238E27FC236}">
                <a16:creationId xmlns:a16="http://schemas.microsoft.com/office/drawing/2014/main" id="{C126E464-DEAF-C62C-2531-A251FC2A2085}"/>
              </a:ext>
            </a:extLst>
          </p:cNvPr>
          <p:cNvSpPr txBox="1">
            <a:spLocks noGrp="1"/>
          </p:cNvSpPr>
          <p:nvPr/>
        </p:nvSpPr>
        <p:spPr>
          <a:xfrm>
            <a:off x="595140" y="1017675"/>
            <a:ext cx="6946680" cy="54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dirty="0">
                <a:solidFill>
                  <a:srgbClr val="0C1930"/>
                </a:solidFill>
                <a:latin typeface="Source Sans Pro"/>
                <a:ea typeface="Source Sans Pro"/>
              </a:rPr>
              <a:t>Plug the resistor into the (-) power rail and a terminal strip.</a:t>
            </a:r>
          </a:p>
          <a:p>
            <a:endParaRPr lang="en" dirty="0">
              <a:solidFill>
                <a:srgbClr val="0C1930"/>
              </a:solidFill>
              <a:latin typeface="Source Sans Pro"/>
              <a:ea typeface="Source Sans Pro"/>
            </a:endParaRPr>
          </a:p>
        </p:txBody>
      </p:sp>
      <p:sp>
        <p:nvSpPr>
          <p:cNvPr id="6" name="Google Shape;285;p14">
            <a:extLst>
              <a:ext uri="{FF2B5EF4-FFF2-40B4-BE49-F238E27FC236}">
                <a16:creationId xmlns:a16="http://schemas.microsoft.com/office/drawing/2014/main" id="{6AFE8A98-C6E7-44F2-54B7-50BD76EC4FD1}"/>
              </a:ext>
            </a:extLst>
          </p:cNvPr>
          <p:cNvSpPr txBox="1">
            <a:spLocks noGrp="1"/>
          </p:cNvSpPr>
          <p:nvPr/>
        </p:nvSpPr>
        <p:spPr>
          <a:xfrm>
            <a:off x="595140" y="2519895"/>
            <a:ext cx="3014760" cy="704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lnSpc>
                <a:spcPct val="114999"/>
              </a:lnSpc>
              <a:buNone/>
            </a:pPr>
            <a:r>
              <a:rPr lang="en" sz="1400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  <a:sym typeface="Arial"/>
              </a:rPr>
              <a:t>It doesn't matter which terminal strip you use.</a:t>
            </a:r>
            <a:endParaRPr lang="en" sz="1400" dirty="0">
              <a:solidFill>
                <a:srgbClr val="0C1930"/>
              </a:solidFill>
              <a:latin typeface="Source Sans Pro"/>
              <a:ea typeface="Source Sans Pro"/>
              <a:cs typeface="Segoe UI"/>
            </a:endParaRPr>
          </a:p>
          <a:p>
            <a:pPr marL="0" indent="0">
              <a:lnSpc>
                <a:spcPct val="114999"/>
              </a:lnSpc>
              <a:buNone/>
            </a:pPr>
            <a:endParaRPr lang="en" sz="1400" dirty="0">
              <a:solidFill>
                <a:srgbClr val="0C1930"/>
              </a:solidFill>
              <a:latin typeface="Source Sans Pro"/>
              <a:ea typeface="Source Sans Pro"/>
              <a:cs typeface="Segoe UI"/>
            </a:endParaRPr>
          </a:p>
        </p:txBody>
      </p:sp>
      <p:pic>
        <p:nvPicPr>
          <p:cNvPr id="3" name="Picture 2" descr="A circuit board with wires and wires&#10;&#10;Description automatically generated">
            <a:extLst>
              <a:ext uri="{FF2B5EF4-FFF2-40B4-BE49-F238E27FC236}">
                <a16:creationId xmlns:a16="http://schemas.microsoft.com/office/drawing/2014/main" id="{05029A59-6666-E4C1-8F15-4FE66BCB76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9115" y="1752600"/>
            <a:ext cx="3752850" cy="293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384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84;p14">
            <a:extLst>
              <a:ext uri="{FF2B5EF4-FFF2-40B4-BE49-F238E27FC236}">
                <a16:creationId xmlns:a16="http://schemas.microsoft.com/office/drawing/2014/main" id="{C126E464-DEAF-C62C-2531-A251FC2A2085}"/>
              </a:ext>
            </a:extLst>
          </p:cNvPr>
          <p:cNvSpPr txBox="1">
            <a:spLocks noGrp="1"/>
          </p:cNvSpPr>
          <p:nvPr/>
        </p:nvSpPr>
        <p:spPr>
          <a:xfrm>
            <a:off x="595140" y="1017675"/>
            <a:ext cx="6946680" cy="93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dirty="0">
                <a:solidFill>
                  <a:srgbClr val="0C1930"/>
                </a:solidFill>
                <a:latin typeface="Source Sans Pro"/>
                <a:ea typeface="Source Sans Pro"/>
              </a:rPr>
              <a:t>Plug a LED (short side) into the same terminal strip as the resistor.</a:t>
            </a:r>
          </a:p>
        </p:txBody>
      </p:sp>
      <p:sp>
        <p:nvSpPr>
          <p:cNvPr id="6" name="Google Shape;285;p14">
            <a:extLst>
              <a:ext uri="{FF2B5EF4-FFF2-40B4-BE49-F238E27FC236}">
                <a16:creationId xmlns:a16="http://schemas.microsoft.com/office/drawing/2014/main" id="{6AFE8A98-C6E7-44F2-54B7-50BD76EC4FD1}"/>
              </a:ext>
            </a:extLst>
          </p:cNvPr>
          <p:cNvSpPr txBox="1">
            <a:spLocks noGrp="1"/>
          </p:cNvSpPr>
          <p:nvPr/>
        </p:nvSpPr>
        <p:spPr>
          <a:xfrm>
            <a:off x="595140" y="2519895"/>
            <a:ext cx="3014760" cy="704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lnSpc>
                <a:spcPct val="114999"/>
              </a:lnSpc>
              <a:buNone/>
            </a:pPr>
            <a:r>
              <a:rPr lang="en" sz="1400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  <a:sym typeface="Arial"/>
              </a:rPr>
              <a:t>The long side of the LED goes into a different terminal strip.</a:t>
            </a:r>
            <a:endParaRPr lang="en" sz="1400" dirty="0">
              <a:solidFill>
                <a:srgbClr val="0C1930"/>
              </a:solidFill>
              <a:latin typeface="Source Sans Pro"/>
              <a:ea typeface="Source Sans Pro"/>
              <a:cs typeface="Segoe UI"/>
            </a:endParaRPr>
          </a:p>
        </p:txBody>
      </p:sp>
      <p:pic>
        <p:nvPicPr>
          <p:cNvPr id="2" name="Picture 1" descr="A circuit board with wires and a red light&#10;&#10;Description automatically generated">
            <a:extLst>
              <a:ext uri="{FF2B5EF4-FFF2-40B4-BE49-F238E27FC236}">
                <a16:creationId xmlns:a16="http://schemas.microsoft.com/office/drawing/2014/main" id="{207EC1DF-9974-B6EF-9A75-7AF5D1A687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3405" y="2012633"/>
            <a:ext cx="3409950" cy="280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186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84;p14">
            <a:extLst>
              <a:ext uri="{FF2B5EF4-FFF2-40B4-BE49-F238E27FC236}">
                <a16:creationId xmlns:a16="http://schemas.microsoft.com/office/drawing/2014/main" id="{C126E464-DEAF-C62C-2531-A251FC2A2085}"/>
              </a:ext>
            </a:extLst>
          </p:cNvPr>
          <p:cNvSpPr txBox="1">
            <a:spLocks noGrp="1"/>
          </p:cNvSpPr>
          <p:nvPr/>
        </p:nvSpPr>
        <p:spPr>
          <a:xfrm>
            <a:off x="595140" y="1017675"/>
            <a:ext cx="6946680" cy="93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dirty="0">
                <a:solidFill>
                  <a:srgbClr val="0C1930"/>
                </a:solidFill>
                <a:latin typeface="Source Sans Pro"/>
                <a:ea typeface="Source Sans Pro"/>
              </a:rPr>
              <a:t>Jump from the long side of the LED to a digital output.</a:t>
            </a:r>
          </a:p>
        </p:txBody>
      </p:sp>
      <p:sp>
        <p:nvSpPr>
          <p:cNvPr id="6" name="Google Shape;285;p14">
            <a:extLst>
              <a:ext uri="{FF2B5EF4-FFF2-40B4-BE49-F238E27FC236}">
                <a16:creationId xmlns:a16="http://schemas.microsoft.com/office/drawing/2014/main" id="{6AFE8A98-C6E7-44F2-54B7-50BD76EC4FD1}"/>
              </a:ext>
            </a:extLst>
          </p:cNvPr>
          <p:cNvSpPr txBox="1">
            <a:spLocks noGrp="1"/>
          </p:cNvSpPr>
          <p:nvPr/>
        </p:nvSpPr>
        <p:spPr>
          <a:xfrm>
            <a:off x="595140" y="2519895"/>
            <a:ext cx="3014760" cy="940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lnSpc>
                <a:spcPct val="114999"/>
              </a:lnSpc>
              <a:buNone/>
            </a:pPr>
            <a:r>
              <a:rPr lang="en" sz="1400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  <a:sym typeface="Arial"/>
              </a:rPr>
              <a:t>Any digital output 3-13 will work. Just make sure you program the correct one!</a:t>
            </a:r>
            <a:endParaRPr lang="en" sz="1400" dirty="0">
              <a:solidFill>
                <a:srgbClr val="0C1930"/>
              </a:solidFill>
              <a:latin typeface="Source Sans Pro"/>
              <a:ea typeface="Source Sans Pro"/>
              <a:cs typeface="Segoe UI"/>
            </a:endParaRPr>
          </a:p>
        </p:txBody>
      </p:sp>
      <p:pic>
        <p:nvPicPr>
          <p:cNvPr id="3" name="Picture 2" descr="A circuit board with wires and a circuit board&#10;&#10;Description automatically generated">
            <a:extLst>
              <a:ext uri="{FF2B5EF4-FFF2-40B4-BE49-F238E27FC236}">
                <a16:creationId xmlns:a16="http://schemas.microsoft.com/office/drawing/2014/main" id="{0367C1F9-8DCF-6A53-C818-E223F6E822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0073" y="1869758"/>
            <a:ext cx="3381375" cy="271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452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84;p14">
            <a:extLst>
              <a:ext uri="{FF2B5EF4-FFF2-40B4-BE49-F238E27FC236}">
                <a16:creationId xmlns:a16="http://schemas.microsoft.com/office/drawing/2014/main" id="{C126E464-DEAF-C62C-2531-A251FC2A2085}"/>
              </a:ext>
            </a:extLst>
          </p:cNvPr>
          <p:cNvSpPr txBox="1">
            <a:spLocks noGrp="1"/>
          </p:cNvSpPr>
          <p:nvPr/>
        </p:nvSpPr>
        <p:spPr>
          <a:xfrm>
            <a:off x="595140" y="1017675"/>
            <a:ext cx="6946680" cy="641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dirty="0">
                <a:solidFill>
                  <a:srgbClr val="0C1930"/>
                </a:solidFill>
                <a:latin typeface="Source Sans Pro"/>
                <a:ea typeface="Source Sans Pro"/>
              </a:rPr>
              <a:t>Repeat this process for up to 10 LEDs!</a:t>
            </a:r>
            <a:endParaRPr lang="en-US" dirty="0">
              <a:solidFill>
                <a:srgbClr val="0C1930"/>
              </a:solidFill>
              <a:latin typeface="Source Sans Pro"/>
            </a:endParaRPr>
          </a:p>
        </p:txBody>
      </p:sp>
      <p:sp>
        <p:nvSpPr>
          <p:cNvPr id="6" name="Google Shape;285;p14">
            <a:extLst>
              <a:ext uri="{FF2B5EF4-FFF2-40B4-BE49-F238E27FC236}">
                <a16:creationId xmlns:a16="http://schemas.microsoft.com/office/drawing/2014/main" id="{6AFE8A98-C6E7-44F2-54B7-50BD76EC4FD1}"/>
              </a:ext>
            </a:extLst>
          </p:cNvPr>
          <p:cNvSpPr txBox="1">
            <a:spLocks noGrp="1"/>
          </p:cNvSpPr>
          <p:nvPr/>
        </p:nvSpPr>
        <p:spPr>
          <a:xfrm>
            <a:off x="595140" y="2519895"/>
            <a:ext cx="3014760" cy="940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>
              <a:lnSpc>
                <a:spcPct val="114999"/>
              </a:lnSpc>
              <a:buNone/>
            </a:pPr>
            <a:r>
              <a:rPr lang="en" sz="1400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  <a:sym typeface="Arial"/>
              </a:rPr>
              <a:t>Here's an example with 4 LEDS.</a:t>
            </a:r>
            <a:endParaRPr lang="en" sz="1400" dirty="0">
              <a:solidFill>
                <a:srgbClr val="0C1930"/>
              </a:solidFill>
              <a:latin typeface="Source Sans Pro"/>
              <a:ea typeface="Source Sans Pro"/>
              <a:cs typeface="Segoe UI"/>
            </a:endParaRPr>
          </a:p>
        </p:txBody>
      </p:sp>
      <p:pic>
        <p:nvPicPr>
          <p:cNvPr id="2" name="Picture 1" descr="A circuit board with wires and wires&#10;&#10;Description automatically generated">
            <a:extLst>
              <a:ext uri="{FF2B5EF4-FFF2-40B4-BE49-F238E27FC236}">
                <a16:creationId xmlns:a16="http://schemas.microsoft.com/office/drawing/2014/main" id="{C04DBAF4-9019-1F47-A6B6-3FF117B768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0430" y="1725930"/>
            <a:ext cx="521970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10551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087a1c246d9f2852b676c4c6ca2076edffea7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S_Yel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TEM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_Yellow" id="{D98D778E-803A-4925-962B-C919C08277D0}" vid="{D2E614B3-B53F-4F1F-84A7-4A6B5F10BE6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27443B7F650468EB70DBA5F662911" ma:contentTypeVersion="19" ma:contentTypeDescription="Create a new document." ma:contentTypeScope="" ma:versionID="1dcc0da45af1e6733cd93be76481f6e9">
  <xsd:schema xmlns:xsd="http://www.w3.org/2001/XMLSchema" xmlns:xs="http://www.w3.org/2001/XMLSchema" xmlns:p="http://schemas.microsoft.com/office/2006/metadata/properties" xmlns:ns2="5796801b-3a89-4506-aaa3-b2b080dc6fff" xmlns:ns3="352a001b-fdfe-49a0-8a03-de813b89e960" targetNamespace="http://schemas.microsoft.com/office/2006/metadata/properties" ma:root="true" ma:fieldsID="8061108c9017e2d5c6aa652c79b4115d" ns2:_="" ns3:_="">
    <xsd:import namespace="5796801b-3a89-4506-aaa3-b2b080dc6fff"/>
    <xsd:import namespace="352a001b-fdfe-49a0-8a03-de813b89e9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Dateuploadedtocours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6801b-3a89-4506-aaa3-b2b080dc6f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9b8d16d-ae89-43c7-a374-a853dcb022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uploadedtocourse" ma:index="25" nillable="true" ma:displayName="Date uploaded to course" ma:format="Dropdown" ma:internalName="Dateuploadedtocourse">
      <xsd:simpleType>
        <xsd:restriction base="dms:Text">
          <xsd:maxLength value="255"/>
        </xsd:restriction>
      </xsd:simpleType>
    </xsd:element>
    <xsd:element name="MediaServiceLocation" ma:index="26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a001b-fdfe-49a0-8a03-de813b89e9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a98a70c-eb8b-4cde-922a-1396e9e365c9}" ma:internalName="TaxCatchAll" ma:showField="CatchAllData" ma:web="352a001b-fdfe-49a0-8a03-de813b89e9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796801b-3a89-4506-aaa3-b2b080dc6fff">
      <Terms xmlns="http://schemas.microsoft.com/office/infopath/2007/PartnerControls"/>
    </lcf76f155ced4ddcb4097134ff3c332f>
    <TaxCatchAll xmlns="352a001b-fdfe-49a0-8a03-de813b89e960" xsi:nil="true"/>
    <Dateuploadedtocourse xmlns="5796801b-3a89-4506-aaa3-b2b080dc6ff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E594AE-8432-460A-8593-CF5F47B138EC}"/>
</file>

<file path=customXml/itemProps2.xml><?xml version="1.0" encoding="utf-8"?>
<ds:datastoreItem xmlns:ds="http://schemas.openxmlformats.org/officeDocument/2006/customXml" ds:itemID="{E6D37B0F-942B-4CBA-BBDF-991B64D97777}">
  <ds:schemaRefs>
    <ds:schemaRef ds:uri="http://schemas.microsoft.com/office/2006/metadata/properties"/>
    <ds:schemaRef ds:uri="http://schemas.microsoft.com/office/infopath/2007/PartnerControls"/>
    <ds:schemaRef ds:uri="30ff7222-84b3-4161-a18c-503cb15f7ed6"/>
    <ds:schemaRef ds:uri="e48d4773-ac0e-4673-a179-ff50079e4121"/>
    <ds:schemaRef ds:uri="5796801b-3a89-4506-aaa3-b2b080dc6fff"/>
    <ds:schemaRef ds:uri="352a001b-fdfe-49a0-8a03-de813b89e960"/>
  </ds:schemaRefs>
</ds:datastoreItem>
</file>

<file path=customXml/itemProps3.xml><?xml version="1.0" encoding="utf-8"?>
<ds:datastoreItem xmlns:ds="http://schemas.openxmlformats.org/officeDocument/2006/customXml" ds:itemID="{C80682D0-2F0D-402C-A44F-13601A6AF6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On-screen Show (16:9)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MS_Yellow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/>
  <cp:revision>261</cp:revision>
  <dcterms:created xsi:type="dcterms:W3CDTF">2016-01-05T02:38:42Z</dcterms:created>
  <dcterms:modified xsi:type="dcterms:W3CDTF">2024-07-26T12:40:44Z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0x0101006F527443B7F650468EB70DBA5F662911</vt:lpwstr>
  </property>
  <property fmtid="{D5CDD505-2E9C-101B-9397-08002B2CF9AE}" pid="3" name="xd_ProgID">
    <vt:lpwstr/>
  </property>
  <property fmtid="{D5CDD505-2E9C-101B-9397-08002B2CF9AE}" pid="4" name="ComplianceAssetId">
    <vt:lpwstr/>
  </property>
  <property fmtid="{D5CDD505-2E9C-101B-9397-08002B2CF9AE}" pid="5" name="TemplateUrl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  <property fmtid="{D5CDD505-2E9C-101B-9397-08002B2CF9AE}" pid="9" name="MediaServiceImageTags">
    <vt:lpwstr/>
  </property>
</Properties>
</file>