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7" r:id="rId11"/>
    <p:sldId id="262" r:id="rId12"/>
    <p:sldId id="263" r:id="rId13"/>
    <p:sldId id="264" r:id="rId14"/>
    <p:sldId id="265" r:id="rId15"/>
    <p:sldId id="266" r:id="rId16"/>
  </p:sldIdLst>
  <p:sldSz cx="9144000" cy="5143500" type="screen16x9"/>
  <p:notesSz cx="6858000" cy="9144000"/>
  <p:custDataLst>
    <p:tags r:id="rId17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0079"/>
    <a:srgbClr val="0C1930"/>
    <a:srgbClr val="673276"/>
    <a:srgbClr val="7452CA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71508-9A0E-41C6-88D2-8298BE3E2DE8}" v="3" dt="2024-12-04T05:24:03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16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331370" y="1764044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CC4929-9716-859C-1A3F-D9076F943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5588A3-BA1B-8673-E4FE-1832806F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7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1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61F5-D8D8-40C6-8D23-53FB4F65794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D5C0-7033-4DB5-8DD1-2301A54E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1"/>
          <p:cNvSpPr/>
          <p:nvPr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03D122-F9DC-ABBC-C7D0-B5047620F1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7;p13">
            <a:extLst>
              <a:ext uri="{FF2B5EF4-FFF2-40B4-BE49-F238E27FC236}">
                <a16:creationId xmlns:a16="http://schemas.microsoft.com/office/drawing/2014/main" id="{47593FD0-327F-C9B6-AEE0-6E0F59E5749C}"/>
              </a:ext>
            </a:extLst>
          </p:cNvPr>
          <p:cNvSpPr txBox="1">
            <a:spLocks noGrp="1"/>
          </p:cNvSpPr>
          <p:nvPr/>
        </p:nvSpPr>
        <p:spPr>
          <a:xfrm>
            <a:off x="722205" y="1404780"/>
            <a:ext cx="5008205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88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</a:rPr>
              <a:t>SWITCH</a:t>
            </a:r>
            <a:endParaRPr lang="en-US" sz="8800" dirty="0"/>
          </a:p>
          <a:p>
            <a:endParaRPr lang="en" sz="2800">
              <a:solidFill>
                <a:srgbClr val="0C1930"/>
              </a:solidFill>
              <a:latin typeface="Source Sans Pro"/>
              <a:ea typeface="Source Sans Pro"/>
              <a:cs typeface="Segoe UI"/>
            </a:endParaRPr>
          </a:p>
          <a:p>
            <a:r>
              <a:rPr lang="en" sz="2800" dirty="0">
                <a:solidFill>
                  <a:srgbClr val="0C1930"/>
                </a:solidFill>
                <a:latin typeface="Source Sans Pro"/>
                <a:ea typeface="Source Sans Pro"/>
                <a:cs typeface="Segoe UI"/>
              </a:rPr>
              <a:t>Arduino Programming Notes</a:t>
            </a:r>
            <a:endParaRPr lang="en" dirty="0"/>
          </a:p>
        </p:txBody>
      </p:sp>
      <p:pic>
        <p:nvPicPr>
          <p:cNvPr id="3" name="Picture 2" descr="A blue symbol with white text&#10;&#10;Description automatically generated">
            <a:extLst>
              <a:ext uri="{FF2B5EF4-FFF2-40B4-BE49-F238E27FC236}">
                <a16:creationId xmlns:a16="http://schemas.microsoft.com/office/drawing/2014/main" id="{8FF58C98-961E-5265-4666-D5F289DC4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1" b="8995"/>
          <a:stretch/>
        </p:blipFill>
        <p:spPr>
          <a:xfrm>
            <a:off x="5296853" y="862965"/>
            <a:ext cx="3593447" cy="2615100"/>
          </a:xfrm>
          <a:prstGeom prst="roundRect">
            <a:avLst/>
          </a:prstGeom>
        </p:spPr>
      </p:pic>
      <p:sp>
        <p:nvSpPr>
          <p:cNvPr id="4" name="Google Shape;278;p13">
            <a:extLst>
              <a:ext uri="{FF2B5EF4-FFF2-40B4-BE49-F238E27FC236}">
                <a16:creationId xmlns:a16="http://schemas.microsoft.com/office/drawing/2014/main" id="{224214C6-FD77-EDC4-FA49-1FE20CCA733B}"/>
              </a:ext>
            </a:extLst>
          </p:cNvPr>
          <p:cNvSpPr txBox="1">
            <a:spLocks noGrp="1"/>
          </p:cNvSpPr>
          <p:nvPr/>
        </p:nvSpPr>
        <p:spPr>
          <a:xfrm>
            <a:off x="724940" y="3923960"/>
            <a:ext cx="811788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" sz="1800">
                <a:solidFill>
                  <a:srgbClr val="0C1930"/>
                </a:solidFill>
                <a:latin typeface="Source Sans Pro"/>
                <a:ea typeface="Source Sans Pro"/>
              </a:rPr>
              <a:t>Things you need to know.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Programming a Switch - </a:t>
            </a:r>
            <a:r>
              <a:rPr lang="en" sz="3600" dirty="0" err="1">
                <a:solidFill>
                  <a:srgbClr val="000000"/>
                </a:solidFill>
                <a:latin typeface="Source Sans Pro"/>
                <a:ea typeface="Source Sans Pro"/>
              </a:rPr>
              <a:t>IfElse</a:t>
            </a:r>
            <a:endParaRPr lang="en-US" dirty="0" err="1"/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5634410-F025-61CD-5741-7BDA5CC7C43D}"/>
              </a:ext>
            </a:extLst>
          </p:cNvPr>
          <p:cNvSpPr txBox="1">
            <a:spLocks noGrp="1"/>
          </p:cNvSpPr>
          <p:nvPr/>
        </p:nvSpPr>
        <p:spPr>
          <a:xfrm>
            <a:off x="3324216" y="3258941"/>
            <a:ext cx="2040516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</a:t>
            </a:r>
            <a:r>
              <a:rPr lang="en-US" sz="1600" dirty="0" err="1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IfElse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block tells the </a:t>
            </a:r>
            <a:r>
              <a:rPr lang="en-US" sz="1600" dirty="0" err="1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arduino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what to do IF the statement is NOT true.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6428AA-2FD2-2734-D018-12DF54A35A59}"/>
              </a:ext>
            </a:extLst>
          </p:cNvPr>
          <p:cNvCxnSpPr/>
          <p:nvPr/>
        </p:nvCxnSpPr>
        <p:spPr>
          <a:xfrm flipV="1">
            <a:off x="4570796" y="2565239"/>
            <a:ext cx="7934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 with a hand&#10;&#10;Description automatically generated">
            <a:extLst>
              <a:ext uri="{FF2B5EF4-FFF2-40B4-BE49-F238E27FC236}">
                <a16:creationId xmlns:a16="http://schemas.microsoft.com/office/drawing/2014/main" id="{B7C5FBB8-8D17-46DA-5482-8A31F257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82" y="1483832"/>
            <a:ext cx="2047875" cy="2295525"/>
          </a:xfrm>
          <a:prstGeom prst="rect">
            <a:avLst/>
          </a:prstGeom>
        </p:spPr>
      </p:pic>
      <p:sp>
        <p:nvSpPr>
          <p:cNvPr id="9" name="Google Shape;285;p14">
            <a:extLst>
              <a:ext uri="{FF2B5EF4-FFF2-40B4-BE49-F238E27FC236}">
                <a16:creationId xmlns:a16="http://schemas.microsoft.com/office/drawing/2014/main" id="{7BCF30CE-404B-F958-6798-BCA9112833EA}"/>
              </a:ext>
            </a:extLst>
          </p:cNvPr>
          <p:cNvSpPr txBox="1">
            <a:spLocks noGrp="1"/>
          </p:cNvSpPr>
          <p:nvPr/>
        </p:nvSpPr>
        <p:spPr>
          <a:xfrm>
            <a:off x="779135" y="3692352"/>
            <a:ext cx="2441681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To make this block, click the star on 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</a:t>
            </a:r>
            <a:r>
              <a:rPr lang="en-US" sz="160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IF bracket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, </a:t>
            </a:r>
            <a:r>
              <a:rPr lang="en-US" sz="160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and drag the else into the bracket as shown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.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0F25FD-A680-369E-4AE1-CEAE1AB7D34E}"/>
              </a:ext>
            </a:extLst>
          </p:cNvPr>
          <p:cNvCxnSpPr>
            <a:cxnSpLocks/>
          </p:cNvCxnSpPr>
          <p:nvPr/>
        </p:nvCxnSpPr>
        <p:spPr>
          <a:xfrm flipH="1" flipV="1">
            <a:off x="1593700" y="2711598"/>
            <a:ext cx="1115" cy="10942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puzzle piece with white text&#10;&#10;Description automatically generated">
            <a:extLst>
              <a:ext uri="{FF2B5EF4-FFF2-40B4-BE49-F238E27FC236}">
                <a16:creationId xmlns:a16="http://schemas.microsoft.com/office/drawing/2014/main" id="{173B34F6-AF7F-5C4F-1A5A-AE7F3F12F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03" y="2009078"/>
            <a:ext cx="914400" cy="1181100"/>
          </a:xfrm>
          <a:prstGeom prst="rect">
            <a:avLst/>
          </a:prstGeom>
        </p:spPr>
      </p:pic>
      <p:pic>
        <p:nvPicPr>
          <p:cNvPr id="8" name="Picture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629F350-6E12-E660-A3E0-E0195C152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331" y="2042415"/>
            <a:ext cx="3152775" cy="1114425"/>
          </a:xfrm>
          <a:prstGeom prst="rect">
            <a:avLst/>
          </a:prstGeom>
        </p:spPr>
      </p:pic>
      <p:sp>
        <p:nvSpPr>
          <p:cNvPr id="10" name="Google Shape;285;p14">
            <a:extLst>
              <a:ext uri="{FF2B5EF4-FFF2-40B4-BE49-F238E27FC236}">
                <a16:creationId xmlns:a16="http://schemas.microsoft.com/office/drawing/2014/main" id="{E758AC6C-6FCA-7602-2FFE-CBAB0280614A}"/>
              </a:ext>
            </a:extLst>
          </p:cNvPr>
          <p:cNvSpPr txBox="1">
            <a:spLocks noGrp="1"/>
          </p:cNvSpPr>
          <p:nvPr/>
        </p:nvSpPr>
        <p:spPr>
          <a:xfrm>
            <a:off x="5477795" y="3258940"/>
            <a:ext cx="3336845" cy="109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In this code, IF the switch attached to Digital Pin 6 is pressed, THEN the LED attached to pin 4 will light. ELSE the LED attached to pin 4 will not light.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2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A few More Coding Blocks</a:t>
            </a:r>
            <a:endParaRPr lang="en-US" dirty="0"/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5634410-F025-61CD-5741-7BDA5CC7C43D}"/>
              </a:ext>
            </a:extLst>
          </p:cNvPr>
          <p:cNvSpPr txBox="1">
            <a:spLocks noGrp="1"/>
          </p:cNvSpPr>
          <p:nvPr/>
        </p:nvSpPr>
        <p:spPr>
          <a:xfrm>
            <a:off x="836100" y="2987130"/>
            <a:ext cx="2500504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AND block is used when you want two or more inputs read together.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For instance two switches pressed at the same time.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Google Shape;285;p14">
            <a:extLst>
              <a:ext uri="{FF2B5EF4-FFF2-40B4-BE49-F238E27FC236}">
                <a16:creationId xmlns:a16="http://schemas.microsoft.com/office/drawing/2014/main" id="{7BCF30CE-404B-F958-6798-BCA9112833EA}"/>
              </a:ext>
            </a:extLst>
          </p:cNvPr>
          <p:cNvSpPr txBox="1">
            <a:spLocks noGrp="1"/>
          </p:cNvSpPr>
          <p:nvPr/>
        </p:nvSpPr>
        <p:spPr>
          <a:xfrm>
            <a:off x="779135" y="1517864"/>
            <a:ext cx="6867321" cy="52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These blocks are used together with IF brackets and </a:t>
            </a:r>
            <a:r>
              <a:rPr lang="en-US" sz="1600" dirty="0" err="1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DigitalWrite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blocks.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13" name="Picture 12" descr="A purple rectangular object with black text&#10;&#10;Description automatically generated">
            <a:extLst>
              <a:ext uri="{FF2B5EF4-FFF2-40B4-BE49-F238E27FC236}">
                <a16:creationId xmlns:a16="http://schemas.microsoft.com/office/drawing/2014/main" id="{849CAB47-1E3E-03F3-57E2-2F5198E4E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79" y="2199113"/>
            <a:ext cx="1581150" cy="647700"/>
          </a:xfrm>
          <a:prstGeom prst="rect">
            <a:avLst/>
          </a:prstGeom>
        </p:spPr>
      </p:pic>
      <p:pic>
        <p:nvPicPr>
          <p:cNvPr id="14" name="Picture 13" descr="A purple puzzle piece with a missing piece&#10;&#10;Description automatically generated">
            <a:extLst>
              <a:ext uri="{FF2B5EF4-FFF2-40B4-BE49-F238E27FC236}">
                <a16:creationId xmlns:a16="http://schemas.microsoft.com/office/drawing/2014/main" id="{092FADB1-A6A4-3C16-46BD-9DF882B5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218" y="2196906"/>
            <a:ext cx="1390650" cy="638175"/>
          </a:xfrm>
          <a:prstGeom prst="rect">
            <a:avLst/>
          </a:prstGeom>
        </p:spPr>
      </p:pic>
      <p:sp>
        <p:nvSpPr>
          <p:cNvPr id="16" name="Google Shape;285;p14">
            <a:extLst>
              <a:ext uri="{FF2B5EF4-FFF2-40B4-BE49-F238E27FC236}">
                <a16:creationId xmlns:a16="http://schemas.microsoft.com/office/drawing/2014/main" id="{D6D65D0B-C0DD-81D0-B10F-41404D7A9820}"/>
              </a:ext>
            </a:extLst>
          </p:cNvPr>
          <p:cNvSpPr txBox="1">
            <a:spLocks noGrp="1"/>
          </p:cNvSpPr>
          <p:nvPr/>
        </p:nvSpPr>
        <p:spPr>
          <a:xfrm>
            <a:off x="3596027" y="2987129"/>
            <a:ext cx="2388992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OR block is used if you want one OR the other input to be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read.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For instance, one switch OR the other switch.</a:t>
            </a:r>
            <a:endParaRPr lang="en-US" dirty="0"/>
          </a:p>
        </p:txBody>
      </p:sp>
      <p:pic>
        <p:nvPicPr>
          <p:cNvPr id="18" name="Picture 17" descr="A purple puzzle piece with white text&#10;&#10;Description automatically generated">
            <a:extLst>
              <a:ext uri="{FF2B5EF4-FFF2-40B4-BE49-F238E27FC236}">
                <a16:creationId xmlns:a16="http://schemas.microsoft.com/office/drawing/2014/main" id="{7D2AB715-A052-6CF9-14CA-DDFEE9F6C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14" y="2195047"/>
            <a:ext cx="942975" cy="600075"/>
          </a:xfrm>
          <a:prstGeom prst="rect">
            <a:avLst/>
          </a:prstGeom>
        </p:spPr>
      </p:pic>
      <p:sp>
        <p:nvSpPr>
          <p:cNvPr id="19" name="Google Shape;285;p14">
            <a:extLst>
              <a:ext uri="{FF2B5EF4-FFF2-40B4-BE49-F238E27FC236}">
                <a16:creationId xmlns:a16="http://schemas.microsoft.com/office/drawing/2014/main" id="{1A806770-A216-4901-BC82-8244DD576AA5}"/>
              </a:ext>
            </a:extLst>
          </p:cNvPr>
          <p:cNvSpPr txBox="1">
            <a:spLocks noGrp="1"/>
          </p:cNvSpPr>
          <p:nvPr/>
        </p:nvSpPr>
        <p:spPr>
          <a:xfrm>
            <a:off x="6118990" y="2987128"/>
            <a:ext cx="2388992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NOT block converts its input to its opposite.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For instance, a switch NOT being pressed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0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Even More Coding Blocks</a:t>
            </a:r>
            <a:endParaRPr lang="en-US" dirty="0"/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5634410-F025-61CD-5741-7BDA5CC7C43D}"/>
              </a:ext>
            </a:extLst>
          </p:cNvPr>
          <p:cNvSpPr txBox="1">
            <a:spLocks noGrp="1"/>
          </p:cNvSpPr>
          <p:nvPr/>
        </p:nvSpPr>
        <p:spPr>
          <a:xfrm>
            <a:off x="763895" y="2644229"/>
            <a:ext cx="2500504" cy="186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For instance, this code reads…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Source Sans Pro"/>
                <a:ea typeface="Source Sans Pro"/>
                <a:cs typeface="Segoe UI"/>
                <a:sym typeface="Arial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switch 5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Source Sans Pro"/>
                <a:ea typeface="Source Sans Pro"/>
                <a:cs typeface="Segoe UI"/>
                <a:sym typeface="Arial"/>
              </a:rPr>
              <a:t>OR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switch 7 is pressed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Source Sans Pro"/>
                <a:ea typeface="Source Sans Pro"/>
                <a:cs typeface="Segoe UI"/>
                <a:sym typeface="Arial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switch 5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Source Sans Pro"/>
                <a:ea typeface="Source Sans Pro"/>
                <a:cs typeface="Segoe UI"/>
                <a:sym typeface="Arial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switch 7 are </a:t>
            </a:r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  <a:latin typeface="Source Sans Pro"/>
                <a:ea typeface="Source Sans Pro"/>
                <a:cs typeface="Segoe UI"/>
                <a:sym typeface="Arial"/>
              </a:rPr>
              <a:t>NOT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pressed...</a:t>
            </a:r>
            <a:endParaRPr lang="en-US" dirty="0"/>
          </a:p>
        </p:txBody>
      </p:sp>
      <p:sp>
        <p:nvSpPr>
          <p:cNvPr id="9" name="Google Shape;285;p14">
            <a:extLst>
              <a:ext uri="{FF2B5EF4-FFF2-40B4-BE49-F238E27FC236}">
                <a16:creationId xmlns:a16="http://schemas.microsoft.com/office/drawing/2014/main" id="{7BCF30CE-404B-F958-6798-BCA9112833EA}"/>
              </a:ext>
            </a:extLst>
          </p:cNvPr>
          <p:cNvSpPr txBox="1">
            <a:spLocks noGrp="1"/>
          </p:cNvSpPr>
          <p:nvPr/>
        </p:nvSpPr>
        <p:spPr>
          <a:xfrm>
            <a:off x="763895" y="1342604"/>
            <a:ext cx="6867321" cy="52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You can put IF, AND, and NOT blocks together to make a logic statement.</a:t>
            </a:r>
            <a:endParaRPr lang="en-US" dirty="0"/>
          </a:p>
        </p:txBody>
      </p:sp>
      <p:sp>
        <p:nvSpPr>
          <p:cNvPr id="16" name="Google Shape;285;p14">
            <a:extLst>
              <a:ext uri="{FF2B5EF4-FFF2-40B4-BE49-F238E27FC236}">
                <a16:creationId xmlns:a16="http://schemas.microsoft.com/office/drawing/2014/main" id="{D6D65D0B-C0DD-81D0-B10F-41404D7A9820}"/>
              </a:ext>
            </a:extLst>
          </p:cNvPr>
          <p:cNvSpPr txBox="1">
            <a:spLocks noGrp="1"/>
          </p:cNvSpPr>
          <p:nvPr/>
        </p:nvSpPr>
        <p:spPr>
          <a:xfrm>
            <a:off x="4792367" y="2659469"/>
            <a:ext cx="979292" cy="35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Switch 5</a:t>
            </a:r>
            <a:endParaRPr lang="en-US" sz="1600" dirty="0">
              <a:latin typeface="Source Sans Pro"/>
            </a:endParaRPr>
          </a:p>
        </p:txBody>
      </p:sp>
      <p:pic>
        <p:nvPicPr>
          <p:cNvPr id="2" name="Picture 1" descr="A purple box with black letters&#10;&#10;Description automatically generated">
            <a:extLst>
              <a:ext uri="{FF2B5EF4-FFF2-40B4-BE49-F238E27FC236}">
                <a16:creationId xmlns:a16="http://schemas.microsoft.com/office/drawing/2014/main" id="{B99D59B5-7F51-B0AB-D569-018002EF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69757"/>
            <a:ext cx="8839200" cy="809625"/>
          </a:xfrm>
          <a:prstGeom prst="rect">
            <a:avLst/>
          </a:prstGeom>
        </p:spPr>
      </p:pic>
      <p:pic>
        <p:nvPicPr>
          <p:cNvPr id="3" name="Picture 2" descr="A hand holding a small black device&#10;&#10;Description automatically generated">
            <a:extLst>
              <a:ext uri="{FF2B5EF4-FFF2-40B4-BE49-F238E27FC236}">
                <a16:creationId xmlns:a16="http://schemas.microsoft.com/office/drawing/2014/main" id="{BB6D7735-5A80-D370-B250-03F2E2AD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30" t="27093" r="16176" b="30542"/>
          <a:stretch/>
        </p:blipFill>
        <p:spPr>
          <a:xfrm>
            <a:off x="4713750" y="2995612"/>
            <a:ext cx="1140330" cy="618941"/>
          </a:xfrm>
          <a:prstGeom prst="rect">
            <a:avLst/>
          </a:prstGeom>
        </p:spPr>
      </p:pic>
      <p:pic>
        <p:nvPicPr>
          <p:cNvPr id="4" name="Picture 3" descr="A hand holding a small black device&#10;&#10;Description automatically generated">
            <a:extLst>
              <a:ext uri="{FF2B5EF4-FFF2-40B4-BE49-F238E27FC236}">
                <a16:creationId xmlns:a16="http://schemas.microsoft.com/office/drawing/2014/main" id="{079FDD45-F148-E25A-C0EB-FD5F704DD8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79" t="9091" r="8531" b="30579"/>
          <a:stretch/>
        </p:blipFill>
        <p:spPr>
          <a:xfrm>
            <a:off x="4713750" y="3645217"/>
            <a:ext cx="1140489" cy="596990"/>
          </a:xfrm>
          <a:prstGeom prst="rect">
            <a:avLst/>
          </a:prstGeom>
        </p:spPr>
      </p:pic>
      <p:pic>
        <p:nvPicPr>
          <p:cNvPr id="7" name="Picture 6" descr="A hand holding a small black device&#10;&#10;Description automatically generated">
            <a:extLst>
              <a:ext uri="{FF2B5EF4-FFF2-40B4-BE49-F238E27FC236}">
                <a16:creationId xmlns:a16="http://schemas.microsoft.com/office/drawing/2014/main" id="{9DBB0755-4398-18DA-2D93-8D7386E4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65" t="25000" r="17087" b="35287"/>
          <a:stretch/>
        </p:blipFill>
        <p:spPr>
          <a:xfrm>
            <a:off x="4716780" y="4270057"/>
            <a:ext cx="1137520" cy="595678"/>
          </a:xfrm>
          <a:prstGeom prst="rect">
            <a:avLst/>
          </a:prstGeom>
        </p:spPr>
      </p:pic>
      <p:sp>
        <p:nvSpPr>
          <p:cNvPr id="8" name="Google Shape;285;p14">
            <a:extLst>
              <a:ext uri="{FF2B5EF4-FFF2-40B4-BE49-F238E27FC236}">
                <a16:creationId xmlns:a16="http://schemas.microsoft.com/office/drawing/2014/main" id="{CD9B64DD-772C-F877-4AB0-9FFD881823AC}"/>
              </a:ext>
            </a:extLst>
          </p:cNvPr>
          <p:cNvSpPr txBox="1">
            <a:spLocks noGrp="1"/>
          </p:cNvSpPr>
          <p:nvPr/>
        </p:nvSpPr>
        <p:spPr>
          <a:xfrm>
            <a:off x="5981086" y="3109049"/>
            <a:ext cx="491612" cy="39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OR</a:t>
            </a:r>
            <a:endParaRPr lang="en-US" dirty="0"/>
          </a:p>
        </p:txBody>
      </p:sp>
      <p:sp>
        <p:nvSpPr>
          <p:cNvPr id="11" name="Google Shape;285;p14">
            <a:extLst>
              <a:ext uri="{FF2B5EF4-FFF2-40B4-BE49-F238E27FC236}">
                <a16:creationId xmlns:a16="http://schemas.microsoft.com/office/drawing/2014/main" id="{944BECDC-369D-E055-C5D3-6B07940A4BE0}"/>
              </a:ext>
            </a:extLst>
          </p:cNvPr>
          <p:cNvSpPr txBox="1">
            <a:spLocks noGrp="1"/>
          </p:cNvSpPr>
          <p:nvPr/>
        </p:nvSpPr>
        <p:spPr>
          <a:xfrm>
            <a:off x="5981085" y="3749129"/>
            <a:ext cx="491612" cy="39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OR</a:t>
            </a:r>
            <a:endParaRPr lang="en-US" dirty="0"/>
          </a:p>
        </p:txBody>
      </p:sp>
      <p:sp>
        <p:nvSpPr>
          <p:cNvPr id="12" name="Google Shape;285;p14">
            <a:extLst>
              <a:ext uri="{FF2B5EF4-FFF2-40B4-BE49-F238E27FC236}">
                <a16:creationId xmlns:a16="http://schemas.microsoft.com/office/drawing/2014/main" id="{05EE507A-526A-B07A-4D28-389FBF2D150D}"/>
              </a:ext>
            </a:extLst>
          </p:cNvPr>
          <p:cNvSpPr txBox="1">
            <a:spLocks noGrp="1"/>
          </p:cNvSpPr>
          <p:nvPr/>
        </p:nvSpPr>
        <p:spPr>
          <a:xfrm>
            <a:off x="5927745" y="4366349"/>
            <a:ext cx="598292" cy="41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AND NOT</a:t>
            </a:r>
            <a:endParaRPr lang="en-US" dirty="0"/>
          </a:p>
        </p:txBody>
      </p:sp>
      <p:pic>
        <p:nvPicPr>
          <p:cNvPr id="15" name="Picture 14" descr="A hand holding a small black device&#10;&#10;Description automatically generated">
            <a:extLst>
              <a:ext uri="{FF2B5EF4-FFF2-40B4-BE49-F238E27FC236}">
                <a16:creationId xmlns:a16="http://schemas.microsoft.com/office/drawing/2014/main" id="{0601F8D7-BC82-2392-E751-1AC5B3C0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79" t="9091" r="8531" b="30579"/>
          <a:stretch/>
        </p:blipFill>
        <p:spPr>
          <a:xfrm>
            <a:off x="6664469" y="2997516"/>
            <a:ext cx="1140489" cy="596990"/>
          </a:xfrm>
          <a:prstGeom prst="rect">
            <a:avLst/>
          </a:prstGeom>
        </p:spPr>
      </p:pic>
      <p:pic>
        <p:nvPicPr>
          <p:cNvPr id="17" name="Picture 16" descr="A hand holding a small black device&#10;&#10;Description automatically generated">
            <a:extLst>
              <a:ext uri="{FF2B5EF4-FFF2-40B4-BE49-F238E27FC236}">
                <a16:creationId xmlns:a16="http://schemas.microsoft.com/office/drawing/2014/main" id="{84EAA7E0-368F-1881-77C9-8F19EB663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65" t="25000" r="17087" b="35287"/>
          <a:stretch/>
        </p:blipFill>
        <p:spPr>
          <a:xfrm>
            <a:off x="6667500" y="3645216"/>
            <a:ext cx="1137520" cy="595678"/>
          </a:xfrm>
          <a:prstGeom prst="rect">
            <a:avLst/>
          </a:prstGeom>
        </p:spPr>
      </p:pic>
      <p:pic>
        <p:nvPicPr>
          <p:cNvPr id="20" name="Picture 19" descr="A hand holding a small black device&#10;&#10;Description automatically generated">
            <a:extLst>
              <a:ext uri="{FF2B5EF4-FFF2-40B4-BE49-F238E27FC236}">
                <a16:creationId xmlns:a16="http://schemas.microsoft.com/office/drawing/2014/main" id="{52F835C2-D2DF-2AAE-3234-B6C7BEFF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30" t="27093" r="16176" b="30542"/>
          <a:stretch/>
        </p:blipFill>
        <p:spPr>
          <a:xfrm>
            <a:off x="6664469" y="4268151"/>
            <a:ext cx="1140330" cy="618941"/>
          </a:xfrm>
          <a:prstGeom prst="rect">
            <a:avLst/>
          </a:prstGeom>
        </p:spPr>
      </p:pic>
      <p:sp>
        <p:nvSpPr>
          <p:cNvPr id="21" name="Google Shape;285;p14">
            <a:extLst>
              <a:ext uri="{FF2B5EF4-FFF2-40B4-BE49-F238E27FC236}">
                <a16:creationId xmlns:a16="http://schemas.microsoft.com/office/drawing/2014/main" id="{2B71BE5D-D9FE-30B1-682A-623893193991}"/>
              </a:ext>
            </a:extLst>
          </p:cNvPr>
          <p:cNvSpPr txBox="1">
            <a:spLocks noGrp="1"/>
          </p:cNvSpPr>
          <p:nvPr/>
        </p:nvSpPr>
        <p:spPr>
          <a:xfrm>
            <a:off x="8023245" y="3109049"/>
            <a:ext cx="491612" cy="39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do</a:t>
            </a:r>
            <a:endParaRPr lang="en-US" dirty="0"/>
          </a:p>
        </p:txBody>
      </p:sp>
      <p:sp>
        <p:nvSpPr>
          <p:cNvPr id="22" name="Google Shape;285;p14">
            <a:extLst>
              <a:ext uri="{FF2B5EF4-FFF2-40B4-BE49-F238E27FC236}">
                <a16:creationId xmlns:a16="http://schemas.microsoft.com/office/drawing/2014/main" id="{54863624-28C2-6196-36DD-38BDEB76B7C1}"/>
              </a:ext>
            </a:extLst>
          </p:cNvPr>
          <p:cNvSpPr txBox="1">
            <a:spLocks noGrp="1"/>
          </p:cNvSpPr>
          <p:nvPr/>
        </p:nvSpPr>
        <p:spPr>
          <a:xfrm>
            <a:off x="8023244" y="3749129"/>
            <a:ext cx="491612" cy="39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do</a:t>
            </a:r>
            <a:endParaRPr lang="en-US" dirty="0"/>
          </a:p>
        </p:txBody>
      </p:sp>
      <p:sp>
        <p:nvSpPr>
          <p:cNvPr id="23" name="Google Shape;285;p14">
            <a:extLst>
              <a:ext uri="{FF2B5EF4-FFF2-40B4-BE49-F238E27FC236}">
                <a16:creationId xmlns:a16="http://schemas.microsoft.com/office/drawing/2014/main" id="{0DE0529E-1BFD-4DE9-24A9-8B7060D0887C}"/>
              </a:ext>
            </a:extLst>
          </p:cNvPr>
          <p:cNvSpPr txBox="1">
            <a:spLocks noGrp="1"/>
          </p:cNvSpPr>
          <p:nvPr/>
        </p:nvSpPr>
        <p:spPr>
          <a:xfrm>
            <a:off x="7969904" y="4366349"/>
            <a:ext cx="598292" cy="41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else</a:t>
            </a:r>
            <a:endParaRPr lang="en-US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0BD39C5-19BE-C998-A164-7F2254189892}"/>
              </a:ext>
            </a:extLst>
          </p:cNvPr>
          <p:cNvSpPr/>
          <p:nvPr/>
        </p:nvSpPr>
        <p:spPr>
          <a:xfrm>
            <a:off x="3219549" y="3858727"/>
            <a:ext cx="1295901" cy="32364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285;p14">
            <a:extLst>
              <a:ext uri="{FF2B5EF4-FFF2-40B4-BE49-F238E27FC236}">
                <a16:creationId xmlns:a16="http://schemas.microsoft.com/office/drawing/2014/main" id="{6F9F9439-AC21-26B4-A699-1E2EF23B697B}"/>
              </a:ext>
            </a:extLst>
          </p:cNvPr>
          <p:cNvSpPr txBox="1">
            <a:spLocks noGrp="1"/>
          </p:cNvSpPr>
          <p:nvPr/>
        </p:nvSpPr>
        <p:spPr>
          <a:xfrm>
            <a:off x="6743086" y="2644229"/>
            <a:ext cx="979292" cy="35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Switch 7</a:t>
            </a:r>
            <a:endParaRPr lang="en-US" sz="1600" dirty="0"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55155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Types of Switches - SPST Button </a:t>
            </a:r>
            <a:endParaRPr lang="en-US">
              <a:solidFill>
                <a:srgbClr val="464646"/>
              </a:solidFill>
              <a:ea typeface="Source Sans Pro"/>
            </a:endParaRPr>
          </a:p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or Rocker</a:t>
            </a:r>
            <a:endParaRPr lang="en-US"/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723379" y="1955643"/>
            <a:ext cx="7905035" cy="8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There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may 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be different switches in your kits. They all work the same, but are wired slightly differently.</a:t>
            </a:r>
            <a:endParaRPr lang="en-US" dirty="0"/>
          </a:p>
        </p:txBody>
      </p:sp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5059159" y="2725262"/>
            <a:ext cx="3813095" cy="20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button type switches are on ONLY when the button is pressed. </a:t>
            </a:r>
            <a:endParaRPr lang="en" sz="1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rocker type </a:t>
            </a:r>
            <a:r>
              <a:rPr lang="en" sz="1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switches </a:t>
            </a:r>
            <a:r>
              <a:rPr lang="en" sz="1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can be flipped on or flipped off.</a:t>
            </a:r>
            <a:endParaRPr lang="en" sz="1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Both switches are wired the same way. One clip to each pin.</a:t>
            </a:r>
            <a:endParaRPr lang="en" sz="140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sz="1200"/>
          </a:p>
        </p:txBody>
      </p:sp>
      <p:pic>
        <p:nvPicPr>
          <p:cNvPr id="7" name="Picture 6" descr="A black switch with a white text on the button&#10;&#10;Description automatically generated">
            <a:extLst>
              <a:ext uri="{FF2B5EF4-FFF2-40B4-BE49-F238E27FC236}">
                <a16:creationId xmlns:a16="http://schemas.microsoft.com/office/drawing/2014/main" id="{98FA6FB3-74A9-4871-4D83-ABD22BEF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" y="2840355"/>
            <a:ext cx="1819275" cy="1819275"/>
          </a:xfrm>
          <a:prstGeom prst="rect">
            <a:avLst/>
          </a:prstGeom>
        </p:spPr>
      </p:pic>
      <p:pic>
        <p:nvPicPr>
          <p:cNvPr id="8" name="Picture 7" descr="A close-up of a red and black button&#10;&#10;Description automatically generated">
            <a:extLst>
              <a:ext uri="{FF2B5EF4-FFF2-40B4-BE49-F238E27FC236}">
                <a16:creationId xmlns:a16="http://schemas.microsoft.com/office/drawing/2014/main" id="{CCEF6D27-6127-AB4D-A52B-64D0CE6CD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10" y="2830830"/>
            <a:ext cx="1821180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witch with metal screws&#10;&#10;Description automatically generated">
            <a:extLst>
              <a:ext uri="{FF2B5EF4-FFF2-40B4-BE49-F238E27FC236}">
                <a16:creationId xmlns:a16="http://schemas.microsoft.com/office/drawing/2014/main" id="{9EF2CA43-9C84-A053-36D1-26A83FF4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95" y="1537335"/>
            <a:ext cx="2638425" cy="1762125"/>
          </a:xfrm>
          <a:prstGeom prst="rect">
            <a:avLst/>
          </a:prstGeom>
        </p:spPr>
      </p:pic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Types of Switches -  Microswitches</a:t>
            </a:r>
            <a:endParaRPr lang="en-US" dirty="0"/>
          </a:p>
        </p:txBody>
      </p:sp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723379" y="3350102"/>
            <a:ext cx="8118395" cy="91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Microswitches can be wired either NORMALLY OPEN or NORMALLY CLOSED. You learned about this with the bug project.</a:t>
            </a:r>
            <a:endParaRPr lang="en" sz="16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6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We will ALWAYS wire these NORMALLY OPEN. That means the bottom pin marked COM and the middle pin marked NO will 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get the alligator clips. The top NC pin will be left alone.</a:t>
            </a:r>
            <a:endParaRPr lang="en" sz="160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61D92-D649-E44C-EAD4-832BD515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73" y="1527494"/>
            <a:ext cx="2642235" cy="176593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51D4E8-1C09-286E-0302-189560811E4C}"/>
              </a:ext>
            </a:extLst>
          </p:cNvPr>
          <p:cNvCxnSpPr/>
          <p:nvPr/>
        </p:nvCxnSpPr>
        <p:spPr>
          <a:xfrm flipH="1">
            <a:off x="4099560" y="1550670"/>
            <a:ext cx="548640" cy="7315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1186E5-6524-3CD4-66C6-D9D46BCC89C9}"/>
              </a:ext>
            </a:extLst>
          </p:cNvPr>
          <p:cNvCxnSpPr/>
          <p:nvPr/>
        </p:nvCxnSpPr>
        <p:spPr>
          <a:xfrm flipH="1" flipV="1">
            <a:off x="3686175" y="2927985"/>
            <a:ext cx="441960" cy="487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72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Pull down Resistor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570549" y="1649541"/>
            <a:ext cx="3413975" cy="91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10K ohm resistor: This is used as a “pull down” resistor and is wired in parallel with the switch. It 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will keep the digital input from “floating” between high and low by providing a consistent “low” reading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.</a:t>
            </a:r>
            <a:endParaRPr lang="en-US"/>
          </a:p>
          <a:p>
            <a:pPr marL="0" indent="0">
              <a:lnSpc>
                <a:spcPct val="114999"/>
              </a:lnSpc>
              <a:buNone/>
            </a:pPr>
            <a:endParaRPr lang="en" sz="16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You will need one “pull down” resistor for each switch you use.</a:t>
            </a:r>
            <a:endParaRPr lang="en" dirty="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6" name="Picture 5" descr="A close-up of a resistor&#10;&#10;Description automatically generated">
            <a:extLst>
              <a:ext uri="{FF2B5EF4-FFF2-40B4-BE49-F238E27FC236}">
                <a16:creationId xmlns:a16="http://schemas.microsoft.com/office/drawing/2014/main" id="{CB9BBDF6-2288-8539-FE81-1681B2E1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12" y="1648754"/>
            <a:ext cx="27241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Switches and LEDs</a:t>
            </a:r>
            <a:endParaRPr lang="en-US" dirty="0"/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723379" y="1398082"/>
            <a:ext cx="7905035" cy="8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When using a switch to control a LED, you will wire the LED just like you did in the BLINK unit, and wire the switch in a separate circuit. The program is what controls the function of the LED.</a:t>
            </a:r>
            <a:endParaRPr lang="en-US" dirty="0"/>
          </a:p>
        </p:txBody>
      </p:sp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724122" y="2495268"/>
            <a:ext cx="3144022" cy="20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285750" indent="-285750">
              <a:lnSpc>
                <a:spcPct val="114999"/>
              </a:lnSpc>
              <a:buFont typeface="Wingdings"/>
              <a:buChar char="Ø"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In this example, the </a:t>
            </a:r>
            <a:r>
              <a:rPr lang="en" sz="1600" dirty="0">
                <a:solidFill>
                  <a:schemeClr val="bg1"/>
                </a:solidFill>
                <a:highlight>
                  <a:srgbClr val="0000FF"/>
                </a:highlight>
                <a:latin typeface="Source Sans Pro"/>
                <a:ea typeface="Source Sans Pro"/>
                <a:cs typeface="Segoe UI"/>
                <a:sym typeface="Arial"/>
              </a:rPr>
              <a:t>blue wire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is for the LED circuit and connects to D3. </a:t>
            </a:r>
            <a:endParaRPr lang="en-US" sz="1600" dirty="0"/>
          </a:p>
          <a:p>
            <a:pPr marL="285750" indent="-285750">
              <a:lnSpc>
                <a:spcPct val="114999"/>
              </a:lnSpc>
              <a:buFont typeface="Wingdings"/>
              <a:buChar char="Ø"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</a:t>
            </a:r>
            <a:r>
              <a:rPr lang="en" sz="1600" dirty="0">
                <a:solidFill>
                  <a:schemeClr val="tx1"/>
                </a:solidFill>
                <a:highlight>
                  <a:srgbClr val="00FF00"/>
                </a:highlight>
                <a:latin typeface="Source Sans Pro"/>
                <a:ea typeface="Source Sans Pro"/>
                <a:cs typeface="Segoe UI"/>
                <a:sym typeface="Arial"/>
              </a:rPr>
              <a:t>green wire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is for 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the switch 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circuit and connects to D5.</a:t>
            </a:r>
            <a:endParaRPr lang="en" sz="1600"/>
          </a:p>
          <a:p>
            <a:pPr marL="285750" indent="-285750">
              <a:lnSpc>
                <a:spcPct val="114999"/>
              </a:lnSpc>
              <a:buFont typeface="Wingdings"/>
              <a:buChar char="Ø"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They </a:t>
            </a: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are independent circuits and not connected on the breadboard.</a:t>
            </a:r>
            <a:endParaRPr lang="en" sz="1600" dirty="0"/>
          </a:p>
        </p:txBody>
      </p:sp>
      <p:pic>
        <p:nvPicPr>
          <p:cNvPr id="3" name="Picture 2" descr="A circuit board with wires&#10;&#10;Description automatically generated">
            <a:extLst>
              <a:ext uri="{FF2B5EF4-FFF2-40B4-BE49-F238E27FC236}">
                <a16:creationId xmlns:a16="http://schemas.microsoft.com/office/drawing/2014/main" id="{3B4B0096-8033-9C7E-7E22-CF9F9281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103" y="2222925"/>
            <a:ext cx="4442367" cy="25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Wiring a Switch</a:t>
            </a:r>
            <a:endParaRPr lang="en-US" dirty="0"/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723379" y="1398082"/>
            <a:ext cx="7905035" cy="8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Here are two resources for wiring in a switch. The switch is not placed in the circuit with the LED as it was in our electricity unit. It is wired to a separate digital pin and the Arduino senses when it is open or closed.</a:t>
            </a:r>
            <a:br>
              <a:rPr lang="en-US" dirty="0"/>
            </a:br>
            <a:endParaRPr lang="en-US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Google Shape;285;p14">
            <a:extLst>
              <a:ext uri="{FF2B5EF4-FFF2-40B4-BE49-F238E27FC236}">
                <a16:creationId xmlns:a16="http://schemas.microsoft.com/office/drawing/2014/main" id="{F29C17AC-DF79-254B-4F4E-8BD3309FE85C}"/>
              </a:ext>
            </a:extLst>
          </p:cNvPr>
          <p:cNvSpPr txBox="1">
            <a:spLocks noGrp="1"/>
          </p:cNvSpPr>
          <p:nvPr/>
        </p:nvSpPr>
        <p:spPr>
          <a:xfrm>
            <a:off x="723378" y="2401691"/>
            <a:ext cx="3737267" cy="240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285750" indent="-285750">
              <a:lnSpc>
                <a:spcPct val="114999"/>
              </a:lnSpc>
              <a:buFont typeface="Wingdings"/>
              <a:buChar char="Ø"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Use your alligator clips to connect the switch to the breadboard like this.</a:t>
            </a:r>
            <a:endParaRPr lang="en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285750" indent="-285750">
              <a:lnSpc>
                <a:spcPct val="114999"/>
              </a:lnSpc>
              <a:buFont typeface="Wingdings"/>
              <a:buChar char="Ø"/>
            </a:pPr>
            <a:r>
              <a:rPr lang="en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Clip one side to the jumper wire like in the picture and the other side to the switch tab.</a:t>
            </a:r>
            <a:endParaRPr lang="en" dirty="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dirty="0"/>
          </a:p>
          <a:p>
            <a:pPr marL="0" indent="0">
              <a:lnSpc>
                <a:spcPct val="114999"/>
              </a:lnSpc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7" name="Picture 6" descr="A hand holding a yellow and black wire&#10;&#10;Description automatically generated">
            <a:extLst>
              <a:ext uri="{FF2B5EF4-FFF2-40B4-BE49-F238E27FC236}">
                <a16:creationId xmlns:a16="http://schemas.microsoft.com/office/drawing/2014/main" id="{4E6C1A4F-304B-803C-72E5-D4E2DA1B2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71" y="2440814"/>
            <a:ext cx="3731476" cy="2195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451C55-CA6B-4E45-0BD6-7D5A2CDB4491}"/>
              </a:ext>
            </a:extLst>
          </p:cNvPr>
          <p:cNvCxnSpPr/>
          <p:nvPr/>
        </p:nvCxnSpPr>
        <p:spPr>
          <a:xfrm>
            <a:off x="4139351" y="2925652"/>
            <a:ext cx="642588" cy="13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25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C128-CDC2-7F7F-6F5B-60C124F8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9822163D-BDFE-8630-ABBD-37FEDB8348F0}"/>
              </a:ext>
            </a:extLst>
          </p:cNvPr>
          <p:cNvSpPr txBox="1">
            <a:spLocks noGrp="1"/>
          </p:cNvSpPr>
          <p:nvPr/>
        </p:nvSpPr>
        <p:spPr>
          <a:xfrm>
            <a:off x="403667" y="674451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Wiring a Switch Video</a:t>
            </a:r>
            <a:endParaRPr lang="en-US" dirty="0"/>
          </a:p>
        </p:txBody>
      </p:sp>
      <p:pic>
        <p:nvPicPr>
          <p:cNvPr id="2" name="Wiring a switch">
            <a:hlinkClick r:id="" action="ppaction://media"/>
            <a:extLst>
              <a:ext uri="{FF2B5EF4-FFF2-40B4-BE49-F238E27FC236}">
                <a16:creationId xmlns:a16="http://schemas.microsoft.com/office/drawing/2014/main" id="{C0AFE75A-3FA9-D231-5D7E-CCA2BFC54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519" y="1532796"/>
            <a:ext cx="4614962" cy="2884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54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Programming a Switch - </a:t>
            </a:r>
            <a:r>
              <a:rPr lang="en" sz="3600" dirty="0" err="1">
                <a:solidFill>
                  <a:srgbClr val="000000"/>
                </a:solidFill>
                <a:latin typeface="Source Sans Pro"/>
                <a:ea typeface="Source Sans Pro"/>
              </a:rPr>
              <a:t>DigitalRead</a:t>
            </a:r>
            <a:endParaRPr lang="en-US" dirty="0" err="1"/>
          </a:p>
        </p:txBody>
      </p:sp>
      <p:pic>
        <p:nvPicPr>
          <p:cNvPr id="2" name="Picture 1" descr="A blue rectangular object with white text&#10;&#10;Description automatically generated">
            <a:extLst>
              <a:ext uri="{FF2B5EF4-FFF2-40B4-BE49-F238E27FC236}">
                <a16:creationId xmlns:a16="http://schemas.microsoft.com/office/drawing/2014/main" id="{00BFFC4A-8403-A4F2-02F9-A1941A2A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886" y="1903838"/>
            <a:ext cx="3162300" cy="666750"/>
          </a:xfrm>
          <a:prstGeom prst="rect">
            <a:avLst/>
          </a:prstGeom>
        </p:spPr>
      </p:pic>
      <p:sp>
        <p:nvSpPr>
          <p:cNvPr id="9" name="Google Shape;285;p14">
            <a:extLst>
              <a:ext uri="{FF2B5EF4-FFF2-40B4-BE49-F238E27FC236}">
                <a16:creationId xmlns:a16="http://schemas.microsoft.com/office/drawing/2014/main" id="{7BCF30CE-404B-F958-6798-BCA9112833EA}"/>
              </a:ext>
            </a:extLst>
          </p:cNvPr>
          <p:cNvSpPr txBox="1">
            <a:spLocks noGrp="1"/>
          </p:cNvSpPr>
          <p:nvPr/>
        </p:nvSpPr>
        <p:spPr>
          <a:xfrm>
            <a:off x="723379" y="3049856"/>
            <a:ext cx="7905035" cy="82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</a:t>
            </a:r>
            <a:r>
              <a:rPr lang="en-US" sz="1600" dirty="0" err="1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DigitialRead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block above is used to tell the </a:t>
            </a:r>
            <a:r>
              <a:rPr lang="en-US" sz="1600" dirty="0" err="1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arduino</a:t>
            </a: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 which digital pin the switch is connected to. So, set the pin number to whichever one you have the switch plugged into.</a:t>
            </a: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0" indent="0">
              <a:lnSpc>
                <a:spcPct val="114999"/>
              </a:lnSpc>
              <a:buNone/>
            </a:pP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  <a:sym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“Pullup” should remain OFF since we are using a “Pulldown” resistor.</a:t>
            </a:r>
            <a:endParaRPr lang="en-US" sz="16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831634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81455"/>
            <a:ext cx="790168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</a:rPr>
              <a:t>Programming a Switch - If</a:t>
            </a:r>
            <a:endParaRPr lang="en-US" dirty="0"/>
          </a:p>
        </p:txBody>
      </p:sp>
      <p:sp>
        <p:nvSpPr>
          <p:cNvPr id="9" name="Google Shape;285;p14">
            <a:extLst>
              <a:ext uri="{FF2B5EF4-FFF2-40B4-BE49-F238E27FC236}">
                <a16:creationId xmlns:a16="http://schemas.microsoft.com/office/drawing/2014/main" id="{7BCF30CE-404B-F958-6798-BCA9112833EA}"/>
              </a:ext>
            </a:extLst>
          </p:cNvPr>
          <p:cNvSpPr txBox="1">
            <a:spLocks noGrp="1"/>
          </p:cNvSpPr>
          <p:nvPr/>
        </p:nvSpPr>
        <p:spPr>
          <a:xfrm>
            <a:off x="1218679" y="3049856"/>
            <a:ext cx="2144501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The If bracket only works if the statement is true. Otherwise, nothing happens.</a:t>
            </a:r>
            <a:endParaRPr lang="en-US" dirty="0"/>
          </a:p>
        </p:txBody>
      </p:sp>
      <p:pic>
        <p:nvPicPr>
          <p:cNvPr id="3" name="Picture 2" descr="A purple puzzle piece with white text&#10;&#10;Description automatically generated">
            <a:extLst>
              <a:ext uri="{FF2B5EF4-FFF2-40B4-BE49-F238E27FC236}">
                <a16:creationId xmlns:a16="http://schemas.microsoft.com/office/drawing/2014/main" id="{CAF29A38-44B2-8F6C-CDC9-5C07B8D0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536" y="1913131"/>
            <a:ext cx="904875" cy="82867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5ECACA6-0BAE-FC55-BCB3-D00E695F2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8" y="1909647"/>
            <a:ext cx="3448050" cy="819150"/>
          </a:xfrm>
          <a:prstGeom prst="rect">
            <a:avLst/>
          </a:prstGeom>
        </p:spPr>
      </p:pic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5634410-F025-61CD-5741-7BDA5CC7C43D}"/>
              </a:ext>
            </a:extLst>
          </p:cNvPr>
          <p:cNvSpPr txBox="1">
            <a:spLocks noGrp="1"/>
          </p:cNvSpPr>
          <p:nvPr/>
        </p:nvSpPr>
        <p:spPr>
          <a:xfrm>
            <a:off x="4411459" y="3049856"/>
            <a:ext cx="3538961" cy="105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  <a:sym typeface="Arial"/>
              </a:rPr>
              <a:t>In this code, only IF the switch attached to Digital Pin 6 is pressed, THEN the LED attached to pin 4 will light. 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6428AA-2FD2-2734-D018-12DF54A35A59}"/>
              </a:ext>
            </a:extLst>
          </p:cNvPr>
          <p:cNvCxnSpPr/>
          <p:nvPr/>
        </p:nvCxnSpPr>
        <p:spPr>
          <a:xfrm flipV="1">
            <a:off x="2884175" y="2370092"/>
            <a:ext cx="12115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449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7a1c246d9f2852b676c4c6ca2076edffea7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M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1dcc0da45af1e6733cd93be76481f6e9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8061108c9017e2d5c6aa652c79b4115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 xsi:nil="true"/>
    <Dateuploadedtocourse xmlns="5796801b-3a89-4506-aaa3-b2b080dc6fff" xsi:nil="true"/>
  </documentManagement>
</p:properties>
</file>

<file path=customXml/itemProps1.xml><?xml version="1.0" encoding="utf-8"?>
<ds:datastoreItem xmlns:ds="http://schemas.openxmlformats.org/officeDocument/2006/customXml" ds:itemID="{C9EC9CFA-AC44-4F42-B80C-72292CF0FF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6801b-3a89-4506-aaa3-b2b080dc6fff"/>
    <ds:schemaRef ds:uri="352a001b-fdfe-49a0-8a03-de813b89e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0682D0-2F0D-402C-A44F-13601A6AF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D37B0F-942B-4CBA-BBDF-991B64D97777}">
  <ds:schemaRefs>
    <ds:schemaRef ds:uri="30ff7222-84b3-4161-a18c-503cb15f7ed6"/>
    <ds:schemaRef ds:uri="352a001b-fdfe-49a0-8a03-de813b89e960"/>
    <ds:schemaRef ds:uri="5796801b-3a89-4506-aaa3-b2b080dc6fff"/>
    <ds:schemaRef ds:uri="e48d4773-ac0e-4673-a179-ff50079e412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717</Words>
  <Application>Microsoft Office PowerPoint</Application>
  <PresentationFormat>On-screen Show (16:9)</PresentationFormat>
  <Paragraphs>75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 Narrow</vt:lpstr>
      <vt:lpstr>Montserrat</vt:lpstr>
      <vt:lpstr>Source Sans Pro</vt:lpstr>
      <vt:lpstr>Wingdings</vt:lpstr>
      <vt:lpstr>Wingdings 2</vt:lpstr>
      <vt:lpstr>MS_Yellow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revision>443</cp:revision>
  <dcterms:created xsi:type="dcterms:W3CDTF">2016-01-05T02:38:42Z</dcterms:created>
  <dcterms:modified xsi:type="dcterms:W3CDTF">2024-12-04T05:28:25Z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