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sldIdLst>
    <p:sldId id="256" r:id="rId5"/>
    <p:sldId id="257" r:id="rId6"/>
  </p:sldIdLst>
  <p:sldSz cx="9144000" cy="5143500" type="screen16x9"/>
  <p:notesSz cx="6858000" cy="9144000"/>
  <p:custDataLst>
    <p:tags r:id="rId7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C1930"/>
    <a:srgbClr val="000079"/>
    <a:srgbClr val="673276"/>
    <a:srgbClr val="7452CA"/>
    <a:srgbClr val="CA6727"/>
    <a:srgbClr val="F47D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FEA6A5-0DCA-5CBF-D9CB-0F0CF4C4C76B}" v="3" dt="2024-09-19T14:11:10.390"/>
    <p1510:client id="{3F822E97-6EB4-983B-D196-D365ED9B1ADB}" v="1" dt="2024-09-19T14:07:20.816"/>
    <p1510:client id="{8B4F41EE-174F-DEE2-2D67-AFCE8D027309}" v="40" dt="2024-09-20T10:22:32.993"/>
    <p1510:client id="{FFA064D4-A2A0-408E-5D6D-A9375630ACC5}" v="60" dt="2024-09-20T09:59:32.0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331370" y="1764044"/>
            <a:ext cx="6477000" cy="1356604"/>
          </a:xfrm>
          <a:prstGeom prst="rect">
            <a:avLst/>
          </a:prstGeo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2" name="Picture 1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C3CC4929-9716-859C-1A3F-D9076F9435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E5588A3-BA1B-8673-E4FE-1832806FA4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078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011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2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25391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arallelogram 1"/>
          <p:cNvSpPr/>
          <p:nvPr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/>
          <p:cNvSpPr/>
          <p:nvPr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903D122-F9DC-ABBC-C7D0-B5047620F145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>
        <p15:guide id="1" orient="horz" pos="3108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77;p13">
            <a:extLst>
              <a:ext uri="{FF2B5EF4-FFF2-40B4-BE49-F238E27FC236}">
                <a16:creationId xmlns:a16="http://schemas.microsoft.com/office/drawing/2014/main" id="{47593FD0-327F-C9B6-AEE0-6E0F59E5749C}"/>
              </a:ext>
            </a:extLst>
          </p:cNvPr>
          <p:cNvSpPr txBox="1">
            <a:spLocks noGrp="1"/>
          </p:cNvSpPr>
          <p:nvPr/>
        </p:nvSpPr>
        <p:spPr>
          <a:xfrm>
            <a:off x="722205" y="1286298"/>
            <a:ext cx="5328804" cy="187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5400">
                <a:solidFill>
                  <a:srgbClr val="0C1930"/>
                </a:solidFill>
                <a:latin typeface="Source Sans Pro"/>
                <a:ea typeface="Source Sans Pro"/>
              </a:rPr>
              <a:t>Photoresistor</a:t>
            </a:r>
            <a:endParaRPr lang="en-US" sz="5400">
              <a:solidFill>
                <a:srgbClr val="0C1930"/>
              </a:solidFill>
              <a:ea typeface="Source Sans Pro"/>
            </a:endParaRPr>
          </a:p>
          <a:p>
            <a:r>
              <a:rPr lang="en" sz="5400">
                <a:solidFill>
                  <a:srgbClr val="0C1930"/>
                </a:solidFill>
                <a:latin typeface="Source Sans Pro"/>
              </a:rPr>
              <a:t>Solutions</a:t>
            </a:r>
            <a:endParaRPr lang="en-US" sz="5400">
              <a:solidFill>
                <a:srgbClr val="0C1930"/>
              </a:solidFill>
              <a:latin typeface="Source Sans Pro"/>
            </a:endParaRPr>
          </a:p>
        </p:txBody>
      </p:sp>
      <p:pic>
        <p:nvPicPr>
          <p:cNvPr id="3" name="Picture 2" descr="A blue symbol with white text&#10;&#10;Description automatically generated">
            <a:extLst>
              <a:ext uri="{FF2B5EF4-FFF2-40B4-BE49-F238E27FC236}">
                <a16:creationId xmlns:a16="http://schemas.microsoft.com/office/drawing/2014/main" id="{8FF58C98-961E-5265-4666-D5F289DC4E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51" b="8995"/>
          <a:stretch/>
        </p:blipFill>
        <p:spPr>
          <a:xfrm>
            <a:off x="5296853" y="862965"/>
            <a:ext cx="3593447" cy="2615100"/>
          </a:xfrm>
          <a:prstGeom prst="roundRect">
            <a:avLst/>
          </a:prstGeom>
        </p:spPr>
      </p:pic>
      <p:sp>
        <p:nvSpPr>
          <p:cNvPr id="4" name="Google Shape;278;p13">
            <a:extLst>
              <a:ext uri="{FF2B5EF4-FFF2-40B4-BE49-F238E27FC236}">
                <a16:creationId xmlns:a16="http://schemas.microsoft.com/office/drawing/2014/main" id="{224214C6-FD77-EDC4-FA49-1FE20CCA733B}"/>
              </a:ext>
            </a:extLst>
          </p:cNvPr>
          <p:cNvSpPr txBox="1">
            <a:spLocks noGrp="1"/>
          </p:cNvSpPr>
          <p:nvPr/>
        </p:nvSpPr>
        <p:spPr>
          <a:xfrm>
            <a:off x="724940" y="3923960"/>
            <a:ext cx="8117880" cy="6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C1930"/>
                </a:solidFill>
                <a:latin typeface="Source Sans Pro"/>
              </a:rPr>
              <a:t>Example Solutions - There are lots of ways to solve these problems, this document includes one for each challenge.</a:t>
            </a:r>
            <a:endParaRPr lang="en-US">
              <a:solidFill>
                <a:srgbClr val="0C1930"/>
              </a:solidFill>
              <a:latin typeface="Source Sans Pr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84;p14">
            <a:extLst>
              <a:ext uri="{FF2B5EF4-FFF2-40B4-BE49-F238E27FC236}">
                <a16:creationId xmlns:a16="http://schemas.microsoft.com/office/drawing/2014/main" id="{C126E464-DEAF-C62C-2531-A251FC2A2085}"/>
              </a:ext>
            </a:extLst>
          </p:cNvPr>
          <p:cNvSpPr txBox="1">
            <a:spLocks noGrp="1"/>
          </p:cNvSpPr>
          <p:nvPr/>
        </p:nvSpPr>
        <p:spPr>
          <a:xfrm>
            <a:off x="724680" y="910995"/>
            <a:ext cx="7030500" cy="54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>
                <a:solidFill>
                  <a:srgbClr val="0C1930"/>
                </a:solidFill>
                <a:latin typeface="Source Sans Pro"/>
                <a:ea typeface="Source Sans Pro"/>
              </a:rPr>
              <a:t>Photoresistor Problem 1</a:t>
            </a:r>
            <a:endParaRPr lang="en-US"/>
          </a:p>
        </p:txBody>
      </p:sp>
      <p:sp>
        <p:nvSpPr>
          <p:cNvPr id="6" name="Google Shape;285;p14">
            <a:extLst>
              <a:ext uri="{FF2B5EF4-FFF2-40B4-BE49-F238E27FC236}">
                <a16:creationId xmlns:a16="http://schemas.microsoft.com/office/drawing/2014/main" id="{6AFE8A98-C6E7-44F2-54B7-50BD76EC4FD1}"/>
              </a:ext>
            </a:extLst>
          </p:cNvPr>
          <p:cNvSpPr txBox="1">
            <a:spLocks noGrp="1"/>
          </p:cNvSpPr>
          <p:nvPr/>
        </p:nvSpPr>
        <p:spPr>
          <a:xfrm>
            <a:off x="724680" y="1369275"/>
            <a:ext cx="7922040" cy="3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lnSpc>
                <a:spcPct val="114999"/>
              </a:lnSpc>
              <a:buNone/>
            </a:pPr>
            <a:r>
              <a:rPr lang="en" sz="1600">
                <a:solidFill>
                  <a:srgbClr val="0C1930"/>
                </a:solidFill>
                <a:latin typeface="Source Sans Pro"/>
                <a:ea typeface="Source Sans Pro"/>
                <a:cs typeface="Roboto"/>
                <a:sym typeface="Arial"/>
              </a:rPr>
              <a:t>Program your </a:t>
            </a:r>
            <a:r>
              <a:rPr lang="en" sz="1600" err="1">
                <a:solidFill>
                  <a:srgbClr val="0C1930"/>
                </a:solidFill>
                <a:latin typeface="Source Sans Pro"/>
                <a:ea typeface="Source Sans Pro"/>
                <a:cs typeface="Roboto"/>
                <a:sym typeface="Arial"/>
              </a:rPr>
              <a:t>arduino</a:t>
            </a:r>
            <a:r>
              <a:rPr lang="en" sz="1600">
                <a:solidFill>
                  <a:srgbClr val="0C1930"/>
                </a:solidFill>
                <a:latin typeface="Source Sans Pro"/>
                <a:ea typeface="Source Sans Pro"/>
                <a:cs typeface="Roboto"/>
                <a:sym typeface="Arial"/>
              </a:rPr>
              <a:t> so that an LED turns on when it is dark and turns off when it is light. Raise and lower a book over the photoresistor to change the light levels. You should not have to touch the photoresistor to activate it. You will need to use the (&lt;) or (&gt;) commands within the "IF" bracket to quantify the analog value of the photoresistor.</a:t>
            </a:r>
            <a:endParaRPr lang="en-US">
              <a:sym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95EB36B-FCE0-B14D-FB2F-6F5CE06495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7292" y="2627947"/>
            <a:ext cx="3152775" cy="2242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73461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087a1c246d9f2852b676c4c6ca2076edffea7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S_Yel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TEM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_Yellow" id="{D98D778E-803A-4925-962B-C919C08277D0}" vid="{D2E614B3-B53F-4F1F-84A7-4A6B5F10BE6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27443B7F650468EB70DBA5F662911" ma:contentTypeVersion="18" ma:contentTypeDescription="Create a new document." ma:contentTypeScope="" ma:versionID="1cabe4189b4ded3366d4c844dbdaf739">
  <xsd:schema xmlns:xsd="http://www.w3.org/2001/XMLSchema" xmlns:xs="http://www.w3.org/2001/XMLSchema" xmlns:p="http://schemas.microsoft.com/office/2006/metadata/properties" xmlns:ns2="5796801b-3a89-4506-aaa3-b2b080dc6fff" xmlns:ns3="352a001b-fdfe-49a0-8a03-de813b89e960" targetNamespace="http://schemas.microsoft.com/office/2006/metadata/properties" ma:root="true" ma:fieldsID="e267141d6bc3a22de30b179507810ad5" ns2:_="" ns3:_="">
    <xsd:import namespace="5796801b-3a89-4506-aaa3-b2b080dc6fff"/>
    <xsd:import namespace="352a001b-fdfe-49a0-8a03-de813b89e9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Dateuploadedtocours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6801b-3a89-4506-aaa3-b2b080dc6f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9b8d16d-ae89-43c7-a374-a853dcb022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uploadedtocourse" ma:index="25" nillable="true" ma:displayName="Date uploaded to course" ma:format="Dropdown" ma:internalName="Dateuploadedtocour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a001b-fdfe-49a0-8a03-de813b89e9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a98a70c-eb8b-4cde-922a-1396e9e365c9}" ma:internalName="TaxCatchAll" ma:showField="CatchAllData" ma:web="352a001b-fdfe-49a0-8a03-de813b89e9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796801b-3a89-4506-aaa3-b2b080dc6fff">
      <Terms xmlns="http://schemas.microsoft.com/office/infopath/2007/PartnerControls"/>
    </lcf76f155ced4ddcb4097134ff3c332f>
    <TaxCatchAll xmlns="352a001b-fdfe-49a0-8a03-de813b89e960" xsi:nil="true"/>
    <Dateuploadedtocourse xmlns="5796801b-3a89-4506-aaa3-b2b080dc6ff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044CA97-871E-47F7-B987-718A3508625B}">
  <ds:schemaRefs>
    <ds:schemaRef ds:uri="352a001b-fdfe-49a0-8a03-de813b89e960"/>
    <ds:schemaRef ds:uri="5796801b-3a89-4506-aaa3-b2b080dc6ff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E6D37B0F-942B-4CBA-BBDF-991B64D97777}">
  <ds:schemaRefs>
    <ds:schemaRef ds:uri="30ff7222-84b3-4161-a18c-503cb15f7ed6"/>
    <ds:schemaRef ds:uri="352a001b-fdfe-49a0-8a03-de813b89e960"/>
    <ds:schemaRef ds:uri="5796801b-3a89-4506-aaa3-b2b080dc6fff"/>
    <ds:schemaRef ds:uri="e48d4773-ac0e-4673-a179-ff50079e4121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80682D0-2F0D-402C-A44F-13601A6AF6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On-screen Show (16:9)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MS_Yellow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revision>1</cp:revision>
  <dcterms:created xsi:type="dcterms:W3CDTF">2016-01-05T02:38:42Z</dcterms:created>
  <dcterms:modified xsi:type="dcterms:W3CDTF">2024-09-20T10:23:19Z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0x0101006F527443B7F650468EB70DBA5F662911</vt:lpwstr>
  </property>
  <property fmtid="{D5CDD505-2E9C-101B-9397-08002B2CF9AE}" pid="3" name="xd_ProgID">
    <vt:lpwstr/>
  </property>
  <property fmtid="{D5CDD505-2E9C-101B-9397-08002B2CF9AE}" pid="4" name="ComplianceAssetId">
    <vt:lpwstr/>
  </property>
  <property fmtid="{D5CDD505-2E9C-101B-9397-08002B2CF9AE}" pid="5" name="TemplateUrl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</Properties>
</file>