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5143500" type="screen16x9"/>
  <p:notesSz cx="6858000" cy="9144000"/>
  <p:custDataLst>
    <p:tags r:id="rId12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C1930"/>
    <a:srgbClr val="000079"/>
    <a:srgbClr val="673276"/>
    <a:srgbClr val="7452CA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69BF4E-3EB3-FEDA-413D-D819BA9EA905}" v="151" dt="2024-08-27T15:16:43.871"/>
    <p1510:client id="{6C6C16EC-936B-AFBF-2719-BC5C77BAB5EE}" v="176" dt="2024-08-27T14:29:42.795"/>
    <p1510:client id="{B0FE89D7-4E91-C898-5005-B76F24AC1269}" v="296" dt="2024-08-27T16:00:52.872"/>
    <p1510:client id="{F6C4C65B-92C4-CC10-23DC-D948BD14E3B2}" v="373" dt="2024-08-27T15:37:21.974"/>
    <p1510:client id="{FE327690-6D48-5A34-491E-D6FD77FFD02B}" v="203" dt="2024-08-27T15:03:26.9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docs.google.com/presentation/d/1YM7vDsQntUxOBh9C8FvXFneHnh_P14ZLEWUEBYBzK7Y/edit?usp=sharing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7;p13">
            <a:extLst>
              <a:ext uri="{FF2B5EF4-FFF2-40B4-BE49-F238E27FC236}">
                <a16:creationId xmlns:a16="http://schemas.microsoft.com/office/drawing/2014/main" id="{47593FD0-327F-C9B6-AEE0-6E0F59E5749C}"/>
              </a:ext>
            </a:extLst>
          </p:cNvPr>
          <p:cNvSpPr txBox="1">
            <a:spLocks noGrp="1"/>
          </p:cNvSpPr>
          <p:nvPr/>
        </p:nvSpPr>
        <p:spPr>
          <a:xfrm>
            <a:off x="722205" y="1523262"/>
            <a:ext cx="5008205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5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Photoresistor</a:t>
            </a:r>
            <a:endParaRPr lang="en-US" sz="5400" dirty="0"/>
          </a:p>
          <a:p>
            <a:endParaRPr lang="en" sz="2800">
              <a:solidFill>
                <a:srgbClr val="0C1930"/>
              </a:solidFill>
              <a:latin typeface="Source Sans Pro"/>
              <a:ea typeface="Source Sans Pro"/>
              <a:cs typeface="Segoe UI"/>
            </a:endParaRPr>
          </a:p>
          <a:p>
            <a:r>
              <a:rPr lang="en" sz="28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Arduino Programming Notes</a:t>
            </a:r>
            <a:endParaRPr lang="en" dirty="0"/>
          </a:p>
        </p:txBody>
      </p:sp>
      <p:pic>
        <p:nvPicPr>
          <p:cNvPr id="3" name="Picture 2" descr="A blue symbol with white text&#10;&#10;Description automatically generated">
            <a:extLst>
              <a:ext uri="{FF2B5EF4-FFF2-40B4-BE49-F238E27FC236}">
                <a16:creationId xmlns:a16="http://schemas.microsoft.com/office/drawing/2014/main" id="{8FF58C98-961E-5265-4666-D5F289DC4E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51" b="8995"/>
          <a:stretch/>
        </p:blipFill>
        <p:spPr>
          <a:xfrm>
            <a:off x="5296853" y="862965"/>
            <a:ext cx="3593447" cy="2615100"/>
          </a:xfrm>
          <a:prstGeom prst="roundRect">
            <a:avLst/>
          </a:prstGeom>
        </p:spPr>
      </p:pic>
      <p:sp>
        <p:nvSpPr>
          <p:cNvPr id="4" name="Google Shape;278;p13">
            <a:extLst>
              <a:ext uri="{FF2B5EF4-FFF2-40B4-BE49-F238E27FC236}">
                <a16:creationId xmlns:a16="http://schemas.microsoft.com/office/drawing/2014/main" id="{224214C6-FD77-EDC4-FA49-1FE20CCA733B}"/>
              </a:ext>
            </a:extLst>
          </p:cNvPr>
          <p:cNvSpPr txBox="1">
            <a:spLocks noGrp="1"/>
          </p:cNvSpPr>
          <p:nvPr/>
        </p:nvSpPr>
        <p:spPr>
          <a:xfrm>
            <a:off x="724940" y="3923960"/>
            <a:ext cx="8117880" cy="6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/>
            <a:r>
              <a:rPr lang="en" sz="1800">
                <a:solidFill>
                  <a:srgbClr val="0C1930"/>
                </a:solidFill>
                <a:latin typeface="Source Sans Pro"/>
                <a:ea typeface="Source Sans Pro"/>
              </a:rPr>
              <a:t>Things you need to know.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781455"/>
            <a:ext cx="790168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</a:rPr>
              <a:t>What is a Photoresistor?</a:t>
            </a:r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3657079" y="2481423"/>
            <a:ext cx="5276135" cy="236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600" dirty="0">
                <a:solidFill>
                  <a:srgbClr val="000000"/>
                </a:solidFill>
                <a:latin typeface="Source Sans Pro"/>
                <a:ea typeface="Source Sans Pro"/>
                <a:cs typeface="Segoe UI"/>
                <a:sym typeface="Arial"/>
              </a:rPr>
              <a:t>A photoresistor is also called a LDR (Light </a:t>
            </a:r>
            <a:r>
              <a:rPr lang="en" sz="1600" dirty="0" err="1">
                <a:solidFill>
                  <a:srgbClr val="000000"/>
                </a:solidFill>
                <a:latin typeface="Source Sans Pro"/>
                <a:ea typeface="Source Sans Pro"/>
                <a:cs typeface="Segoe UI"/>
                <a:sym typeface="Arial"/>
              </a:rPr>
              <a:t>Dependant</a:t>
            </a:r>
            <a:r>
              <a:rPr lang="en" sz="1600" dirty="0">
                <a:solidFill>
                  <a:srgbClr val="000000"/>
                </a:solidFill>
                <a:latin typeface="Source Sans Pro"/>
                <a:ea typeface="Source Sans Pro"/>
                <a:cs typeface="Segoe UI"/>
                <a:sym typeface="Arial"/>
              </a:rPr>
              <a:t> Resistor)</a:t>
            </a:r>
            <a:endParaRPr lang="en" sz="1600" dirty="0">
              <a:solidFill>
                <a:srgbClr val="000000"/>
              </a:solidFill>
              <a:latin typeface="Source Sans Pro"/>
              <a:ea typeface="Source Sans Pro"/>
              <a:cs typeface="Segoe UI"/>
            </a:endParaRPr>
          </a:p>
          <a:p>
            <a:pPr marL="0" indent="0">
              <a:lnSpc>
                <a:spcPct val="114999"/>
              </a:lnSpc>
              <a:buNone/>
            </a:pPr>
            <a:endParaRPr lang="en" sz="1600" dirty="0">
              <a:solidFill>
                <a:srgbClr val="000000"/>
              </a:solidFill>
              <a:latin typeface="Source Sans Pro"/>
              <a:ea typeface="Source Sans Pro"/>
              <a:cs typeface="Segoe UI"/>
              <a:sym typeface="Arial"/>
            </a:endParaRPr>
          </a:p>
          <a:p>
            <a:pPr marL="0" indent="0">
              <a:lnSpc>
                <a:spcPct val="114999"/>
              </a:lnSpc>
              <a:buNone/>
            </a:pPr>
            <a:r>
              <a:rPr lang="en" sz="1600" dirty="0">
                <a:solidFill>
                  <a:srgbClr val="000000"/>
                </a:solidFill>
                <a:latin typeface="Source Sans Pro"/>
                <a:ea typeface="Source Sans Pro"/>
                <a:cs typeface="Segoe UI"/>
                <a:sym typeface="Arial"/>
              </a:rPr>
              <a:t>This is a variable resistor and it will give different values based on how much light is shining onto its surface.</a:t>
            </a:r>
            <a:endParaRPr lang="en" sz="1600" dirty="0">
              <a:solidFill>
                <a:srgbClr val="000000"/>
              </a:solidFill>
              <a:latin typeface="Source Sans Pro"/>
              <a:ea typeface="Source Sans Pro"/>
              <a:cs typeface="Segoe UI"/>
            </a:endParaRPr>
          </a:p>
          <a:p>
            <a:pPr marL="0" indent="0">
              <a:lnSpc>
                <a:spcPct val="114999"/>
              </a:lnSpc>
              <a:buNone/>
            </a:pPr>
            <a:endParaRPr lang="en" sz="1600" dirty="0">
              <a:solidFill>
                <a:srgbClr val="000000"/>
              </a:solidFill>
              <a:latin typeface="Source Sans Pro"/>
              <a:ea typeface="Source Sans Pro"/>
              <a:cs typeface="Segoe UI"/>
            </a:endParaRPr>
          </a:p>
          <a:p>
            <a:pPr marL="0" indent="0">
              <a:lnSpc>
                <a:spcPct val="114999"/>
              </a:lnSpc>
              <a:buNone/>
            </a:pPr>
            <a:r>
              <a:rPr lang="en" sz="1600" dirty="0">
                <a:solidFill>
                  <a:srgbClr val="000000"/>
                </a:solidFill>
                <a:latin typeface="Source Sans Pro"/>
                <a:ea typeface="Source Sans Pro"/>
                <a:cs typeface="Segoe UI"/>
              </a:rPr>
              <a:t>This is an </a:t>
            </a:r>
            <a:r>
              <a:rPr lang="en" sz="1600" b="1" dirty="0">
                <a:solidFill>
                  <a:srgbClr val="000000"/>
                </a:solidFill>
                <a:latin typeface="Source Sans Pro"/>
                <a:ea typeface="Source Sans Pro"/>
                <a:cs typeface="Segoe UI"/>
              </a:rPr>
              <a:t>analog</a:t>
            </a:r>
            <a:r>
              <a:rPr lang="en" sz="1600" dirty="0">
                <a:solidFill>
                  <a:srgbClr val="000000"/>
                </a:solidFill>
                <a:latin typeface="Source Sans Pro"/>
                <a:ea typeface="Source Sans Pro"/>
                <a:cs typeface="Segoe UI"/>
              </a:rPr>
              <a:t> </a:t>
            </a:r>
            <a:r>
              <a:rPr lang="en" sz="1600" dirty="0">
                <a:solidFill>
                  <a:srgbClr val="000000"/>
                </a:solidFill>
                <a:latin typeface="Source Sans Pro"/>
                <a:ea typeface="Source Sans Pro"/>
                <a:cs typeface="Segoe UI"/>
                <a:sym typeface="Arial"/>
              </a:rPr>
              <a:t>sensor. It will give values from completely on, to completely off, and everything in between. </a:t>
            </a:r>
            <a:endParaRPr lang="en" sz="1600" dirty="0">
              <a:solidFill>
                <a:srgbClr val="000000"/>
              </a:solidFill>
              <a:latin typeface="Source Sans Pro"/>
              <a:ea typeface="Source Sans Pro"/>
              <a:cs typeface="Segoe UI"/>
            </a:endParaRPr>
          </a:p>
        </p:txBody>
      </p:sp>
      <p:pic>
        <p:nvPicPr>
          <p:cNvPr id="3" name="Google Shape;286;p14">
            <a:extLst>
              <a:ext uri="{FF2B5EF4-FFF2-40B4-BE49-F238E27FC236}">
                <a16:creationId xmlns:a16="http://schemas.microsoft.com/office/drawing/2014/main" id="{510D3571-3A3E-0894-C845-F87FC6F1D811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58853" y="2846070"/>
            <a:ext cx="2018680" cy="1809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287;p14">
            <a:extLst>
              <a:ext uri="{FF2B5EF4-FFF2-40B4-BE49-F238E27FC236}">
                <a16:creationId xmlns:a16="http://schemas.microsoft.com/office/drawing/2014/main" id="{C14603AD-8697-FD0B-7242-A3F5722B64BD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58049" y="847455"/>
            <a:ext cx="1312072" cy="114520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Google Shape;288;p14">
            <a:extLst>
              <a:ext uri="{FF2B5EF4-FFF2-40B4-BE49-F238E27FC236}">
                <a16:creationId xmlns:a16="http://schemas.microsoft.com/office/drawing/2014/main" id="{9B5D8C51-27A9-DAEF-243D-99FC70FD19F0}"/>
              </a:ext>
            </a:extLst>
          </p:cNvPr>
          <p:cNvCxnSpPr/>
          <p:nvPr/>
        </p:nvCxnSpPr>
        <p:spPr>
          <a:xfrm flipH="1">
            <a:off x="2366325" y="1458610"/>
            <a:ext cx="3855300" cy="15459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347773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781455"/>
            <a:ext cx="790168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</a:rPr>
              <a:t>Wiring a Photoresistor</a:t>
            </a:r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99579" y="1627983"/>
            <a:ext cx="2952035" cy="236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600" dirty="0">
                <a:solidFill>
                  <a:srgbClr val="000000"/>
                </a:solidFill>
                <a:latin typeface="Source Sans Pro"/>
                <a:ea typeface="Source Sans Pro"/>
                <a:cs typeface="Segoe UI"/>
                <a:sym typeface="Arial"/>
              </a:rPr>
              <a:t>Wiring a photoresistor is very similar to wiring a switch.</a:t>
            </a:r>
            <a:endParaRPr lang="en" sz="1600" dirty="0">
              <a:solidFill>
                <a:srgbClr val="000000"/>
              </a:solidFill>
              <a:latin typeface="Source Sans Pro"/>
              <a:ea typeface="Source Sans Pro"/>
              <a:cs typeface="Segoe UI"/>
            </a:endParaRPr>
          </a:p>
          <a:p>
            <a:pPr marL="0" indent="0">
              <a:lnSpc>
                <a:spcPct val="114999"/>
              </a:lnSpc>
              <a:buNone/>
            </a:pPr>
            <a:endParaRPr lang="en" sz="1600" dirty="0">
              <a:solidFill>
                <a:srgbClr val="000000"/>
              </a:solidFill>
              <a:latin typeface="Source Sans Pro"/>
              <a:ea typeface="Source Sans Pro"/>
              <a:cs typeface="Segoe UI"/>
            </a:endParaRPr>
          </a:p>
          <a:p>
            <a:pPr marL="0" indent="0">
              <a:lnSpc>
                <a:spcPct val="114999"/>
              </a:lnSpc>
              <a:buNone/>
            </a:pPr>
            <a:r>
              <a:rPr lang="en" sz="1600" dirty="0">
                <a:solidFill>
                  <a:srgbClr val="0000DC"/>
                </a:solidFill>
                <a:latin typeface="Source Sans Pro"/>
                <a:ea typeface="Source Sans Pro"/>
                <a:cs typeface="Segoe UI"/>
                <a:sym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for a step by step process.</a:t>
            </a:r>
            <a:endParaRPr lang="en" sz="1600" dirty="0">
              <a:solidFill>
                <a:srgbClr val="0000DC"/>
              </a:solidFill>
              <a:latin typeface="Source Sans Pro"/>
              <a:ea typeface="Source Sans Pro"/>
              <a:cs typeface="Segoe UI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lnSpc>
                <a:spcPct val="114999"/>
              </a:lnSpc>
              <a:buNone/>
            </a:pPr>
            <a:endParaRPr lang="en" sz="1600" dirty="0">
              <a:solidFill>
                <a:srgbClr val="000000"/>
              </a:solidFill>
              <a:latin typeface="Source Sans Pro"/>
              <a:ea typeface="Source Sans Pro"/>
              <a:cs typeface="Segoe UI"/>
            </a:endParaRPr>
          </a:p>
        </p:txBody>
      </p:sp>
      <p:pic>
        <p:nvPicPr>
          <p:cNvPr id="2" name="Picture 1" descr="A circuit board with wires and wires&#10;&#10;Description automatically generated">
            <a:extLst>
              <a:ext uri="{FF2B5EF4-FFF2-40B4-BE49-F238E27FC236}">
                <a16:creationId xmlns:a16="http://schemas.microsoft.com/office/drawing/2014/main" id="{D7FD14E3-2F00-B73E-0EEA-8425D4778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0940" y="1574482"/>
            <a:ext cx="5097780" cy="311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779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781455"/>
            <a:ext cx="790168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</a:rPr>
              <a:t>Code Blocks</a:t>
            </a:r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1241539" y="2938623"/>
            <a:ext cx="3439715" cy="171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600" b="1" dirty="0">
                <a:solidFill>
                  <a:srgbClr val="000000"/>
                </a:solidFill>
                <a:latin typeface="Source Sans Pro"/>
                <a:ea typeface="Source Sans Pro"/>
                <a:cs typeface="Segoe UI"/>
                <a:sym typeface="Arial"/>
              </a:rPr>
              <a:t>Variables</a:t>
            </a:r>
            <a:r>
              <a:rPr lang="en" sz="1600" dirty="0">
                <a:solidFill>
                  <a:srgbClr val="000000"/>
                </a:solidFill>
                <a:latin typeface="Source Sans Pro"/>
                <a:ea typeface="Source Sans Pro"/>
                <a:cs typeface="Segoe UI"/>
                <a:sym typeface="Arial"/>
              </a:rPr>
              <a:t> are used to hold onto a changing piece of information. We will use a variable to store the resistance value of the potentiometer. Click the drop down box on “item” to change the variable’s name.</a:t>
            </a:r>
            <a:endParaRPr lang="en" sz="1600" dirty="0">
              <a:solidFill>
                <a:srgbClr val="000000"/>
              </a:solidFill>
              <a:latin typeface="Source Sans Pro"/>
              <a:ea typeface="Source Sans Pro"/>
              <a:cs typeface="Segoe UI"/>
            </a:endParaRP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922317D9-05C1-1AFA-DE57-C71284B1E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945" y="1578293"/>
            <a:ext cx="2419350" cy="1362075"/>
          </a:xfrm>
          <a:prstGeom prst="rect">
            <a:avLst/>
          </a:prstGeom>
        </p:spPr>
      </p:pic>
      <p:pic>
        <p:nvPicPr>
          <p:cNvPr id="4" name="Picture 3" descr="A puzzle piece with a quote&#10;&#10;Description automatically generated">
            <a:extLst>
              <a:ext uri="{FF2B5EF4-FFF2-40B4-BE49-F238E27FC236}">
                <a16:creationId xmlns:a16="http://schemas.microsoft.com/office/drawing/2014/main" id="{8F00D284-AFB3-3E9D-B35D-6BE3F62391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2588" y="1854517"/>
            <a:ext cx="2105025" cy="809625"/>
          </a:xfrm>
          <a:prstGeom prst="rect">
            <a:avLst/>
          </a:prstGeom>
        </p:spPr>
      </p:pic>
      <p:sp>
        <p:nvSpPr>
          <p:cNvPr id="7" name="Google Shape;285;p14">
            <a:extLst>
              <a:ext uri="{FF2B5EF4-FFF2-40B4-BE49-F238E27FC236}">
                <a16:creationId xmlns:a16="http://schemas.microsoft.com/office/drawing/2014/main" id="{7B370F4C-65A6-1AF6-921E-860DDAFDFA44}"/>
              </a:ext>
            </a:extLst>
          </p:cNvPr>
          <p:cNvSpPr txBox="1">
            <a:spLocks noGrp="1"/>
          </p:cNvSpPr>
          <p:nvPr/>
        </p:nvSpPr>
        <p:spPr>
          <a:xfrm>
            <a:off x="5463019" y="2671922"/>
            <a:ext cx="2426255" cy="171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600">
                <a:solidFill>
                  <a:srgbClr val="000000"/>
                </a:solidFill>
                <a:latin typeface="Source Sans Pro"/>
                <a:ea typeface="Source Sans Pro"/>
                <a:cs typeface="Segoe UI"/>
                <a:sym typeface="Arial"/>
              </a:rPr>
              <a:t>The </a:t>
            </a:r>
            <a:r>
              <a:rPr lang="en" sz="1600" b="1">
                <a:solidFill>
                  <a:srgbClr val="000000"/>
                </a:solidFill>
                <a:latin typeface="Source Sans Pro"/>
                <a:ea typeface="Source Sans Pro"/>
                <a:cs typeface="Segoe UI"/>
                <a:sym typeface="Arial"/>
              </a:rPr>
              <a:t>Serial Print</a:t>
            </a:r>
            <a:r>
              <a:rPr lang="en" sz="1600">
                <a:solidFill>
                  <a:srgbClr val="000000"/>
                </a:solidFill>
                <a:latin typeface="Source Sans Pro"/>
                <a:ea typeface="Source Sans Pro"/>
                <a:cs typeface="Segoe UI"/>
                <a:sym typeface="Arial"/>
              </a:rPr>
              <a:t> block tells the </a:t>
            </a:r>
            <a:r>
              <a:rPr lang="en" sz="1600" err="1">
                <a:solidFill>
                  <a:srgbClr val="000000"/>
                </a:solidFill>
                <a:latin typeface="Source Sans Pro"/>
                <a:ea typeface="Source Sans Pro"/>
                <a:cs typeface="Segoe UI"/>
                <a:sym typeface="Arial"/>
              </a:rPr>
              <a:t>arduino</a:t>
            </a:r>
            <a:r>
              <a:rPr lang="en" sz="1600">
                <a:solidFill>
                  <a:srgbClr val="000000"/>
                </a:solidFill>
                <a:latin typeface="Source Sans Pro"/>
                <a:ea typeface="Source Sans Pro"/>
                <a:cs typeface="Segoe UI"/>
                <a:sym typeface="Arial"/>
              </a:rPr>
              <a:t> to print out information in human readable text.</a:t>
            </a:r>
            <a:endParaRPr lang="en" sz="1600">
              <a:solidFill>
                <a:srgbClr val="000000"/>
              </a:solidFill>
              <a:latin typeface="Source Sans Pro"/>
              <a:ea typeface="Source Sans Pro"/>
              <a:cs typeface="Segoe UI"/>
            </a:endParaRPr>
          </a:p>
          <a:p>
            <a:pPr marL="0" indent="0">
              <a:lnSpc>
                <a:spcPct val="114999"/>
              </a:lnSpc>
              <a:buNone/>
            </a:pPr>
            <a:endParaRPr lang="en" sz="1600" dirty="0">
              <a:solidFill>
                <a:srgbClr val="000000"/>
              </a:solidFill>
              <a:latin typeface="Source Sans Pro"/>
              <a:ea typeface="Source Sans Pro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204594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781455"/>
            <a:ext cx="790168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</a:rPr>
              <a:t>Reading a Photoresistor (LDR)</a:t>
            </a:r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91959" y="1384143"/>
            <a:ext cx="6845855" cy="99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342900" indent="-342900">
              <a:lnSpc>
                <a:spcPct val="114999"/>
              </a:lnSpc>
              <a:buAutoNum type="arabicPeriod"/>
            </a:pPr>
            <a:r>
              <a:rPr lang="en" sz="1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  <a:sym typeface="Arial"/>
              </a:rPr>
              <a:t>Wire the photoresistor how it is shown in the previous slide.</a:t>
            </a:r>
            <a:endParaRPr lang="en" sz="1600" dirty="0">
              <a:solidFill>
                <a:srgbClr val="000000"/>
              </a:solidFill>
              <a:latin typeface="Source Sans Pro"/>
              <a:ea typeface="Source Sans Pro"/>
              <a:cs typeface="Arial"/>
            </a:endParaRPr>
          </a:p>
          <a:p>
            <a:pPr marL="342900" indent="-342900">
              <a:lnSpc>
                <a:spcPct val="114999"/>
              </a:lnSpc>
              <a:buAutoNum type="arabicPeriod"/>
            </a:pPr>
            <a:r>
              <a:rPr lang="en" sz="1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  <a:sym typeface="Arial"/>
              </a:rPr>
              <a:t>Write the following program on </a:t>
            </a:r>
            <a:r>
              <a:rPr lang="en" sz="1600" dirty="0" err="1">
                <a:solidFill>
                  <a:srgbClr val="000000"/>
                </a:solidFill>
                <a:latin typeface="Source Sans Pro"/>
                <a:ea typeface="Source Sans Pro"/>
                <a:cs typeface="Arial"/>
                <a:sym typeface="Arial"/>
              </a:rPr>
              <a:t>Blockduino</a:t>
            </a:r>
            <a:r>
              <a:rPr lang="en" sz="1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  <a:sym typeface="Arial"/>
              </a:rPr>
              <a:t>. Its OK to have to look around a little bit to find the correct blocks.</a:t>
            </a:r>
            <a:endParaRPr lang="en" sz="1600" dirty="0">
              <a:solidFill>
                <a:srgbClr val="000000"/>
              </a:solidFill>
              <a:latin typeface="Source Sans Pro"/>
              <a:ea typeface="Source Sans Pro"/>
              <a:cs typeface="Arial"/>
            </a:endParaRPr>
          </a:p>
          <a:p>
            <a:pPr marL="342900" indent="-342900">
              <a:lnSpc>
                <a:spcPct val="114999"/>
              </a:lnSpc>
              <a:buAutoNum type="arabicPeriod"/>
            </a:pPr>
            <a:endParaRPr lang="en" sz="1600" dirty="0">
              <a:solidFill>
                <a:srgbClr val="000000"/>
              </a:solidFill>
              <a:latin typeface="Source Sans Pro"/>
              <a:ea typeface="Source Sans Pro"/>
              <a:cs typeface="Segoe UI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A5A07DE-09DF-506A-C6A7-84062F420196}"/>
              </a:ext>
            </a:extLst>
          </p:cNvPr>
          <p:cNvGrpSpPr/>
          <p:nvPr/>
        </p:nvGrpSpPr>
        <p:grpSpPr>
          <a:xfrm>
            <a:off x="235699" y="1986122"/>
            <a:ext cx="8811815" cy="2975278"/>
            <a:chOff x="235699" y="1986122"/>
            <a:chExt cx="8811815" cy="2975278"/>
          </a:xfrm>
        </p:grpSpPr>
        <p:pic>
          <p:nvPicPr>
            <p:cNvPr id="2" name="Picture 1" descr="A screenshot of a computer&#10;&#10;Description automatically generated">
              <a:extLst>
                <a:ext uri="{FF2B5EF4-FFF2-40B4-BE49-F238E27FC236}">
                  <a16:creationId xmlns:a16="http://schemas.microsoft.com/office/drawing/2014/main" id="{BD7D3D16-8993-86FB-962A-29BD9EFF54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09800" y="2315528"/>
              <a:ext cx="4724400" cy="1838325"/>
            </a:xfrm>
            <a:prstGeom prst="rect">
              <a:avLst/>
            </a:prstGeom>
          </p:spPr>
        </p:pic>
        <p:sp>
          <p:nvSpPr>
            <p:cNvPr id="8" name="Google Shape;285;p14">
              <a:extLst>
                <a:ext uri="{FF2B5EF4-FFF2-40B4-BE49-F238E27FC236}">
                  <a16:creationId xmlns:a16="http://schemas.microsoft.com/office/drawing/2014/main" id="{939876D0-C489-189F-FB64-E3B3E650B9A4}"/>
                </a:ext>
              </a:extLst>
            </p:cNvPr>
            <p:cNvSpPr txBox="1">
              <a:spLocks noGrp="1"/>
            </p:cNvSpPr>
            <p:nvPr/>
          </p:nvSpPr>
          <p:spPr>
            <a:xfrm>
              <a:off x="7436599" y="1986122"/>
              <a:ext cx="1610915" cy="10093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31115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300"/>
                <a:buFont typeface="Nunito"/>
                <a:buChar char="●"/>
                <a:defRPr sz="13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1pPr>
              <a:lvl2pPr marL="914400" marR="0" lvl="1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○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2pPr>
              <a:lvl3pPr marL="1371600" marR="0" lvl="2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■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3pPr>
              <a:lvl4pPr marL="1828800" marR="0" lvl="3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●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4pPr>
              <a:lvl5pPr marL="2286000" marR="0" lvl="4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○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5pPr>
              <a:lvl6pPr marL="2743200" marR="0" lvl="5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■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6pPr>
              <a:lvl7pPr marL="3200400" marR="0" lvl="6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●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7pPr>
              <a:lvl8pPr marL="3657600" marR="0" lvl="7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○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8pPr>
              <a:lvl9pPr marL="4114800" marR="0" lvl="8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Clr>
                  <a:schemeClr val="dk2"/>
                </a:buClr>
                <a:buSzPts val="1100"/>
                <a:buFont typeface="Nunito"/>
                <a:buChar char="■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" sz="1400" dirty="0">
                  <a:solidFill>
                    <a:srgbClr val="000000"/>
                  </a:solidFill>
                  <a:latin typeface="Source Sans Pro"/>
                  <a:ea typeface="Source Sans Pro"/>
                  <a:cs typeface="Arial"/>
                  <a:sym typeface="Arial"/>
                </a:rPr>
                <a:t>This bock sets the variable </a:t>
              </a:r>
              <a:r>
                <a:rPr lang="en" sz="1400" i="1" dirty="0">
                  <a:solidFill>
                    <a:srgbClr val="000000"/>
                  </a:solidFill>
                  <a:latin typeface="Source Sans Pro"/>
                  <a:ea typeface="Source Sans Pro"/>
                  <a:cs typeface="Arial"/>
                  <a:sym typeface="Arial"/>
                </a:rPr>
                <a:t>LDR</a:t>
              </a:r>
              <a:r>
                <a:rPr lang="en" sz="1400" dirty="0">
                  <a:solidFill>
                    <a:srgbClr val="000000"/>
                  </a:solidFill>
                  <a:latin typeface="Source Sans Pro"/>
                  <a:ea typeface="Source Sans Pro"/>
                  <a:cs typeface="Arial"/>
                  <a:sym typeface="Arial"/>
                </a:rPr>
                <a:t> to the value of the light in the room.</a:t>
              </a:r>
              <a:endParaRPr lang="en" sz="14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endParaRPr>
            </a:p>
            <a:p>
              <a:pPr marL="342900" indent="-342900">
                <a:lnSpc>
                  <a:spcPct val="100000"/>
                </a:lnSpc>
                <a:buAutoNum type="arabicPeriod"/>
              </a:pPr>
              <a:endParaRPr lang="en" sz="14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endParaRPr>
            </a:p>
          </p:txBody>
        </p:sp>
        <p:cxnSp>
          <p:nvCxnSpPr>
            <p:cNvPr id="9" name="Google Shape;315;p17">
              <a:extLst>
                <a:ext uri="{FF2B5EF4-FFF2-40B4-BE49-F238E27FC236}">
                  <a16:creationId xmlns:a16="http://schemas.microsoft.com/office/drawing/2014/main" id="{BFED000B-D088-E0DC-D5BC-A18636A74067}"/>
                </a:ext>
              </a:extLst>
            </p:cNvPr>
            <p:cNvCxnSpPr/>
            <p:nvPr/>
          </p:nvCxnSpPr>
          <p:spPr>
            <a:xfrm flipH="1">
              <a:off x="6624360" y="2605705"/>
              <a:ext cx="865680" cy="14316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1" name="Google Shape;285;p14">
              <a:extLst>
                <a:ext uri="{FF2B5EF4-FFF2-40B4-BE49-F238E27FC236}">
                  <a16:creationId xmlns:a16="http://schemas.microsoft.com/office/drawing/2014/main" id="{59BE08DB-A333-B485-14B7-4BEBF3DAAA7B}"/>
                </a:ext>
              </a:extLst>
            </p:cNvPr>
            <p:cNvSpPr txBox="1">
              <a:spLocks noGrp="1"/>
            </p:cNvSpPr>
            <p:nvPr/>
          </p:nvSpPr>
          <p:spPr>
            <a:xfrm>
              <a:off x="7070839" y="3479641"/>
              <a:ext cx="1610915" cy="81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31115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300"/>
                <a:buFont typeface="Nunito"/>
                <a:buChar char="●"/>
                <a:defRPr sz="13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1pPr>
              <a:lvl2pPr marL="914400" marR="0" lvl="1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○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2pPr>
              <a:lvl3pPr marL="1371600" marR="0" lvl="2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■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3pPr>
              <a:lvl4pPr marL="1828800" marR="0" lvl="3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●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4pPr>
              <a:lvl5pPr marL="2286000" marR="0" lvl="4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○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5pPr>
              <a:lvl6pPr marL="2743200" marR="0" lvl="5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■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6pPr>
              <a:lvl7pPr marL="3200400" marR="0" lvl="6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●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7pPr>
              <a:lvl8pPr marL="3657600" marR="0" lvl="7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○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8pPr>
              <a:lvl9pPr marL="4114800" marR="0" lvl="8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Clr>
                  <a:schemeClr val="dk2"/>
                </a:buClr>
                <a:buSzPts val="1100"/>
                <a:buFont typeface="Nunito"/>
                <a:buChar char="■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" sz="1400" dirty="0">
                  <a:solidFill>
                    <a:srgbClr val="000000"/>
                  </a:solidFill>
                  <a:latin typeface="Source Sans Pro"/>
                  <a:ea typeface="Source Sans Pro"/>
                  <a:cs typeface="Arial"/>
                  <a:sym typeface="Arial"/>
                </a:rPr>
                <a:t>This block tells the </a:t>
              </a:r>
              <a:r>
                <a:rPr lang="en" sz="1400" dirty="0" err="1">
                  <a:solidFill>
                    <a:srgbClr val="000000"/>
                  </a:solidFill>
                  <a:latin typeface="Source Sans Pro"/>
                  <a:ea typeface="Source Sans Pro"/>
                  <a:cs typeface="Arial"/>
                  <a:sym typeface="Arial"/>
                </a:rPr>
                <a:t>arduino</a:t>
              </a:r>
              <a:r>
                <a:rPr lang="en" sz="1400" dirty="0">
                  <a:solidFill>
                    <a:srgbClr val="000000"/>
                  </a:solidFill>
                  <a:latin typeface="Source Sans Pro"/>
                  <a:ea typeface="Source Sans Pro"/>
                  <a:cs typeface="Arial"/>
                  <a:sym typeface="Arial"/>
                </a:rPr>
                <a:t> to print the variable value.</a:t>
              </a:r>
              <a:endParaRPr lang="en" sz="14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endParaRPr>
            </a:p>
          </p:txBody>
        </p:sp>
        <p:cxnSp>
          <p:nvCxnSpPr>
            <p:cNvPr id="12" name="Google Shape;317;p17">
              <a:extLst>
                <a:ext uri="{FF2B5EF4-FFF2-40B4-BE49-F238E27FC236}">
                  <a16:creationId xmlns:a16="http://schemas.microsoft.com/office/drawing/2014/main" id="{BEDCC340-E91F-C1BB-37B5-735CF24812A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982935" y="3348010"/>
              <a:ext cx="2081880" cy="492959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3" name="Google Shape;285;p14">
              <a:extLst>
                <a:ext uri="{FF2B5EF4-FFF2-40B4-BE49-F238E27FC236}">
                  <a16:creationId xmlns:a16="http://schemas.microsoft.com/office/drawing/2014/main" id="{E5BD477F-B22D-BB97-6856-BC2745AA7460}"/>
                </a:ext>
              </a:extLst>
            </p:cNvPr>
            <p:cNvSpPr txBox="1">
              <a:spLocks noGrp="1"/>
            </p:cNvSpPr>
            <p:nvPr/>
          </p:nvSpPr>
          <p:spPr>
            <a:xfrm>
              <a:off x="4571479" y="4150200"/>
              <a:ext cx="2296715" cy="81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31115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300"/>
                <a:buFont typeface="Nunito"/>
                <a:buChar char="●"/>
                <a:defRPr sz="13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1pPr>
              <a:lvl2pPr marL="914400" marR="0" lvl="1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○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2pPr>
              <a:lvl3pPr marL="1371600" marR="0" lvl="2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■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3pPr>
              <a:lvl4pPr marL="1828800" marR="0" lvl="3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●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4pPr>
              <a:lvl5pPr marL="2286000" marR="0" lvl="4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○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5pPr>
              <a:lvl6pPr marL="2743200" marR="0" lvl="5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■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6pPr>
              <a:lvl7pPr marL="3200400" marR="0" lvl="6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●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7pPr>
              <a:lvl8pPr marL="3657600" marR="0" lvl="7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○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8pPr>
              <a:lvl9pPr marL="4114800" marR="0" lvl="8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Clr>
                  <a:schemeClr val="dk2"/>
                </a:buClr>
                <a:buSzPts val="1100"/>
                <a:buFont typeface="Nunito"/>
                <a:buChar char="■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" sz="1400" dirty="0">
                  <a:solidFill>
                    <a:srgbClr val="000000"/>
                  </a:solidFill>
                  <a:latin typeface="Source Sans Pro"/>
                  <a:ea typeface="Source Sans Pro"/>
                  <a:cs typeface="Arial"/>
                  <a:sym typeface="Arial"/>
                </a:rPr>
                <a:t>The delay slows the readings of the LDR in order to increase their quality.</a:t>
              </a:r>
              <a:endParaRPr lang="en" sz="14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endParaRPr>
            </a:p>
            <a:p>
              <a:pPr marL="0" indent="0">
                <a:lnSpc>
                  <a:spcPct val="100000"/>
                </a:lnSpc>
                <a:buNone/>
              </a:pPr>
              <a:endParaRPr lang="en" sz="14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endParaRPr>
            </a:p>
          </p:txBody>
        </p:sp>
        <p:cxnSp>
          <p:nvCxnSpPr>
            <p:cNvPr id="14" name="Google Shape;319;p17">
              <a:extLst>
                <a:ext uri="{FF2B5EF4-FFF2-40B4-BE49-F238E27FC236}">
                  <a16:creationId xmlns:a16="http://schemas.microsoft.com/office/drawing/2014/main" id="{63281D4D-0139-B2FB-DF18-FF130A073798}"/>
                </a:ext>
              </a:extLst>
            </p:cNvPr>
            <p:cNvCxnSpPr/>
            <p:nvPr/>
          </p:nvCxnSpPr>
          <p:spPr>
            <a:xfrm rot="10800000">
              <a:off x="3396120" y="3872800"/>
              <a:ext cx="1213200" cy="555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5" name="Google Shape;285;p14">
              <a:extLst>
                <a:ext uri="{FF2B5EF4-FFF2-40B4-BE49-F238E27FC236}">
                  <a16:creationId xmlns:a16="http://schemas.microsoft.com/office/drawing/2014/main" id="{FE22A83C-2C43-F30D-30E6-DA45AB4B9A7B}"/>
                </a:ext>
              </a:extLst>
            </p:cNvPr>
            <p:cNvSpPr txBox="1">
              <a:spLocks noGrp="1"/>
            </p:cNvSpPr>
            <p:nvPr/>
          </p:nvSpPr>
          <p:spPr>
            <a:xfrm>
              <a:off x="235699" y="4058760"/>
              <a:ext cx="1725215" cy="81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31115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300"/>
                <a:buFont typeface="Nunito"/>
                <a:buChar char="●"/>
                <a:defRPr sz="13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1pPr>
              <a:lvl2pPr marL="914400" marR="0" lvl="1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○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2pPr>
              <a:lvl3pPr marL="1371600" marR="0" lvl="2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■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3pPr>
              <a:lvl4pPr marL="1828800" marR="0" lvl="3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●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4pPr>
              <a:lvl5pPr marL="2286000" marR="0" lvl="4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○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5pPr>
              <a:lvl6pPr marL="2743200" marR="0" lvl="5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■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6pPr>
              <a:lvl7pPr marL="3200400" marR="0" lvl="6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●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7pPr>
              <a:lvl8pPr marL="3657600" marR="0" lvl="7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100"/>
                <a:buFont typeface="Nunito"/>
                <a:buChar char="○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8pPr>
              <a:lvl9pPr marL="4114800" marR="0" lvl="8" indent="-298450" algn="l" rtl="0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Clr>
                  <a:schemeClr val="dk2"/>
                </a:buClr>
                <a:buSzPts val="1100"/>
                <a:buFont typeface="Nunito"/>
                <a:buChar char="■"/>
                <a:defRPr sz="1100" b="0" i="0" u="none" strike="noStrike" cap="none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" sz="1400" dirty="0">
                  <a:solidFill>
                    <a:srgbClr val="000000"/>
                  </a:solidFill>
                  <a:latin typeface="Source Sans Pro"/>
                  <a:ea typeface="Source Sans Pro"/>
                  <a:cs typeface="Arial"/>
                  <a:sym typeface="Arial"/>
                </a:rPr>
                <a:t>This blocks tells the </a:t>
              </a:r>
              <a:r>
                <a:rPr lang="en" sz="1400" dirty="0" err="1">
                  <a:solidFill>
                    <a:srgbClr val="000000"/>
                  </a:solidFill>
                  <a:latin typeface="Source Sans Pro"/>
                  <a:ea typeface="Source Sans Pro"/>
                  <a:cs typeface="Arial"/>
                  <a:sym typeface="Arial"/>
                </a:rPr>
                <a:t>arduino</a:t>
              </a:r>
              <a:r>
                <a:rPr lang="en" sz="1400" dirty="0">
                  <a:solidFill>
                    <a:srgbClr val="000000"/>
                  </a:solidFill>
                  <a:latin typeface="Source Sans Pro"/>
                  <a:ea typeface="Source Sans Pro"/>
                  <a:cs typeface="Arial"/>
                  <a:sym typeface="Arial"/>
                </a:rPr>
                <a:t> to label the print as “LDR”</a:t>
              </a:r>
              <a:endParaRPr lang="en" sz="14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endParaRPr>
            </a:p>
          </p:txBody>
        </p:sp>
        <p:cxnSp>
          <p:nvCxnSpPr>
            <p:cNvPr id="16" name="Google Shape;316;p17">
              <a:extLst>
                <a:ext uri="{FF2B5EF4-FFF2-40B4-BE49-F238E27FC236}">
                  <a16:creationId xmlns:a16="http://schemas.microsoft.com/office/drawing/2014/main" id="{673CD62E-7E5B-1C63-272F-B8C1DF537A35}"/>
                </a:ext>
              </a:extLst>
            </p:cNvPr>
            <p:cNvCxnSpPr/>
            <p:nvPr/>
          </p:nvCxnSpPr>
          <p:spPr>
            <a:xfrm flipV="1">
              <a:off x="915190" y="3018220"/>
              <a:ext cx="1674600" cy="1112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2993918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781455"/>
            <a:ext cx="790168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</a:rPr>
              <a:t>Running it on Arduino</a:t>
            </a:r>
          </a:p>
        </p:txBody>
      </p:sp>
      <p:pic>
        <p:nvPicPr>
          <p:cNvPr id="3" name="Picture 2" descr="Photoresistor">
            <a:extLst>
              <a:ext uri="{FF2B5EF4-FFF2-40B4-BE49-F238E27FC236}">
                <a16:creationId xmlns:a16="http://schemas.microsoft.com/office/drawing/2014/main" id="{21E05CFD-E7E2-C826-20CF-F6EF4C7E5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2205" y="1534478"/>
            <a:ext cx="4339590" cy="326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658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781455"/>
            <a:ext cx="790168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</a:rPr>
              <a:t>Using the Photoresistor</a:t>
            </a:r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91959" y="1384143"/>
            <a:ext cx="7592615" cy="712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  <a:sym typeface="Arial"/>
              </a:rPr>
              <a:t>To use the photosensor, add IF brackets below the sensor and variable code that are </a:t>
            </a:r>
            <a:r>
              <a:rPr lang="en" sz="1600" dirty="0" err="1">
                <a:solidFill>
                  <a:srgbClr val="000000"/>
                </a:solidFill>
                <a:latin typeface="Source Sans Pro"/>
                <a:ea typeface="Source Sans Pro"/>
                <a:cs typeface="Arial"/>
                <a:sym typeface="Arial"/>
              </a:rPr>
              <a:t>dependant</a:t>
            </a:r>
            <a:r>
              <a:rPr lang="en" sz="1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  <a:sym typeface="Arial"/>
              </a:rPr>
              <a:t> on the reading of the photoresistor. For example:</a:t>
            </a:r>
            <a:endParaRPr lang="en" sz="1600" dirty="0">
              <a:solidFill>
                <a:srgbClr val="000000"/>
              </a:solidFill>
              <a:latin typeface="Source Sans Pro"/>
              <a:ea typeface="Source Sans Pro"/>
              <a:cs typeface="Arial"/>
            </a:endParaRPr>
          </a:p>
        </p:txBody>
      </p:sp>
      <p:pic>
        <p:nvPicPr>
          <p:cNvPr id="3" name="Google Shape;332;p19">
            <a:extLst>
              <a:ext uri="{FF2B5EF4-FFF2-40B4-BE49-F238E27FC236}">
                <a16:creationId xmlns:a16="http://schemas.microsoft.com/office/drawing/2014/main" id="{B30894D2-2CF0-BD43-5086-4ECD2E1FBB33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543175" y="2227045"/>
            <a:ext cx="3882390" cy="25222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334;p19">
            <a:extLst>
              <a:ext uri="{FF2B5EF4-FFF2-40B4-BE49-F238E27FC236}">
                <a16:creationId xmlns:a16="http://schemas.microsoft.com/office/drawing/2014/main" id="{544F3EF9-2725-92B2-6382-2B288089C120}"/>
              </a:ext>
            </a:extLst>
          </p:cNvPr>
          <p:cNvSpPr/>
          <p:nvPr/>
        </p:nvSpPr>
        <p:spPr>
          <a:xfrm>
            <a:off x="2543175" y="3434635"/>
            <a:ext cx="3632220" cy="119046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285;p14">
            <a:extLst>
              <a:ext uri="{FF2B5EF4-FFF2-40B4-BE49-F238E27FC236}">
                <a16:creationId xmlns:a16="http://schemas.microsoft.com/office/drawing/2014/main" id="{86E178F7-18CE-E7A8-2E51-5921923E1480}"/>
              </a:ext>
            </a:extLst>
          </p:cNvPr>
          <p:cNvSpPr txBox="1">
            <a:spLocks noGrp="1"/>
          </p:cNvSpPr>
          <p:nvPr/>
        </p:nvSpPr>
        <p:spPr>
          <a:xfrm>
            <a:off x="6484099" y="3319622"/>
            <a:ext cx="2395775" cy="712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  <a:sym typeface="Arial"/>
              </a:rPr>
              <a:t>The IF bracket tells digital pin 7 to be HIGH if the photoresistor reading is greater than 900.</a:t>
            </a:r>
          </a:p>
        </p:txBody>
      </p:sp>
    </p:spTree>
    <p:extLst>
      <p:ext uri="{BB962C8B-B14F-4D97-AF65-F5344CB8AC3E}">
        <p14:creationId xmlns:p14="http://schemas.microsoft.com/office/powerpoint/2010/main" val="6842535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Props1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CCF22C-C80C-40B3-A4D3-34C63CE3F98A}"/>
</file>

<file path=customXml/itemProps3.xml><?xml version="1.0" encoding="utf-8"?>
<ds:datastoreItem xmlns:ds="http://schemas.openxmlformats.org/officeDocument/2006/customXml" ds:itemID="{E6D37B0F-942B-4CBA-BBDF-991B64D97777}">
  <ds:schemaRefs>
    <ds:schemaRef ds:uri="30ff7222-84b3-4161-a18c-503cb15f7ed6"/>
    <ds:schemaRef ds:uri="352a001b-fdfe-49a0-8a03-de813b89e960"/>
    <ds:schemaRef ds:uri="5796801b-3a89-4506-aaa3-b2b080dc6fff"/>
    <ds:schemaRef ds:uri="e48d4773-ac0e-4673-a179-ff50079e4121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(16:9)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MS_Yellow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revision>114</cp:revision>
  <dcterms:created xsi:type="dcterms:W3CDTF">2016-01-05T02:38:42Z</dcterms:created>
  <dcterms:modified xsi:type="dcterms:W3CDTF">2024-08-27T16:00:57Z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