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256" r:id="rId5"/>
    <p:sldId id="257" r:id="rId6"/>
    <p:sldId id="258" r:id="rId7"/>
    <p:sldId id="259" r:id="rId8"/>
    <p:sldId id="260" r:id="rId9"/>
  </p:sldIdLst>
  <p:sldSz cx="9144000" cy="5143500" type="screen16x9"/>
  <p:notesSz cx="6858000" cy="9144000"/>
  <p:custDataLst>
    <p:tags r:id="rId10"/>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C1930"/>
    <a:srgbClr val="000079"/>
    <a:srgbClr val="673276"/>
    <a:srgbClr val="7452CA"/>
    <a:srgbClr val="CA6727"/>
    <a:srgbClr val="F4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6C16EC-936B-AFBF-2719-BC5C77BAB5EE}" v="176" dt="2024-08-27T14:29:42.795"/>
    <p1510:client id="{6FD54D6C-45A0-6419-4E84-42BD539F0C0C}" v="86" dt="2024-08-27T14:43:55.917"/>
    <p1510:client id="{E0D2EA6E-7EA5-E2A3-3E55-31022031B0FD}" v="171" dt="2024-08-27T14:39:29.3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Title 11"/>
          <p:cNvSpPr>
            <a:spLocks noGrp="1"/>
          </p:cNvSpPr>
          <p:nvPr>
            <p:ph type="title"/>
          </p:nvPr>
        </p:nvSpPr>
        <p:spPr>
          <a:xfrm>
            <a:off x="1331370" y="1764044"/>
            <a:ext cx="6477000" cy="1356604"/>
          </a:xfrm>
          <a:prstGeom prst="rect">
            <a:avLst/>
          </a:prstGeom>
        </p:spPr>
        <p:txBody>
          <a:bodyPr rtlCol="0" anchor="b"/>
          <a:lstStyle>
            <a:lvl1pPr>
              <a:defRPr cap="all" baseline="0"/>
            </a:lvl1pPr>
            <a:extLst/>
          </a:lstStyle>
          <a:p>
            <a:r>
              <a:rPr lang="en-US"/>
              <a:t>Click to edit Master title style</a:t>
            </a:r>
          </a:p>
        </p:txBody>
      </p:sp>
      <p:sp>
        <p:nvSpPr>
          <p:cNvPr id="16"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13"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a:solidFill>
                  <a:srgbClr val="D9D9D9"/>
                </a:solidFill>
                <a:latin typeface="Arial Narrow"/>
                <a:cs typeface="Arial Narrow"/>
              </a:rPr>
              <a:t>STEM101.ORG</a:t>
            </a:r>
            <a:r>
              <a:rPr lang="en-US" sz="1000" i="0" baseline="0">
                <a:solidFill>
                  <a:srgbClr val="D9D9D9"/>
                </a:solidFill>
                <a:latin typeface="Arial Narrow"/>
                <a:cs typeface="Arial Narrow"/>
              </a:rPr>
              <a:t>                                                                                                                                                                                                                 </a:t>
            </a:r>
            <a:r>
              <a:rPr lang="en-US" sz="1000" i="0">
                <a:solidFill>
                  <a:srgbClr val="D9D9D9"/>
                </a:solidFill>
                <a:latin typeface="Arial Narrow"/>
                <a:cs typeface="Arial Narrow"/>
              </a:rPr>
              <a:t>A Non-Profit</a:t>
            </a:r>
            <a:r>
              <a:rPr lang="en-US" sz="1000" i="0" baseline="0">
                <a:solidFill>
                  <a:srgbClr val="D9D9D9"/>
                </a:solidFill>
                <a:latin typeface="Arial Narrow"/>
                <a:cs typeface="Arial Narrow"/>
              </a:rPr>
              <a:t> K-16 Education Program</a:t>
            </a:r>
            <a:endParaRPr lang="en-US" sz="1000">
              <a:solidFill>
                <a:srgbClr val="D9D9D9"/>
              </a:solidFill>
              <a:latin typeface="Arial Narrow"/>
              <a:cs typeface="Arial Narrow"/>
            </a:endParaRPr>
          </a:p>
        </p:txBody>
      </p:sp>
      <p:pic>
        <p:nvPicPr>
          <p:cNvPr id="2" name="Picture 1" descr="A white text on a black background&#10;&#10;Description automatically generated">
            <a:extLst>
              <a:ext uri="{FF2B5EF4-FFF2-40B4-BE49-F238E27FC236}">
                <a16:creationId xmlns:a16="http://schemas.microsoft.com/office/drawing/2014/main" id="{C3CC4929-9716-859C-1A3F-D9076F9435A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26264" y="105811"/>
            <a:ext cx="2164213" cy="46972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11"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a:solidFill>
                  <a:srgbClr val="D9D9D9"/>
                </a:solidFill>
                <a:latin typeface="Arial Narrow"/>
                <a:cs typeface="Arial Narrow"/>
              </a:rPr>
              <a:t>STEM101.ORG</a:t>
            </a:r>
            <a:r>
              <a:rPr lang="en-US" sz="1000" i="0" baseline="0">
                <a:solidFill>
                  <a:srgbClr val="D9D9D9"/>
                </a:solidFill>
                <a:latin typeface="Arial Narrow"/>
                <a:cs typeface="Arial Narrow"/>
              </a:rPr>
              <a:t>                                                                                                                                                                                                                 </a:t>
            </a:r>
            <a:r>
              <a:rPr lang="en-US" sz="1000" i="0">
                <a:solidFill>
                  <a:srgbClr val="D9D9D9"/>
                </a:solidFill>
                <a:latin typeface="Arial Narrow"/>
                <a:cs typeface="Arial Narrow"/>
              </a:rPr>
              <a:t>A Non-Profit</a:t>
            </a:r>
            <a:r>
              <a:rPr lang="en-US" sz="1000" i="0" baseline="0">
                <a:solidFill>
                  <a:srgbClr val="D9D9D9"/>
                </a:solidFill>
                <a:latin typeface="Arial Narrow"/>
                <a:cs typeface="Arial Narrow"/>
              </a:rPr>
              <a:t> K-16 Education Program</a:t>
            </a:r>
            <a:endParaRPr lang="en-US" sz="1000">
              <a:solidFill>
                <a:srgbClr val="D9D9D9"/>
              </a:solidFill>
              <a:latin typeface="Arial Narrow"/>
              <a:cs typeface="Arial Narrow"/>
            </a:endParaRPr>
          </a:p>
        </p:txBody>
      </p:sp>
      <p:pic>
        <p:nvPicPr>
          <p:cNvPr id="4" name="Picture 3" descr="A white text on a black background&#10;&#10;Description automatically generated">
            <a:extLst>
              <a:ext uri="{FF2B5EF4-FFF2-40B4-BE49-F238E27FC236}">
                <a16:creationId xmlns:a16="http://schemas.microsoft.com/office/drawing/2014/main" id="{1E5588A3-BA1B-8673-E4FE-1832806FA4B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26264" y="105811"/>
            <a:ext cx="2164213" cy="46972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0789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49011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7761F5-D8D8-40C6-8D23-53FB4F657941}"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2D5C0-7033-4DB5-8DD1-2301A54E55CE}" type="slidenum">
              <a:rPr lang="en-US" smtClean="0"/>
              <a:t>‹#›</a:t>
            </a:fld>
            <a:endParaRPr lang="en-US"/>
          </a:p>
        </p:txBody>
      </p:sp>
    </p:spTree>
    <p:extLst>
      <p:ext uri="{BB962C8B-B14F-4D97-AF65-F5344CB8AC3E}">
        <p14:creationId xmlns:p14="http://schemas.microsoft.com/office/powerpoint/2010/main" val="1336928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425391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Parallelogram 1"/>
          <p:cNvSpPr/>
          <p:nvPr/>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arallelogram 1"/>
          <p:cNvSpPr/>
          <p:nvPr/>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13"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a:solidFill>
                  <a:srgbClr val="D9D9D9"/>
                </a:solidFill>
                <a:latin typeface="Arial Narrow"/>
                <a:cs typeface="Arial Narrow"/>
              </a:rPr>
              <a:t>STEM101.ORG</a:t>
            </a:r>
            <a:r>
              <a:rPr lang="en-US" sz="1000" i="0" baseline="0">
                <a:solidFill>
                  <a:srgbClr val="D9D9D9"/>
                </a:solidFill>
                <a:latin typeface="Arial Narrow"/>
                <a:cs typeface="Arial Narrow"/>
              </a:rPr>
              <a:t>                                                                                                                                                                                                                 </a:t>
            </a:r>
            <a:r>
              <a:rPr lang="en-US" sz="1000" i="0">
                <a:solidFill>
                  <a:srgbClr val="D9D9D9"/>
                </a:solidFill>
                <a:latin typeface="Arial Narrow"/>
                <a:cs typeface="Arial Narrow"/>
              </a:rPr>
              <a:t>A Non-Profit</a:t>
            </a:r>
            <a:r>
              <a:rPr lang="en-US" sz="1000" i="0" baseline="0">
                <a:solidFill>
                  <a:srgbClr val="D9D9D9"/>
                </a:solidFill>
                <a:latin typeface="Arial Narrow"/>
                <a:cs typeface="Arial Narrow"/>
              </a:rPr>
              <a:t> K-16 Education Program</a:t>
            </a:r>
            <a:endParaRPr lang="en-US" sz="1000">
              <a:solidFill>
                <a:srgbClr val="D9D9D9"/>
              </a:solidFill>
              <a:latin typeface="Arial Narrow"/>
              <a:cs typeface="Arial Narrow"/>
            </a:endParaRPr>
          </a:p>
        </p:txBody>
      </p:sp>
      <p:pic>
        <p:nvPicPr>
          <p:cNvPr id="4" name="Picture 3" descr="A white text on a black background&#10;&#10;Description automatically generated">
            <a:extLst>
              <a:ext uri="{FF2B5EF4-FFF2-40B4-BE49-F238E27FC236}">
                <a16:creationId xmlns:a16="http://schemas.microsoft.com/office/drawing/2014/main" id="{1903D122-F9DC-ABBC-C7D0-B5047620F14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726264" y="105811"/>
            <a:ext cx="2164213" cy="46972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 id="2147483657" r:id="rId4"/>
    <p:sldLayoutId id="2147483658" r:id="rId5"/>
    <p:sldLayoutId id="2147483659" r:id="rId6"/>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extLst>
    <p:ext uri="{27BBF7A9-308A-43DC-89C8-2F10F3537804}">
      <p15:sldGuideLst xmlns:p15="http://schemas.microsoft.com/office/powerpoint/2012/main">
        <p15:guide id="1" orient="horz" pos="3108">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77;p13">
            <a:extLst>
              <a:ext uri="{FF2B5EF4-FFF2-40B4-BE49-F238E27FC236}">
                <a16:creationId xmlns:a16="http://schemas.microsoft.com/office/drawing/2014/main" id="{47593FD0-327F-C9B6-AEE0-6E0F59E5749C}"/>
              </a:ext>
            </a:extLst>
          </p:cNvPr>
          <p:cNvSpPr txBox="1">
            <a:spLocks noGrp="1"/>
          </p:cNvSpPr>
          <p:nvPr/>
        </p:nvSpPr>
        <p:spPr>
          <a:xfrm>
            <a:off x="722205" y="1286298"/>
            <a:ext cx="4513372" cy="18729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1pPr>
            <a:lvl2pPr marR="0" lvl="1"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2pPr>
            <a:lvl3pPr marR="0" lvl="2"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3pPr>
            <a:lvl4pPr marR="0" lvl="3"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4pPr>
            <a:lvl5pPr marR="0" lvl="4"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5pPr>
            <a:lvl6pPr marR="0" lvl="5"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6pPr>
            <a:lvl7pPr marR="0" lvl="6"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7pPr>
            <a:lvl8pPr marR="0" lvl="7"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8pPr>
            <a:lvl9pPr marR="0" lvl="8"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9pPr>
          </a:lstStyle>
          <a:p>
            <a:r>
              <a:rPr lang="en" sz="7200">
                <a:solidFill>
                  <a:srgbClr val="0C1930"/>
                </a:solidFill>
                <a:latin typeface="Source Sans Pro"/>
                <a:ea typeface="Source Sans Pro"/>
                <a:cs typeface="Segoe UI"/>
              </a:rPr>
              <a:t>Servo</a:t>
            </a:r>
          </a:p>
          <a:p>
            <a:r>
              <a:rPr lang="en">
                <a:solidFill>
                  <a:srgbClr val="0C1930"/>
                </a:solidFill>
                <a:latin typeface="Source Sans Pro"/>
                <a:ea typeface="Source Sans Pro"/>
                <a:cs typeface="Segoe UI"/>
              </a:rPr>
              <a:t>Arduino Programming Notes</a:t>
            </a:r>
          </a:p>
        </p:txBody>
      </p:sp>
      <p:pic>
        <p:nvPicPr>
          <p:cNvPr id="3" name="Picture 2" descr="A blue symbol with white text&#10;&#10;Description automatically generated">
            <a:extLst>
              <a:ext uri="{FF2B5EF4-FFF2-40B4-BE49-F238E27FC236}">
                <a16:creationId xmlns:a16="http://schemas.microsoft.com/office/drawing/2014/main" id="{8FF58C98-961E-5265-4666-D5F289DC4E39}"/>
              </a:ext>
            </a:extLst>
          </p:cNvPr>
          <p:cNvPicPr>
            <a:picLocks noChangeAspect="1"/>
          </p:cNvPicPr>
          <p:nvPr/>
        </p:nvPicPr>
        <p:blipFill rotWithShape="1">
          <a:blip r:embed="rId2"/>
          <a:srcRect r="5051" b="8995"/>
          <a:stretch/>
        </p:blipFill>
        <p:spPr>
          <a:xfrm>
            <a:off x="5296853" y="862965"/>
            <a:ext cx="3593447" cy="2615100"/>
          </a:xfrm>
          <a:prstGeom prst="roundRect">
            <a:avLst/>
          </a:prstGeom>
        </p:spPr>
      </p:pic>
      <p:sp>
        <p:nvSpPr>
          <p:cNvPr id="4" name="Google Shape;278;p13">
            <a:extLst>
              <a:ext uri="{FF2B5EF4-FFF2-40B4-BE49-F238E27FC236}">
                <a16:creationId xmlns:a16="http://schemas.microsoft.com/office/drawing/2014/main" id="{224214C6-FD77-EDC4-FA49-1FE20CCA733B}"/>
              </a:ext>
            </a:extLst>
          </p:cNvPr>
          <p:cNvSpPr txBox="1">
            <a:spLocks noGrp="1"/>
          </p:cNvSpPr>
          <p:nvPr/>
        </p:nvSpPr>
        <p:spPr>
          <a:xfrm>
            <a:off x="724940" y="3923960"/>
            <a:ext cx="8117880" cy="695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1pPr>
            <a:lvl2pPr marL="914400" marR="0" lvl="1"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2pPr>
            <a:lvl3pPr marL="1371600" marR="0" lvl="2"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3pPr>
            <a:lvl4pPr marL="1828800" marR="0" lvl="3"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4pPr>
            <a:lvl5pPr marL="2286000" marR="0" lvl="4"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5pPr>
            <a:lvl6pPr marL="2743200" marR="0" lvl="5"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6pPr>
            <a:lvl7pPr marL="3200400" marR="0" lvl="6"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7pPr>
            <a:lvl8pPr marL="3657600" marR="0" lvl="7"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8pPr>
            <a:lvl9pPr marL="4114800" marR="0" lvl="8"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9pPr>
          </a:lstStyle>
          <a:p>
            <a:pPr marL="0" indent="0"/>
            <a:r>
              <a:rPr lang="en" sz="1800">
                <a:solidFill>
                  <a:srgbClr val="0C1930"/>
                </a:solidFill>
                <a:latin typeface="Source Sans Pro"/>
                <a:ea typeface="Source Sans Pro"/>
              </a:rPr>
              <a:t>Things you need to know.</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284;p14">
            <a:extLst>
              <a:ext uri="{FF2B5EF4-FFF2-40B4-BE49-F238E27FC236}">
                <a16:creationId xmlns:a16="http://schemas.microsoft.com/office/drawing/2014/main" id="{C126E464-DEAF-C62C-2531-A251FC2A2085}"/>
              </a:ext>
            </a:extLst>
          </p:cNvPr>
          <p:cNvSpPr txBox="1">
            <a:spLocks noGrp="1"/>
          </p:cNvSpPr>
          <p:nvPr/>
        </p:nvSpPr>
        <p:spPr>
          <a:xfrm>
            <a:off x="724680" y="850035"/>
            <a:ext cx="7030500" cy="542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r>
              <a:rPr lang="en" sz="3600">
                <a:solidFill>
                  <a:srgbClr val="0C1930"/>
                </a:solidFill>
                <a:latin typeface="Source Sans Pro"/>
                <a:ea typeface="Source Sans Pro"/>
              </a:rPr>
              <a:t>What is a Servo?</a:t>
            </a:r>
          </a:p>
        </p:txBody>
      </p:sp>
      <p:sp>
        <p:nvSpPr>
          <p:cNvPr id="6" name="Google Shape;285;p14">
            <a:extLst>
              <a:ext uri="{FF2B5EF4-FFF2-40B4-BE49-F238E27FC236}">
                <a16:creationId xmlns:a16="http://schemas.microsoft.com/office/drawing/2014/main" id="{6AFE8A98-C6E7-44F2-54B7-50BD76EC4FD1}"/>
              </a:ext>
            </a:extLst>
          </p:cNvPr>
          <p:cNvSpPr txBox="1">
            <a:spLocks noGrp="1"/>
          </p:cNvSpPr>
          <p:nvPr/>
        </p:nvSpPr>
        <p:spPr>
          <a:xfrm>
            <a:off x="785640" y="1674075"/>
            <a:ext cx="3487200" cy="1801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nSpc>
                <a:spcPct val="114999"/>
              </a:lnSpc>
              <a:buNone/>
            </a:pPr>
            <a:r>
              <a:rPr lang="en" sz="2200">
                <a:solidFill>
                  <a:srgbClr val="0C1930"/>
                </a:solidFill>
                <a:latin typeface="Source Sans Pro"/>
                <a:ea typeface="Source Sans Pro"/>
                <a:cs typeface="Segoe UI"/>
                <a:sym typeface="Arial"/>
              </a:rPr>
              <a:t>A servo is an electric motor that will spin to a specific angle. </a:t>
            </a:r>
            <a:endParaRPr lang="en" sz="2200">
              <a:solidFill>
                <a:srgbClr val="0C1930"/>
              </a:solidFill>
              <a:latin typeface="Source Sans Pro"/>
              <a:ea typeface="Source Sans Pro"/>
              <a:cs typeface="Segoe UI"/>
            </a:endParaRPr>
          </a:p>
          <a:p>
            <a:pPr marL="0" indent="0">
              <a:lnSpc>
                <a:spcPct val="114999"/>
              </a:lnSpc>
              <a:buNone/>
            </a:pPr>
            <a:endParaRPr lang="en" sz="2200">
              <a:solidFill>
                <a:srgbClr val="0C1930"/>
              </a:solidFill>
              <a:latin typeface="Source Sans Pro"/>
              <a:ea typeface="Source Sans Pro"/>
              <a:cs typeface="Segoe UI"/>
            </a:endParaRPr>
          </a:p>
          <a:p>
            <a:pPr marL="0" indent="0">
              <a:lnSpc>
                <a:spcPct val="114999"/>
              </a:lnSpc>
              <a:buNone/>
            </a:pPr>
            <a:r>
              <a:rPr lang="en" sz="2200">
                <a:solidFill>
                  <a:srgbClr val="0C1930"/>
                </a:solidFill>
                <a:latin typeface="Source Sans Pro"/>
                <a:ea typeface="Source Sans Pro"/>
                <a:cs typeface="Segoe UI"/>
                <a:sym typeface="Arial"/>
              </a:rPr>
              <a:t>The servos included in your kit will spin to any angle between 0 and 180 degrees.</a:t>
            </a:r>
            <a:endParaRPr lang="en" sz="2200">
              <a:solidFill>
                <a:srgbClr val="0C1930"/>
              </a:solidFill>
              <a:latin typeface="Source Sans Pro"/>
              <a:ea typeface="Source Sans Pro"/>
              <a:cs typeface="Segoe UI"/>
            </a:endParaRPr>
          </a:p>
        </p:txBody>
      </p:sp>
      <p:pic>
        <p:nvPicPr>
          <p:cNvPr id="3" name="Picture 2" descr="A small blue device with a white blade and orange wire&#10;&#10;Description automatically generated">
            <a:extLst>
              <a:ext uri="{FF2B5EF4-FFF2-40B4-BE49-F238E27FC236}">
                <a16:creationId xmlns:a16="http://schemas.microsoft.com/office/drawing/2014/main" id="{C79839E4-D2C8-B48E-B2C4-6B0A4FABC7BE}"/>
              </a:ext>
            </a:extLst>
          </p:cNvPr>
          <p:cNvPicPr>
            <a:picLocks noChangeAspect="1"/>
          </p:cNvPicPr>
          <p:nvPr/>
        </p:nvPicPr>
        <p:blipFill>
          <a:blip r:embed="rId2"/>
          <a:stretch>
            <a:fillRect/>
          </a:stretch>
        </p:blipFill>
        <p:spPr>
          <a:xfrm>
            <a:off x="4868228" y="1046798"/>
            <a:ext cx="3552825" cy="3629025"/>
          </a:xfrm>
          <a:prstGeom prst="rect">
            <a:avLst/>
          </a:prstGeom>
        </p:spPr>
      </p:pic>
    </p:spTree>
    <p:extLst>
      <p:ext uri="{BB962C8B-B14F-4D97-AF65-F5344CB8AC3E}">
        <p14:creationId xmlns:p14="http://schemas.microsoft.com/office/powerpoint/2010/main" val="3477734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284;p14">
            <a:extLst>
              <a:ext uri="{FF2B5EF4-FFF2-40B4-BE49-F238E27FC236}">
                <a16:creationId xmlns:a16="http://schemas.microsoft.com/office/drawing/2014/main" id="{C126E464-DEAF-C62C-2531-A251FC2A2085}"/>
              </a:ext>
            </a:extLst>
          </p:cNvPr>
          <p:cNvSpPr txBox="1">
            <a:spLocks noGrp="1"/>
          </p:cNvSpPr>
          <p:nvPr/>
        </p:nvSpPr>
        <p:spPr>
          <a:xfrm>
            <a:off x="724680" y="770660"/>
            <a:ext cx="7030500" cy="542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r>
              <a:rPr lang="en" sz="3600">
                <a:solidFill>
                  <a:srgbClr val="0C1930"/>
                </a:solidFill>
                <a:latin typeface="Source Sans Pro"/>
                <a:ea typeface="Source Sans Pro"/>
              </a:rPr>
              <a:t>What’s in the bag</a:t>
            </a:r>
          </a:p>
        </p:txBody>
      </p:sp>
      <p:sp>
        <p:nvSpPr>
          <p:cNvPr id="6" name="Google Shape;285;p14">
            <a:extLst>
              <a:ext uri="{FF2B5EF4-FFF2-40B4-BE49-F238E27FC236}">
                <a16:creationId xmlns:a16="http://schemas.microsoft.com/office/drawing/2014/main" id="{6AFE8A98-C6E7-44F2-54B7-50BD76EC4FD1}"/>
              </a:ext>
            </a:extLst>
          </p:cNvPr>
          <p:cNvSpPr txBox="1">
            <a:spLocks noGrp="1"/>
          </p:cNvSpPr>
          <p:nvPr/>
        </p:nvSpPr>
        <p:spPr>
          <a:xfrm>
            <a:off x="785640" y="1325778"/>
            <a:ext cx="7864255" cy="68388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nSpc>
                <a:spcPct val="114999"/>
              </a:lnSpc>
              <a:buNone/>
            </a:pPr>
            <a:r>
              <a:rPr lang="en" sz="1500">
                <a:solidFill>
                  <a:srgbClr val="0C1930"/>
                </a:solidFill>
                <a:latin typeface="Source Sans Pro"/>
                <a:ea typeface="Source Sans Pro"/>
                <a:cs typeface="Segoe UI"/>
                <a:sym typeface="Arial"/>
              </a:rPr>
              <a:t>The servo bag includes the servo motor, three screws, and three horns. The servo horns are connected to the end of the servo motor using the smallest screw. Go ahead, and attach one of the horns to the servo using </a:t>
            </a:r>
            <a:r>
              <a:rPr lang="en" sz="1500">
                <a:solidFill>
                  <a:srgbClr val="0C1930"/>
                </a:solidFill>
                <a:latin typeface="Source Sans Pro"/>
                <a:ea typeface="Source Sans Pro"/>
                <a:cs typeface="Segoe UI"/>
              </a:rPr>
              <a:t>the</a:t>
            </a:r>
            <a:r>
              <a:rPr lang="en" sz="1500">
                <a:solidFill>
                  <a:srgbClr val="0C1930"/>
                </a:solidFill>
                <a:latin typeface="Source Sans Pro"/>
                <a:ea typeface="Source Sans Pro"/>
                <a:cs typeface="Segoe UI"/>
                <a:sym typeface="Arial"/>
              </a:rPr>
              <a:t> small screw.</a:t>
            </a:r>
            <a:endParaRPr lang="en" sz="1500">
              <a:solidFill>
                <a:srgbClr val="0C1930"/>
              </a:solidFill>
              <a:latin typeface="Source Sans Pro"/>
              <a:ea typeface="Source Sans Pro"/>
              <a:cs typeface="Segoe UI"/>
            </a:endParaRPr>
          </a:p>
          <a:p>
            <a:pPr marL="0" indent="0">
              <a:lnSpc>
                <a:spcPct val="114999"/>
              </a:lnSpc>
              <a:buNone/>
            </a:pPr>
            <a:endParaRPr lang="en" sz="1500">
              <a:solidFill>
                <a:srgbClr val="0C1930"/>
              </a:solidFill>
              <a:latin typeface="Source Sans Pro"/>
              <a:ea typeface="Source Sans Pro"/>
              <a:cs typeface="Segoe UI"/>
            </a:endParaRPr>
          </a:p>
          <a:p>
            <a:pPr marL="0" indent="0">
              <a:lnSpc>
                <a:spcPct val="114999"/>
              </a:lnSpc>
              <a:buNone/>
            </a:pPr>
            <a:r>
              <a:rPr lang="en" sz="1500">
                <a:solidFill>
                  <a:srgbClr val="0C1930"/>
                </a:solidFill>
                <a:latin typeface="Source Sans Pro"/>
                <a:ea typeface="Source Sans Pro"/>
                <a:cs typeface="Segoe UI"/>
                <a:sym typeface="Arial"/>
              </a:rPr>
              <a:t>Put the rest of the parts back in the bag so you do not lose them.</a:t>
            </a:r>
            <a:endParaRPr lang="en" sz="1500">
              <a:solidFill>
                <a:srgbClr val="0C1930"/>
              </a:solidFill>
              <a:latin typeface="Source Sans Pro"/>
              <a:ea typeface="Source Sans Pro"/>
              <a:cs typeface="Segoe UI"/>
            </a:endParaRPr>
          </a:p>
        </p:txBody>
      </p:sp>
      <p:grpSp>
        <p:nvGrpSpPr>
          <p:cNvPr id="12" name="Group 11">
            <a:extLst>
              <a:ext uri="{FF2B5EF4-FFF2-40B4-BE49-F238E27FC236}">
                <a16:creationId xmlns:a16="http://schemas.microsoft.com/office/drawing/2014/main" id="{D5A7B49B-1E4C-2772-A908-A189903178AF}"/>
              </a:ext>
            </a:extLst>
          </p:cNvPr>
          <p:cNvGrpSpPr/>
          <p:nvPr/>
        </p:nvGrpSpPr>
        <p:grpSpPr>
          <a:xfrm>
            <a:off x="1105423" y="2799700"/>
            <a:ext cx="6831037" cy="2076456"/>
            <a:chOff x="1105423" y="2799700"/>
            <a:chExt cx="6831037" cy="2076456"/>
          </a:xfrm>
        </p:grpSpPr>
        <p:pic>
          <p:nvPicPr>
            <p:cNvPr id="2" name="Google Shape;293;p15">
              <a:extLst>
                <a:ext uri="{FF2B5EF4-FFF2-40B4-BE49-F238E27FC236}">
                  <a16:creationId xmlns:a16="http://schemas.microsoft.com/office/drawing/2014/main" id="{F3948300-0E09-06BF-6F07-EE2EE703E0C7}"/>
                </a:ext>
              </a:extLst>
            </p:cNvPr>
            <p:cNvPicPr preferRelativeResize="0"/>
            <p:nvPr/>
          </p:nvPicPr>
          <p:blipFill rotWithShape="1">
            <a:blip r:embed="rId2">
              <a:alphaModFix/>
            </a:blip>
            <a:srcRect l="20636" t="26895" r="12772"/>
            <a:stretch/>
          </p:blipFill>
          <p:spPr>
            <a:xfrm rot="16200000">
              <a:off x="3662661" y="2318323"/>
              <a:ext cx="2076456" cy="3039210"/>
            </a:xfrm>
            <a:prstGeom prst="rect">
              <a:avLst/>
            </a:prstGeom>
            <a:noFill/>
            <a:ln>
              <a:noFill/>
            </a:ln>
          </p:spPr>
        </p:pic>
        <p:sp>
          <p:nvSpPr>
            <p:cNvPr id="4" name="Google Shape;294;p15">
              <a:extLst>
                <a:ext uri="{FF2B5EF4-FFF2-40B4-BE49-F238E27FC236}">
                  <a16:creationId xmlns:a16="http://schemas.microsoft.com/office/drawing/2014/main" id="{58A6E073-CA52-FEBA-45D5-4EA1161FA49D}"/>
                </a:ext>
              </a:extLst>
            </p:cNvPr>
            <p:cNvSpPr txBox="1"/>
            <p:nvPr/>
          </p:nvSpPr>
          <p:spPr>
            <a:xfrm>
              <a:off x="1105423" y="3860447"/>
              <a:ext cx="630313" cy="400079"/>
            </a:xfrm>
            <a:prstGeom prst="rect">
              <a:avLst/>
            </a:prstGeom>
            <a:noFill/>
            <a:ln>
              <a:noFill/>
            </a:ln>
          </p:spPr>
          <p:txBody>
            <a:bodyPr spcFirstLastPara="1" wrap="square" lIns="91425" tIns="91425" rIns="91425" bIns="91425"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a:latin typeface="Source Sans Pro"/>
                  <a:ea typeface="Nunito"/>
                  <a:cs typeface="Nunito"/>
                  <a:sym typeface="Nunito"/>
                </a:rPr>
                <a:t>Servo</a:t>
              </a:r>
              <a:endParaRPr lang="en-US">
                <a:latin typeface="Source Sans Pro"/>
                <a:ea typeface="Nunito"/>
                <a:cs typeface="Nunito"/>
              </a:endParaRPr>
            </a:p>
          </p:txBody>
        </p:sp>
        <p:cxnSp>
          <p:nvCxnSpPr>
            <p:cNvPr id="7" name="Google Shape;295;p15">
              <a:extLst>
                <a:ext uri="{FF2B5EF4-FFF2-40B4-BE49-F238E27FC236}">
                  <a16:creationId xmlns:a16="http://schemas.microsoft.com/office/drawing/2014/main" id="{8829E7A6-B513-85D3-C5F8-DEC05068EF90}"/>
                </a:ext>
              </a:extLst>
            </p:cNvPr>
            <p:cNvCxnSpPr/>
            <p:nvPr/>
          </p:nvCxnSpPr>
          <p:spPr>
            <a:xfrm>
              <a:off x="1690585" y="4092231"/>
              <a:ext cx="1843200" cy="265800"/>
            </a:xfrm>
            <a:prstGeom prst="straightConnector1">
              <a:avLst/>
            </a:prstGeom>
            <a:noFill/>
            <a:ln w="19050" cap="flat" cmpd="sng">
              <a:solidFill>
                <a:schemeClr val="dk2"/>
              </a:solidFill>
              <a:prstDash val="solid"/>
              <a:round/>
              <a:headEnd type="none" w="med" len="med"/>
              <a:tailEnd type="triangle" w="med" len="med"/>
            </a:ln>
          </p:spPr>
        </p:cxnSp>
        <p:sp>
          <p:nvSpPr>
            <p:cNvPr id="8" name="Google Shape;296;p15">
              <a:extLst>
                <a:ext uri="{FF2B5EF4-FFF2-40B4-BE49-F238E27FC236}">
                  <a16:creationId xmlns:a16="http://schemas.microsoft.com/office/drawing/2014/main" id="{819C853D-98EB-32C4-6835-4079626ED0F7}"/>
                </a:ext>
              </a:extLst>
            </p:cNvPr>
            <p:cNvSpPr txBox="1"/>
            <p:nvPr/>
          </p:nvSpPr>
          <p:spPr>
            <a:xfrm>
              <a:off x="6871640" y="2834729"/>
              <a:ext cx="1064820" cy="400079"/>
            </a:xfrm>
            <a:prstGeom prst="rect">
              <a:avLst/>
            </a:prstGeom>
            <a:noFill/>
            <a:ln>
              <a:noFill/>
            </a:ln>
          </p:spPr>
          <p:txBody>
            <a:bodyPr spcFirstLastPara="1" wrap="square" lIns="91425" tIns="91425" rIns="91425" bIns="91425"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a:latin typeface="Source Sans Pro"/>
                  <a:ea typeface="Nunito"/>
                  <a:cs typeface="Nunito"/>
                  <a:sym typeface="Nunito"/>
                </a:rPr>
                <a:t>Horn</a:t>
              </a:r>
              <a:endParaRPr lang="en-US">
                <a:latin typeface="Source Sans Pro"/>
                <a:ea typeface="Nunito"/>
                <a:cs typeface="Nunito"/>
              </a:endParaRPr>
            </a:p>
          </p:txBody>
        </p:sp>
        <p:sp>
          <p:nvSpPr>
            <p:cNvPr id="9" name="Google Shape;297;p15">
              <a:extLst>
                <a:ext uri="{FF2B5EF4-FFF2-40B4-BE49-F238E27FC236}">
                  <a16:creationId xmlns:a16="http://schemas.microsoft.com/office/drawing/2014/main" id="{3A045567-4C76-EFD7-6DBA-4CC5D93787F6}"/>
                </a:ext>
              </a:extLst>
            </p:cNvPr>
            <p:cNvSpPr txBox="1"/>
            <p:nvPr/>
          </p:nvSpPr>
          <p:spPr>
            <a:xfrm>
              <a:off x="1249248" y="2842535"/>
              <a:ext cx="1096112" cy="400079"/>
            </a:xfrm>
            <a:prstGeom prst="rect">
              <a:avLst/>
            </a:prstGeom>
            <a:noFill/>
            <a:ln>
              <a:noFill/>
            </a:ln>
          </p:spPr>
          <p:txBody>
            <a:bodyPr spcFirstLastPara="1" wrap="square" lIns="91425" tIns="91425" rIns="91425" bIns="91425"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a:latin typeface="Source Sans Pro"/>
                  <a:ea typeface="Nunito"/>
                  <a:cs typeface="Nunito"/>
                  <a:sym typeface="Nunito"/>
                </a:rPr>
                <a:t>Small Screw</a:t>
              </a:r>
              <a:endParaRPr lang="en-US">
                <a:latin typeface="Source Sans Pro"/>
                <a:ea typeface="Nunito"/>
                <a:cs typeface="Nunito"/>
              </a:endParaRPr>
            </a:p>
          </p:txBody>
        </p:sp>
        <p:cxnSp>
          <p:nvCxnSpPr>
            <p:cNvPr id="10" name="Google Shape;298;p15">
              <a:extLst>
                <a:ext uri="{FF2B5EF4-FFF2-40B4-BE49-F238E27FC236}">
                  <a16:creationId xmlns:a16="http://schemas.microsoft.com/office/drawing/2014/main" id="{18D24C32-E67F-10F1-1577-D959D07294EC}"/>
                </a:ext>
              </a:extLst>
            </p:cNvPr>
            <p:cNvCxnSpPr/>
            <p:nvPr/>
          </p:nvCxnSpPr>
          <p:spPr>
            <a:xfrm>
              <a:off x="2287798" y="3078755"/>
              <a:ext cx="2074500" cy="205800"/>
            </a:xfrm>
            <a:prstGeom prst="straightConnector1">
              <a:avLst/>
            </a:prstGeom>
            <a:noFill/>
            <a:ln w="19050" cap="flat" cmpd="sng">
              <a:solidFill>
                <a:schemeClr val="dk2"/>
              </a:solidFill>
              <a:prstDash val="solid"/>
              <a:round/>
              <a:headEnd type="none" w="med" len="med"/>
              <a:tailEnd type="triangle" w="med" len="med"/>
            </a:ln>
          </p:spPr>
        </p:cxnSp>
        <p:cxnSp>
          <p:nvCxnSpPr>
            <p:cNvPr id="11" name="Google Shape;299;p15">
              <a:extLst>
                <a:ext uri="{FF2B5EF4-FFF2-40B4-BE49-F238E27FC236}">
                  <a16:creationId xmlns:a16="http://schemas.microsoft.com/office/drawing/2014/main" id="{51521738-23D2-6BE3-43A8-7E98BD3F7222}"/>
                </a:ext>
              </a:extLst>
            </p:cNvPr>
            <p:cNvCxnSpPr>
              <a:cxnSpLocks/>
            </p:cNvCxnSpPr>
            <p:nvPr/>
          </p:nvCxnSpPr>
          <p:spPr>
            <a:xfrm flipH="1">
              <a:off x="5077045" y="3037235"/>
              <a:ext cx="1834500" cy="14100"/>
            </a:xfrm>
            <a:prstGeom prst="straightConnector1">
              <a:avLst/>
            </a:prstGeom>
            <a:noFill/>
            <a:ln w="19050" cap="flat" cmpd="sng">
              <a:solidFill>
                <a:schemeClr val="dk2"/>
              </a:solidFill>
              <a:prstDash val="solid"/>
              <a:round/>
              <a:headEnd type="none" w="med" len="med"/>
              <a:tailEnd type="triangle" w="med" len="med"/>
            </a:ln>
          </p:spPr>
        </p:cxnSp>
      </p:grpSp>
    </p:spTree>
    <p:extLst>
      <p:ext uri="{BB962C8B-B14F-4D97-AF65-F5344CB8AC3E}">
        <p14:creationId xmlns:p14="http://schemas.microsoft.com/office/powerpoint/2010/main" val="228601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284;p14">
            <a:extLst>
              <a:ext uri="{FF2B5EF4-FFF2-40B4-BE49-F238E27FC236}">
                <a16:creationId xmlns:a16="http://schemas.microsoft.com/office/drawing/2014/main" id="{C126E464-DEAF-C62C-2531-A251FC2A2085}"/>
              </a:ext>
            </a:extLst>
          </p:cNvPr>
          <p:cNvSpPr txBox="1">
            <a:spLocks noGrp="1"/>
          </p:cNvSpPr>
          <p:nvPr/>
        </p:nvSpPr>
        <p:spPr>
          <a:xfrm>
            <a:off x="724680" y="850035"/>
            <a:ext cx="7030500" cy="542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r>
              <a:rPr lang="en" sz="3600">
                <a:solidFill>
                  <a:srgbClr val="0C1930"/>
                </a:solidFill>
                <a:latin typeface="Source Sans Pro"/>
                <a:ea typeface="Source Sans Pro"/>
              </a:rPr>
              <a:t>Wiring a Servo</a:t>
            </a:r>
          </a:p>
        </p:txBody>
      </p:sp>
      <p:sp>
        <p:nvSpPr>
          <p:cNvPr id="6" name="Google Shape;285;p14">
            <a:extLst>
              <a:ext uri="{FF2B5EF4-FFF2-40B4-BE49-F238E27FC236}">
                <a16:creationId xmlns:a16="http://schemas.microsoft.com/office/drawing/2014/main" id="{6AFE8A98-C6E7-44F2-54B7-50BD76EC4FD1}"/>
              </a:ext>
            </a:extLst>
          </p:cNvPr>
          <p:cNvSpPr txBox="1">
            <a:spLocks noGrp="1"/>
          </p:cNvSpPr>
          <p:nvPr/>
        </p:nvSpPr>
        <p:spPr>
          <a:xfrm>
            <a:off x="785640" y="1674075"/>
            <a:ext cx="3487200" cy="1801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nSpc>
                <a:spcPct val="150000"/>
              </a:lnSpc>
              <a:buNone/>
            </a:pPr>
            <a:r>
              <a:rPr lang="en" sz="2000">
                <a:solidFill>
                  <a:srgbClr val="0C1930"/>
                </a:solidFill>
                <a:latin typeface="Source Sans Pro"/>
                <a:ea typeface="Source Sans Pro"/>
                <a:cs typeface="Segoe UI"/>
                <a:sym typeface="Arial"/>
              </a:rPr>
              <a:t>It's easy!</a:t>
            </a:r>
            <a:endParaRPr lang="en" sz="2000">
              <a:solidFill>
                <a:srgbClr val="0C1930"/>
              </a:solidFill>
              <a:latin typeface="Source Sans Pro"/>
              <a:ea typeface="Source Sans Pro"/>
              <a:cs typeface="Segoe UI"/>
            </a:endParaRPr>
          </a:p>
          <a:p>
            <a:pPr marL="0" indent="0">
              <a:lnSpc>
                <a:spcPct val="150000"/>
              </a:lnSpc>
              <a:buNone/>
            </a:pPr>
            <a:r>
              <a:rPr lang="en" sz="2000">
                <a:solidFill>
                  <a:srgbClr val="0C1930"/>
                </a:solidFill>
                <a:latin typeface="Source Sans Pro"/>
                <a:ea typeface="Source Sans Pro"/>
                <a:cs typeface="Segoe UI"/>
                <a:sym typeface="Arial"/>
              </a:rPr>
              <a:t>Red =&gt; 5V</a:t>
            </a:r>
            <a:endParaRPr lang="en" sz="2000">
              <a:solidFill>
                <a:srgbClr val="0C1930"/>
              </a:solidFill>
              <a:latin typeface="Source Sans Pro"/>
              <a:ea typeface="Source Sans Pro"/>
              <a:cs typeface="Segoe UI"/>
            </a:endParaRPr>
          </a:p>
          <a:p>
            <a:pPr marL="0" indent="0">
              <a:lnSpc>
                <a:spcPct val="150000"/>
              </a:lnSpc>
              <a:buNone/>
            </a:pPr>
            <a:r>
              <a:rPr lang="en" sz="2000">
                <a:solidFill>
                  <a:srgbClr val="0C1930"/>
                </a:solidFill>
                <a:latin typeface="Source Sans Pro"/>
                <a:ea typeface="Source Sans Pro"/>
                <a:cs typeface="Segoe UI"/>
                <a:sym typeface="Arial"/>
              </a:rPr>
              <a:t>Brown =&gt; GND</a:t>
            </a:r>
            <a:endParaRPr lang="en" sz="2000">
              <a:solidFill>
                <a:srgbClr val="0C1930"/>
              </a:solidFill>
              <a:latin typeface="Source Sans Pro"/>
              <a:ea typeface="Source Sans Pro"/>
              <a:cs typeface="Segoe UI"/>
            </a:endParaRPr>
          </a:p>
          <a:p>
            <a:pPr marL="0" indent="0">
              <a:lnSpc>
                <a:spcPct val="150000"/>
              </a:lnSpc>
              <a:buNone/>
            </a:pPr>
            <a:r>
              <a:rPr lang="en" sz="2000">
                <a:solidFill>
                  <a:srgbClr val="0C1930"/>
                </a:solidFill>
                <a:latin typeface="Source Sans Pro"/>
                <a:ea typeface="Source Sans Pro"/>
                <a:cs typeface="Segoe UI"/>
              </a:rPr>
              <a:t>Orange =&gt; digital pin</a:t>
            </a:r>
          </a:p>
        </p:txBody>
      </p:sp>
      <p:pic>
        <p:nvPicPr>
          <p:cNvPr id="2" name="Picture 1" descr="A blue electric motor with wires and screws&#10;&#10;Description automatically generated">
            <a:extLst>
              <a:ext uri="{FF2B5EF4-FFF2-40B4-BE49-F238E27FC236}">
                <a16:creationId xmlns:a16="http://schemas.microsoft.com/office/drawing/2014/main" id="{F65B8829-73EA-7EBC-EE64-EFDEEA30C1FD}"/>
              </a:ext>
            </a:extLst>
          </p:cNvPr>
          <p:cNvPicPr>
            <a:picLocks noChangeAspect="1"/>
          </p:cNvPicPr>
          <p:nvPr/>
        </p:nvPicPr>
        <p:blipFill>
          <a:blip r:embed="rId2"/>
          <a:stretch>
            <a:fillRect/>
          </a:stretch>
        </p:blipFill>
        <p:spPr>
          <a:xfrm>
            <a:off x="4498937" y="1121975"/>
            <a:ext cx="3895725" cy="3248025"/>
          </a:xfrm>
          <a:prstGeom prst="rect">
            <a:avLst/>
          </a:prstGeom>
        </p:spPr>
      </p:pic>
    </p:spTree>
    <p:extLst>
      <p:ext uri="{BB962C8B-B14F-4D97-AF65-F5344CB8AC3E}">
        <p14:creationId xmlns:p14="http://schemas.microsoft.com/office/powerpoint/2010/main" val="517837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284;p14">
            <a:extLst>
              <a:ext uri="{FF2B5EF4-FFF2-40B4-BE49-F238E27FC236}">
                <a16:creationId xmlns:a16="http://schemas.microsoft.com/office/drawing/2014/main" id="{C126E464-DEAF-C62C-2531-A251FC2A2085}"/>
              </a:ext>
            </a:extLst>
          </p:cNvPr>
          <p:cNvSpPr txBox="1">
            <a:spLocks noGrp="1"/>
          </p:cNvSpPr>
          <p:nvPr/>
        </p:nvSpPr>
        <p:spPr>
          <a:xfrm>
            <a:off x="724680" y="850035"/>
            <a:ext cx="7030500" cy="542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r>
              <a:rPr lang="en" sz="3600">
                <a:solidFill>
                  <a:srgbClr val="0C1930"/>
                </a:solidFill>
                <a:latin typeface="Source Sans Pro"/>
                <a:ea typeface="Source Sans Pro"/>
              </a:rPr>
              <a:t>Coding a Servo</a:t>
            </a:r>
          </a:p>
        </p:txBody>
      </p:sp>
      <p:sp>
        <p:nvSpPr>
          <p:cNvPr id="6" name="Google Shape;285;p14">
            <a:extLst>
              <a:ext uri="{FF2B5EF4-FFF2-40B4-BE49-F238E27FC236}">
                <a16:creationId xmlns:a16="http://schemas.microsoft.com/office/drawing/2014/main" id="{6AFE8A98-C6E7-44F2-54B7-50BD76EC4FD1}"/>
              </a:ext>
            </a:extLst>
          </p:cNvPr>
          <p:cNvSpPr txBox="1">
            <a:spLocks noGrp="1"/>
          </p:cNvSpPr>
          <p:nvPr/>
        </p:nvSpPr>
        <p:spPr>
          <a:xfrm>
            <a:off x="1127145" y="2761319"/>
            <a:ext cx="2859946" cy="1801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nSpc>
                <a:spcPct val="100000"/>
              </a:lnSpc>
              <a:buNone/>
            </a:pPr>
            <a:r>
              <a:rPr lang="en" sz="1600">
                <a:solidFill>
                  <a:srgbClr val="0C1930"/>
                </a:solidFill>
                <a:latin typeface="Source Sans Pro"/>
                <a:ea typeface="Source Sans Pro"/>
                <a:cs typeface="Segoe UI"/>
                <a:sym typeface="Arial"/>
              </a:rPr>
              <a:t>Tells the servo what angle to turn to.</a:t>
            </a:r>
            <a:endParaRPr lang="en" sz="1600">
              <a:solidFill>
                <a:srgbClr val="0C1930"/>
              </a:solidFill>
              <a:latin typeface="Source Sans Pro"/>
              <a:ea typeface="Source Sans Pro"/>
              <a:cs typeface="Segoe UI"/>
            </a:endParaRPr>
          </a:p>
          <a:p>
            <a:pPr marL="0" indent="0">
              <a:lnSpc>
                <a:spcPct val="100000"/>
              </a:lnSpc>
              <a:buNone/>
            </a:pPr>
            <a:endParaRPr lang="en" sz="1600">
              <a:solidFill>
                <a:srgbClr val="0C1930"/>
              </a:solidFill>
              <a:latin typeface="Source Sans Pro"/>
              <a:ea typeface="Source Sans Pro"/>
              <a:cs typeface="Segoe UI"/>
            </a:endParaRPr>
          </a:p>
          <a:p>
            <a:pPr marL="0" indent="0">
              <a:lnSpc>
                <a:spcPct val="100000"/>
              </a:lnSpc>
              <a:buNone/>
            </a:pPr>
            <a:r>
              <a:rPr lang="en" sz="1600" b="1">
                <a:solidFill>
                  <a:srgbClr val="0C1930"/>
                </a:solidFill>
                <a:latin typeface="Source Sans Pro"/>
                <a:ea typeface="Source Sans Pro"/>
                <a:cs typeface="Segoe UI"/>
              </a:rPr>
              <a:t>Write Pin</a:t>
            </a:r>
            <a:r>
              <a:rPr lang="en" sz="1600">
                <a:solidFill>
                  <a:srgbClr val="0C1930"/>
                </a:solidFill>
                <a:latin typeface="Source Sans Pro"/>
                <a:ea typeface="Source Sans Pro"/>
                <a:cs typeface="Segoe UI"/>
              </a:rPr>
              <a:t> is the digital pin it is plugged into</a:t>
            </a:r>
          </a:p>
          <a:p>
            <a:pPr marL="0" indent="0">
              <a:lnSpc>
                <a:spcPct val="100000"/>
              </a:lnSpc>
              <a:buNone/>
            </a:pPr>
            <a:endParaRPr lang="en" sz="1600">
              <a:solidFill>
                <a:srgbClr val="0C1930"/>
              </a:solidFill>
              <a:latin typeface="Source Sans Pro"/>
              <a:ea typeface="Source Sans Pro"/>
              <a:cs typeface="Segoe UI"/>
            </a:endParaRPr>
          </a:p>
          <a:p>
            <a:pPr marL="0" indent="0">
              <a:lnSpc>
                <a:spcPct val="100000"/>
              </a:lnSpc>
              <a:buNone/>
            </a:pPr>
            <a:r>
              <a:rPr lang="en" sz="1600" b="1">
                <a:solidFill>
                  <a:srgbClr val="0C1930"/>
                </a:solidFill>
                <a:latin typeface="Source Sans Pro"/>
                <a:ea typeface="Source Sans Pro"/>
                <a:cs typeface="Segoe UI"/>
              </a:rPr>
              <a:t>Angle</a:t>
            </a:r>
            <a:r>
              <a:rPr lang="en" sz="1600">
                <a:solidFill>
                  <a:srgbClr val="0C1930"/>
                </a:solidFill>
                <a:latin typeface="Source Sans Pro"/>
                <a:ea typeface="Source Sans Pro"/>
                <a:cs typeface="Segoe UI"/>
              </a:rPr>
              <a:t> is the angle you want to set it to. (0-180 degrees)</a:t>
            </a:r>
          </a:p>
          <a:p>
            <a:pPr marL="0" indent="0">
              <a:lnSpc>
                <a:spcPct val="100000"/>
              </a:lnSpc>
              <a:buNone/>
            </a:pPr>
            <a:endParaRPr lang="en" sz="1600">
              <a:solidFill>
                <a:srgbClr val="0C1930"/>
              </a:solidFill>
              <a:latin typeface="Source Sans Pro"/>
              <a:ea typeface="Source Sans Pro"/>
              <a:cs typeface="Segoe UI"/>
            </a:endParaRPr>
          </a:p>
        </p:txBody>
      </p:sp>
      <p:pic>
        <p:nvPicPr>
          <p:cNvPr id="7" name="Picture 6" descr="A blue rectangle with white text&#10;&#10;Description automatically generated">
            <a:extLst>
              <a:ext uri="{FF2B5EF4-FFF2-40B4-BE49-F238E27FC236}">
                <a16:creationId xmlns:a16="http://schemas.microsoft.com/office/drawing/2014/main" id="{08DA11AC-C9D2-E3F1-0AF5-B4417A16C366}"/>
              </a:ext>
            </a:extLst>
          </p:cNvPr>
          <p:cNvPicPr>
            <a:picLocks noChangeAspect="1"/>
          </p:cNvPicPr>
          <p:nvPr/>
        </p:nvPicPr>
        <p:blipFill>
          <a:blip r:embed="rId2"/>
          <a:stretch>
            <a:fillRect/>
          </a:stretch>
        </p:blipFill>
        <p:spPr>
          <a:xfrm>
            <a:off x="1122092" y="1662344"/>
            <a:ext cx="2857500" cy="1038225"/>
          </a:xfrm>
          <a:prstGeom prst="rect">
            <a:avLst/>
          </a:prstGeom>
        </p:spPr>
      </p:pic>
      <p:pic>
        <p:nvPicPr>
          <p:cNvPr id="8" name="Picture 7" descr="A screenshot of a computer&#10;&#10;Description automatically generated">
            <a:extLst>
              <a:ext uri="{FF2B5EF4-FFF2-40B4-BE49-F238E27FC236}">
                <a16:creationId xmlns:a16="http://schemas.microsoft.com/office/drawing/2014/main" id="{2CB4197B-EC11-A900-EB2F-936407ED5E2A}"/>
              </a:ext>
            </a:extLst>
          </p:cNvPr>
          <p:cNvPicPr>
            <a:picLocks noChangeAspect="1"/>
          </p:cNvPicPr>
          <p:nvPr/>
        </p:nvPicPr>
        <p:blipFill>
          <a:blip r:embed="rId3"/>
          <a:stretch>
            <a:fillRect/>
          </a:stretch>
        </p:blipFill>
        <p:spPr>
          <a:xfrm>
            <a:off x="5087512" y="1658628"/>
            <a:ext cx="3122806" cy="1031720"/>
          </a:xfrm>
          <a:prstGeom prst="rect">
            <a:avLst/>
          </a:prstGeom>
        </p:spPr>
      </p:pic>
      <p:sp>
        <p:nvSpPr>
          <p:cNvPr id="9" name="Google Shape;285;p14">
            <a:extLst>
              <a:ext uri="{FF2B5EF4-FFF2-40B4-BE49-F238E27FC236}">
                <a16:creationId xmlns:a16="http://schemas.microsoft.com/office/drawing/2014/main" id="{E260BB8C-58E8-9862-F1EE-2543B0A43449}"/>
              </a:ext>
            </a:extLst>
          </p:cNvPr>
          <p:cNvSpPr txBox="1">
            <a:spLocks noGrp="1"/>
          </p:cNvSpPr>
          <p:nvPr/>
        </p:nvSpPr>
        <p:spPr>
          <a:xfrm>
            <a:off x="5141584" y="2796166"/>
            <a:ext cx="3069030" cy="1801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nSpc>
                <a:spcPct val="100000"/>
              </a:lnSpc>
              <a:buNone/>
            </a:pPr>
            <a:r>
              <a:rPr lang="en" sz="1600">
                <a:solidFill>
                  <a:srgbClr val="0C1930"/>
                </a:solidFill>
                <a:latin typeface="Source Sans Pro"/>
                <a:ea typeface="Source Sans Pro"/>
                <a:cs typeface="Segoe UI"/>
                <a:sym typeface="Arial"/>
              </a:rPr>
              <a:t>Tells you</a:t>
            </a:r>
            <a:r>
              <a:rPr lang="en" sz="1600">
                <a:solidFill>
                  <a:srgbClr val="0C1930"/>
                </a:solidFill>
                <a:latin typeface="Source Sans Pro"/>
                <a:ea typeface="Source Sans Pro"/>
                <a:cs typeface="Segoe UI"/>
              </a:rPr>
              <a:t> what </a:t>
            </a:r>
            <a:r>
              <a:rPr lang="en" sz="1600">
                <a:solidFill>
                  <a:srgbClr val="0C1930"/>
                </a:solidFill>
                <a:latin typeface="Source Sans Pro"/>
                <a:ea typeface="Source Sans Pro"/>
                <a:cs typeface="Segoe UI"/>
                <a:sym typeface="Arial"/>
              </a:rPr>
              <a:t>the </a:t>
            </a:r>
            <a:r>
              <a:rPr lang="en" sz="1600">
                <a:solidFill>
                  <a:srgbClr val="0C1930"/>
                </a:solidFill>
                <a:latin typeface="Source Sans Pro"/>
                <a:ea typeface="Source Sans Pro"/>
                <a:cs typeface="Segoe UI"/>
              </a:rPr>
              <a:t>current </a:t>
            </a:r>
            <a:r>
              <a:rPr lang="en" sz="1600">
                <a:solidFill>
                  <a:srgbClr val="0C1930"/>
                </a:solidFill>
                <a:latin typeface="Source Sans Pro"/>
                <a:ea typeface="Source Sans Pro"/>
                <a:cs typeface="Segoe UI"/>
                <a:sym typeface="Arial"/>
              </a:rPr>
              <a:t>angle </a:t>
            </a:r>
            <a:r>
              <a:rPr lang="en" sz="1600">
                <a:solidFill>
                  <a:srgbClr val="0C1930"/>
                </a:solidFill>
                <a:latin typeface="Source Sans Pro"/>
                <a:ea typeface="Source Sans Pro"/>
                <a:cs typeface="Segoe UI"/>
              </a:rPr>
              <a:t>of the servo is. Use in conjunction with a serial print block.</a:t>
            </a:r>
            <a:endParaRPr lang="en-US"/>
          </a:p>
        </p:txBody>
      </p:sp>
    </p:spTree>
    <p:extLst>
      <p:ext uri="{BB962C8B-B14F-4D97-AF65-F5344CB8AC3E}">
        <p14:creationId xmlns:p14="http://schemas.microsoft.com/office/powerpoint/2010/main" val="17213362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087a1c246d9f2852b676c4c6ca2076edffea7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S_Yel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TEM">
      <a:majorFont>
        <a:latin typeface="Montserrat"/>
        <a:ea typeface=""/>
        <a:cs typeface=""/>
      </a:majorFont>
      <a:minorFont>
        <a:latin typeface="Montserrat"/>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extLst>
    <a:ext uri="{05A4C25C-085E-4340-85A3-A5531E510DB2}">
      <thm15:themeFamily xmlns:thm15="http://schemas.microsoft.com/office/thememl/2012/main" name="MS_Yellow" id="{D98D778E-803A-4925-962B-C919C08277D0}" vid="{D2E614B3-B53F-4F1F-84A7-4A6B5F10BE6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527443B7F650468EB70DBA5F662911" ma:contentTypeVersion="19" ma:contentTypeDescription="Create a new document." ma:contentTypeScope="" ma:versionID="1dcc0da45af1e6733cd93be76481f6e9">
  <xsd:schema xmlns:xsd="http://www.w3.org/2001/XMLSchema" xmlns:xs="http://www.w3.org/2001/XMLSchema" xmlns:p="http://schemas.microsoft.com/office/2006/metadata/properties" xmlns:ns2="5796801b-3a89-4506-aaa3-b2b080dc6fff" xmlns:ns3="352a001b-fdfe-49a0-8a03-de813b89e960" targetNamespace="http://schemas.microsoft.com/office/2006/metadata/properties" ma:root="true" ma:fieldsID="8061108c9017e2d5c6aa652c79b4115d" ns2:_="" ns3:_="">
    <xsd:import namespace="5796801b-3a89-4506-aaa3-b2b080dc6fff"/>
    <xsd:import namespace="352a001b-fdfe-49a0-8a03-de813b89e9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Dateuploadedtocours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6801b-3a89-4506-aaa3-b2b080dc6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9b8d16d-ae89-43c7-a374-a853dcb022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Dateuploadedtocourse" ma:index="25" nillable="true" ma:displayName="Date uploaded to course" ma:format="Dropdown" ma:internalName="Dateuploadedtocourse">
      <xsd:simpleType>
        <xsd:restriction base="dms:Text">
          <xsd:maxLength value="255"/>
        </xsd:restriction>
      </xsd:simpleType>
    </xsd:element>
    <xsd:element name="MediaServiceLocation" ma:index="26"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2a001b-fdfe-49a0-8a03-de813b89e9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98a70c-eb8b-4cde-922a-1396e9e365c9}" ma:internalName="TaxCatchAll" ma:showField="CatchAllData" ma:web="352a001b-fdfe-49a0-8a03-de813b89e9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796801b-3a89-4506-aaa3-b2b080dc6fff">
      <Terms xmlns="http://schemas.microsoft.com/office/infopath/2007/PartnerControls"/>
    </lcf76f155ced4ddcb4097134ff3c332f>
    <TaxCatchAll xmlns="352a001b-fdfe-49a0-8a03-de813b89e960" xsi:nil="true"/>
    <Dateuploadedtocourse xmlns="5796801b-3a89-4506-aaa3-b2b080dc6fff" xsi:nil="true"/>
  </documentManagement>
</p:properties>
</file>

<file path=customXml/itemProps1.xml><?xml version="1.0" encoding="utf-8"?>
<ds:datastoreItem xmlns:ds="http://schemas.openxmlformats.org/officeDocument/2006/customXml" ds:itemID="{6D143077-0490-495C-9EF9-9E912C14E3CE}"/>
</file>

<file path=customXml/itemProps2.xml><?xml version="1.0" encoding="utf-8"?>
<ds:datastoreItem xmlns:ds="http://schemas.openxmlformats.org/officeDocument/2006/customXml" ds:itemID="{C80682D0-2F0D-402C-A44F-13601A6AF6B7}">
  <ds:schemaRefs>
    <ds:schemaRef ds:uri="http://schemas.microsoft.com/sharepoint/v3/contenttype/forms"/>
  </ds:schemaRefs>
</ds:datastoreItem>
</file>

<file path=customXml/itemProps3.xml><?xml version="1.0" encoding="utf-8"?>
<ds:datastoreItem xmlns:ds="http://schemas.openxmlformats.org/officeDocument/2006/customXml" ds:itemID="{E6D37B0F-942B-4CBA-BBDF-991B64D97777}">
  <ds:schemaRefs>
    <ds:schemaRef ds:uri="30ff7222-84b3-4161-a18c-503cb15f7ed6"/>
    <ds:schemaRef ds:uri="352a001b-fdfe-49a0-8a03-de813b89e960"/>
    <ds:schemaRef ds:uri="5796801b-3a89-4506-aaa3-b2b080dc6fff"/>
    <ds:schemaRef ds:uri="e48d4773-ac0e-4673-a179-ff50079e4121"/>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(16:9)</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MS_Yellow</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revision>1</cp:revision>
  <dcterms:created xsi:type="dcterms:W3CDTF">2016-01-05T02:38:42Z</dcterms:created>
  <dcterms:modified xsi:type="dcterms:W3CDTF">2024-08-27T14:44:21Z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0x0101006F527443B7F650468EB70DBA5F662911</vt:lpwstr>
  </property>
  <property fmtid="{D5CDD505-2E9C-101B-9397-08002B2CF9AE}" pid="3" name="xd_ProgID">
    <vt:lpwstr/>
  </property>
  <property fmtid="{D5CDD505-2E9C-101B-9397-08002B2CF9AE}" pid="4" name="ComplianceAssetId">
    <vt:lpwstr/>
  </property>
  <property fmtid="{D5CDD505-2E9C-101B-9397-08002B2CF9AE}" pid="5" name="TemplateUrl">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y fmtid="{D5CDD505-2E9C-101B-9397-08002B2CF9AE}" pid="9" name="MediaServiceImageTags">
    <vt:lpwstr/>
  </property>
</Properties>
</file>