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57" r:id="rId6"/>
    <p:sldId id="258" r:id="rId7"/>
    <p:sldId id="259" r:id="rId8"/>
    <p:sldId id="260" r:id="rId9"/>
    <p:sldId id="261" r:id="rId10"/>
  </p:sldIdLst>
  <p:sldSz cx="9144000" cy="5143500" type="screen16x9"/>
  <p:notesSz cx="6858000" cy="9144000"/>
  <p:custDataLst>
    <p:tags r:id="rId11"/>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C1930"/>
    <a:srgbClr val="000079"/>
    <a:srgbClr val="673276"/>
    <a:srgbClr val="7452CA"/>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04"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1370" y="1764044"/>
            <a:ext cx="6477000" cy="1356604"/>
          </a:xfrm>
          <a:prstGeom prst="rect">
            <a:avLst/>
          </a:prstGeom>
        </p:spPr>
        <p:txBody>
          <a:bodyPr rtlCol="0" anchor="b"/>
          <a:lstStyle>
            <a:lvl1pPr>
              <a:defRPr cap="all" baseline="0"/>
            </a:lvl1pPr>
            <a:extLst/>
          </a:lstStyle>
          <a:p>
            <a:r>
              <a:rPr lang="en-US"/>
              <a:t>Click to edit Master title style</a:t>
            </a: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2" name="Picture 1" descr="A white text on a black background&#10;&#10;Description automatically generated">
            <a:extLst>
              <a:ext uri="{FF2B5EF4-FFF2-40B4-BE49-F238E27FC236}">
                <a16:creationId xmlns:a16="http://schemas.microsoft.com/office/drawing/2014/main" id="{C3CC4929-9716-859C-1A3F-D9076F943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E5588A3-BA1B-8673-E4FE-1832806FA4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078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7761F5-D8D8-40C6-8D23-53FB4F657941}"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2D5C0-7033-4DB5-8DD1-2301A54E55CE}" type="slidenum">
              <a:rPr lang="en-US" smtClean="0"/>
              <a:t>‹#›</a:t>
            </a:fld>
            <a:endParaRPr lang="en-US"/>
          </a:p>
        </p:txBody>
      </p:sp>
    </p:spTree>
    <p:extLst>
      <p:ext uri="{BB962C8B-B14F-4D97-AF65-F5344CB8AC3E}">
        <p14:creationId xmlns:p14="http://schemas.microsoft.com/office/powerpoint/2010/main" val="1336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539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903D122-F9DC-ABBC-C7D0-B5047620F14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8" r:id="rId5"/>
    <p:sldLayoutId id="2147483659" r:id="rId6"/>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7;p13">
            <a:extLst>
              <a:ext uri="{FF2B5EF4-FFF2-40B4-BE49-F238E27FC236}">
                <a16:creationId xmlns:a16="http://schemas.microsoft.com/office/drawing/2014/main" id="{47593FD0-327F-C9B6-AEE0-6E0F59E5749C}"/>
              </a:ext>
            </a:extLst>
          </p:cNvPr>
          <p:cNvSpPr txBox="1">
            <a:spLocks noGrp="1"/>
          </p:cNvSpPr>
          <p:nvPr/>
        </p:nvSpPr>
        <p:spPr>
          <a:xfrm>
            <a:off x="722205" y="1286298"/>
            <a:ext cx="4255500" cy="1872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1pPr>
            <a:lvl2pPr marR="0" lvl="1"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2pPr>
            <a:lvl3pPr marR="0" lvl="2"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3pPr>
            <a:lvl4pPr marR="0" lvl="3"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4pPr>
            <a:lvl5pPr marR="0" lvl="4"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5pPr>
            <a:lvl6pPr marR="0" lvl="5"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6pPr>
            <a:lvl7pPr marR="0" lvl="6"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7pPr>
            <a:lvl8pPr marR="0" lvl="7"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8pPr>
            <a:lvl9pPr marR="0" lvl="8"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9pPr>
          </a:lstStyle>
          <a:p>
            <a:pPr marL="0" lvl="0" indent="0" algn="l" rtl="0">
              <a:spcBef>
                <a:spcPts val="0"/>
              </a:spcBef>
              <a:spcAft>
                <a:spcPts val="0"/>
              </a:spcAft>
              <a:buNone/>
            </a:pPr>
            <a:r>
              <a:rPr lang="en" sz="7200">
                <a:solidFill>
                  <a:srgbClr val="0C1930"/>
                </a:solidFill>
                <a:latin typeface="Source Sans Pro"/>
              </a:rPr>
              <a:t>Switch Solutions</a:t>
            </a:r>
            <a:endParaRPr lang="en-US" sz="7200">
              <a:solidFill>
                <a:srgbClr val="0C1930"/>
              </a:solidFill>
              <a:latin typeface="Source Sans Pro"/>
            </a:endParaRPr>
          </a:p>
        </p:txBody>
      </p:sp>
      <p:pic>
        <p:nvPicPr>
          <p:cNvPr id="3" name="Picture 2" descr="A blue symbol with white text&#10;&#10;Description automatically generated">
            <a:extLst>
              <a:ext uri="{FF2B5EF4-FFF2-40B4-BE49-F238E27FC236}">
                <a16:creationId xmlns:a16="http://schemas.microsoft.com/office/drawing/2014/main" id="{8FF58C98-961E-5265-4666-D5F289DC4E39}"/>
              </a:ext>
            </a:extLst>
          </p:cNvPr>
          <p:cNvPicPr>
            <a:picLocks noChangeAspect="1"/>
          </p:cNvPicPr>
          <p:nvPr/>
        </p:nvPicPr>
        <p:blipFill rotWithShape="1">
          <a:blip r:embed="rId2"/>
          <a:srcRect r="5051" b="8995"/>
          <a:stretch/>
        </p:blipFill>
        <p:spPr>
          <a:xfrm>
            <a:off x="5296853" y="862965"/>
            <a:ext cx="3593447" cy="2615100"/>
          </a:xfrm>
          <a:prstGeom prst="roundRect">
            <a:avLst/>
          </a:prstGeom>
        </p:spPr>
      </p:pic>
      <p:sp>
        <p:nvSpPr>
          <p:cNvPr id="4" name="Google Shape;278;p13">
            <a:extLst>
              <a:ext uri="{FF2B5EF4-FFF2-40B4-BE49-F238E27FC236}">
                <a16:creationId xmlns:a16="http://schemas.microsoft.com/office/drawing/2014/main" id="{224214C6-FD77-EDC4-FA49-1FE20CCA733B}"/>
              </a:ext>
            </a:extLst>
          </p:cNvPr>
          <p:cNvSpPr txBox="1">
            <a:spLocks noGrp="1"/>
          </p:cNvSpPr>
          <p:nvPr/>
        </p:nvSpPr>
        <p:spPr>
          <a:xfrm>
            <a:off x="724940" y="3923960"/>
            <a:ext cx="8117880" cy="695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1pPr>
            <a:lvl2pPr marL="914400" marR="0" lvl="1"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2pPr>
            <a:lvl3pPr marL="1371600" marR="0" lvl="2"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3pPr>
            <a:lvl4pPr marL="1828800" marR="0" lvl="3"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4pPr>
            <a:lvl5pPr marL="2286000" marR="0" lvl="4"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5pPr>
            <a:lvl6pPr marL="2743200" marR="0" lvl="5"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6pPr>
            <a:lvl7pPr marL="3200400" marR="0" lvl="6"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7pPr>
            <a:lvl8pPr marL="3657600" marR="0" lvl="7"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8pPr>
            <a:lvl9pPr marL="4114800" marR="0" lvl="8"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9pPr>
          </a:lstStyle>
          <a:p>
            <a:pPr marL="0" lvl="0" indent="0" algn="l" rtl="0">
              <a:spcBef>
                <a:spcPts val="0"/>
              </a:spcBef>
              <a:spcAft>
                <a:spcPts val="0"/>
              </a:spcAft>
              <a:buNone/>
            </a:pPr>
            <a:r>
              <a:rPr lang="en">
                <a:solidFill>
                  <a:srgbClr val="0C1930"/>
                </a:solidFill>
                <a:latin typeface="Source Sans Pro"/>
              </a:rPr>
              <a:t>Example Solutions - There are lots of ways to solve these problems, this document includes one for each challenge.</a:t>
            </a:r>
            <a:endParaRPr lang="en-US">
              <a:solidFill>
                <a:srgbClr val="0C1930"/>
              </a:solidFill>
              <a:latin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91099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a:solidFill>
                  <a:srgbClr val="0C1930"/>
                </a:solidFill>
                <a:latin typeface="Source Sans Pro"/>
                <a:ea typeface="Source Sans Pro"/>
              </a:rPr>
              <a:t>Switch Problem 3</a:t>
            </a:r>
            <a:endParaRPr lang="en-US"/>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24680" y="1453095"/>
            <a:ext cx="7662960" cy="32352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600">
                <a:solidFill>
                  <a:srgbClr val="0C1930"/>
                </a:solidFill>
                <a:latin typeface="Source Sans Pro"/>
                <a:ea typeface="Source Sans Pro"/>
                <a:cs typeface="Roboto"/>
                <a:sym typeface="Arial"/>
              </a:rPr>
              <a:t>Program an LED to light up when two switches are pressed at the same time, and NOT when one or the other is pressed.</a:t>
            </a:r>
            <a:endParaRPr lang="en-US"/>
          </a:p>
        </p:txBody>
      </p:sp>
      <p:pic>
        <p:nvPicPr>
          <p:cNvPr id="2" name="Picture 1" descr="A screenshot of a computer&#10;&#10;Description automatically generated">
            <a:extLst>
              <a:ext uri="{FF2B5EF4-FFF2-40B4-BE49-F238E27FC236}">
                <a16:creationId xmlns:a16="http://schemas.microsoft.com/office/drawing/2014/main" id="{A554CBD3-4F15-CDCD-8C58-A594D0EFE6A5}"/>
              </a:ext>
            </a:extLst>
          </p:cNvPr>
          <p:cNvPicPr>
            <a:picLocks noChangeAspect="1"/>
          </p:cNvPicPr>
          <p:nvPr/>
        </p:nvPicPr>
        <p:blipFill>
          <a:blip r:embed="rId2"/>
          <a:stretch>
            <a:fillRect/>
          </a:stretch>
        </p:blipFill>
        <p:spPr>
          <a:xfrm>
            <a:off x="219772" y="2455127"/>
            <a:ext cx="5087281" cy="1585332"/>
          </a:xfrm>
          <a:prstGeom prst="rect">
            <a:avLst/>
          </a:prstGeom>
        </p:spPr>
      </p:pic>
    </p:spTree>
    <p:extLst>
      <p:ext uri="{BB962C8B-B14F-4D97-AF65-F5344CB8AC3E}">
        <p14:creationId xmlns:p14="http://schemas.microsoft.com/office/powerpoint/2010/main" val="347773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91099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a:solidFill>
                  <a:srgbClr val="0C1930"/>
                </a:solidFill>
                <a:latin typeface="Source Sans Pro"/>
                <a:ea typeface="Source Sans Pro"/>
              </a:rPr>
              <a:t>Switch Problem 4</a:t>
            </a:r>
            <a:endParaRPr lang="en-US"/>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24680" y="1362492"/>
            <a:ext cx="7662960" cy="32352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600">
                <a:solidFill>
                  <a:srgbClr val="0C1930"/>
                </a:solidFill>
                <a:latin typeface="Source Sans Pro"/>
                <a:ea typeface="Source Sans Pro"/>
                <a:cs typeface="Roboto"/>
                <a:sym typeface="Arial"/>
              </a:rPr>
              <a:t>Program a LED to light up when one switch OR the other is pressed but NOT both.</a:t>
            </a:r>
            <a:endParaRPr lang="en-US"/>
          </a:p>
        </p:txBody>
      </p:sp>
      <p:pic>
        <p:nvPicPr>
          <p:cNvPr id="3" name="Picture 2" descr="A purple puzzle with black text&#10;&#10;Description automatically generated">
            <a:extLst>
              <a:ext uri="{FF2B5EF4-FFF2-40B4-BE49-F238E27FC236}">
                <a16:creationId xmlns:a16="http://schemas.microsoft.com/office/drawing/2014/main" id="{0DB31D64-FE8C-E34C-413F-3DCB9159F2A2}"/>
              </a:ext>
            </a:extLst>
          </p:cNvPr>
          <p:cNvPicPr>
            <a:picLocks noChangeAspect="1"/>
          </p:cNvPicPr>
          <p:nvPr/>
        </p:nvPicPr>
        <p:blipFill>
          <a:blip r:embed="rId2"/>
          <a:stretch>
            <a:fillRect/>
          </a:stretch>
        </p:blipFill>
        <p:spPr>
          <a:xfrm>
            <a:off x="152400" y="1762706"/>
            <a:ext cx="8839200" cy="809625"/>
          </a:xfrm>
          <a:prstGeom prst="rect">
            <a:avLst/>
          </a:prstGeom>
        </p:spPr>
      </p:pic>
    </p:spTree>
    <p:extLst>
      <p:ext uri="{BB962C8B-B14F-4D97-AF65-F5344CB8AC3E}">
        <p14:creationId xmlns:p14="http://schemas.microsoft.com/office/powerpoint/2010/main" val="3244493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91099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a:solidFill>
                  <a:srgbClr val="0C1930"/>
                </a:solidFill>
                <a:latin typeface="Source Sans Pro"/>
                <a:ea typeface="Source Sans Pro"/>
              </a:rPr>
              <a:t>Switch Problem 5</a:t>
            </a:r>
            <a:endParaRPr lang="en-US"/>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5103635" y="1369767"/>
            <a:ext cx="3906393" cy="32352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200" dirty="0">
                <a:solidFill>
                  <a:srgbClr val="0C1930"/>
                </a:solidFill>
                <a:latin typeface="Source Sans Pro"/>
                <a:ea typeface="Source Sans Pro"/>
                <a:cs typeface="Roboto"/>
                <a:sym typeface="Arial"/>
              </a:rPr>
              <a:t>Program ONE LED to do the following:</a:t>
            </a:r>
            <a:endParaRPr lang="en" sz="1100" dirty="0">
              <a:solidFill>
                <a:srgbClr val="464646"/>
              </a:solidFill>
              <a:ea typeface="Source Sans Pro"/>
              <a:cs typeface="Roboto"/>
              <a:sym typeface="Arial"/>
            </a:endParaRPr>
          </a:p>
          <a:p>
            <a:pPr marL="228600" indent="-228600">
              <a:lnSpc>
                <a:spcPct val="114999"/>
              </a:lnSpc>
              <a:buAutoNum type="alphaLcPeriod"/>
            </a:pPr>
            <a:r>
              <a:rPr lang="en" sz="1200" dirty="0">
                <a:solidFill>
                  <a:srgbClr val="0C1930"/>
                </a:solidFill>
                <a:latin typeface="Source Sans Pro"/>
                <a:ea typeface="Source Sans Pro"/>
                <a:cs typeface="Roboto"/>
                <a:sym typeface="Arial"/>
              </a:rPr>
              <a:t>If one switch is pressed, blink the LED at 2 second intervals,</a:t>
            </a:r>
            <a:endParaRPr lang="en" sz="1100" dirty="0">
              <a:solidFill>
                <a:srgbClr val="464646"/>
              </a:solidFill>
              <a:ea typeface="Source Sans Pro"/>
              <a:cs typeface="Roboto"/>
              <a:sym typeface="Arial"/>
            </a:endParaRPr>
          </a:p>
          <a:p>
            <a:pPr marL="228600" indent="-228600">
              <a:lnSpc>
                <a:spcPct val="114999"/>
              </a:lnSpc>
              <a:buAutoNum type="alphaLcPeriod"/>
            </a:pPr>
            <a:r>
              <a:rPr lang="en" sz="1200" dirty="0">
                <a:solidFill>
                  <a:srgbClr val="0C1930"/>
                </a:solidFill>
                <a:latin typeface="Source Sans Pro"/>
                <a:ea typeface="Source Sans Pro"/>
                <a:cs typeface="Roboto"/>
                <a:sym typeface="Arial"/>
              </a:rPr>
              <a:t>If the other switch is pressed, blink the LED at 1 second intervals,</a:t>
            </a:r>
            <a:endParaRPr lang="en" sz="1100" dirty="0">
              <a:solidFill>
                <a:srgbClr val="464646"/>
              </a:solidFill>
              <a:ea typeface="Source Sans Pro"/>
              <a:cs typeface="Roboto"/>
              <a:sym typeface="Arial"/>
            </a:endParaRPr>
          </a:p>
          <a:p>
            <a:pPr marL="228600" indent="-228600">
              <a:lnSpc>
                <a:spcPct val="114999"/>
              </a:lnSpc>
              <a:buAutoNum type="alphaLcPeriod"/>
            </a:pPr>
            <a:r>
              <a:rPr lang="en" sz="1200" dirty="0">
                <a:solidFill>
                  <a:srgbClr val="0C1930"/>
                </a:solidFill>
                <a:latin typeface="Source Sans Pro"/>
                <a:ea typeface="Source Sans Pro"/>
                <a:cs typeface="Roboto"/>
                <a:sym typeface="Arial"/>
              </a:rPr>
              <a:t>If both switches are pressed the LED should blink at .25 second intervals.</a:t>
            </a:r>
            <a:endParaRPr lang="en" sz="1100" dirty="0">
              <a:solidFill>
                <a:srgbClr val="464646"/>
              </a:solidFill>
              <a:ea typeface="Source Sans Pro"/>
              <a:cs typeface="Roboto"/>
              <a:sym typeface="Arial"/>
            </a:endParaRPr>
          </a:p>
          <a:p>
            <a:pPr marL="228600" indent="-228600">
              <a:lnSpc>
                <a:spcPct val="114999"/>
              </a:lnSpc>
              <a:buAutoNum type="alphaLcPeriod"/>
            </a:pPr>
            <a:r>
              <a:rPr lang="en" sz="1200" dirty="0">
                <a:solidFill>
                  <a:srgbClr val="0C1930"/>
                </a:solidFill>
                <a:latin typeface="Source Sans Pro"/>
                <a:ea typeface="Source Sans Pro"/>
                <a:cs typeface="Roboto"/>
                <a:sym typeface="Arial"/>
              </a:rPr>
              <a:t>If neither switch is pressed, the LED should stay on.</a:t>
            </a:r>
            <a:endParaRPr lang="en" sz="1100" dirty="0"/>
          </a:p>
        </p:txBody>
      </p:sp>
      <p:pic>
        <p:nvPicPr>
          <p:cNvPr id="2" name="Picture 1" descr="A screenshot of a computer program&#10;&#10;Description automatically generated">
            <a:extLst>
              <a:ext uri="{FF2B5EF4-FFF2-40B4-BE49-F238E27FC236}">
                <a16:creationId xmlns:a16="http://schemas.microsoft.com/office/drawing/2014/main" id="{0CA5670E-B7D3-6EC2-BCA6-C73E9A15761C}"/>
              </a:ext>
            </a:extLst>
          </p:cNvPr>
          <p:cNvPicPr>
            <a:picLocks noChangeAspect="1"/>
          </p:cNvPicPr>
          <p:nvPr/>
        </p:nvPicPr>
        <p:blipFill>
          <a:blip r:embed="rId2"/>
          <a:srcRect t="-995" r="11190" b="12629"/>
          <a:stretch/>
        </p:blipFill>
        <p:spPr>
          <a:xfrm>
            <a:off x="381813" y="1531527"/>
            <a:ext cx="4721822" cy="3210962"/>
          </a:xfrm>
          <a:prstGeom prst="rect">
            <a:avLst/>
          </a:prstGeom>
        </p:spPr>
      </p:pic>
    </p:spTree>
    <p:extLst>
      <p:ext uri="{BB962C8B-B14F-4D97-AF65-F5344CB8AC3E}">
        <p14:creationId xmlns:p14="http://schemas.microsoft.com/office/powerpoint/2010/main" val="2803697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91099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a:solidFill>
                  <a:srgbClr val="0C1930"/>
                </a:solidFill>
                <a:latin typeface="Source Sans Pro"/>
                <a:ea typeface="Source Sans Pro"/>
              </a:rPr>
              <a:t>Switch Problem 6 Part 1</a:t>
            </a:r>
            <a:endParaRPr lang="en-US"/>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24493" y="1715707"/>
            <a:ext cx="2212988" cy="22795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gn="just">
              <a:lnSpc>
                <a:spcPct val="114999"/>
              </a:lnSpc>
              <a:buNone/>
            </a:pPr>
            <a:r>
              <a:rPr lang="en" sz="1200" b="1">
                <a:solidFill>
                  <a:srgbClr val="0C1930"/>
                </a:solidFill>
                <a:latin typeface="Source Sans Pro"/>
                <a:ea typeface="Source Sans Pro"/>
                <a:cs typeface="Roboto"/>
                <a:sym typeface="Arial"/>
              </a:rPr>
              <a:t>Part 1:</a:t>
            </a:r>
            <a:r>
              <a:rPr lang="en" sz="1200">
                <a:solidFill>
                  <a:srgbClr val="0C1930"/>
                </a:solidFill>
                <a:latin typeface="Source Sans Pro"/>
                <a:ea typeface="Source Sans Pro"/>
                <a:cs typeface="Roboto"/>
                <a:sym typeface="Arial"/>
              </a:rPr>
              <a:t> Arrange 5 LEDs in a row on your breadboard.</a:t>
            </a:r>
            <a:endParaRPr lang="en-US"/>
          </a:p>
          <a:p>
            <a:pPr marL="0" indent="0" algn="just">
              <a:lnSpc>
                <a:spcPct val="114999"/>
              </a:lnSpc>
              <a:buNone/>
            </a:pPr>
            <a:r>
              <a:rPr lang="en" sz="1200">
                <a:solidFill>
                  <a:srgbClr val="0C1930"/>
                </a:solidFill>
                <a:latin typeface="Source Sans Pro"/>
                <a:ea typeface="Source Sans Pro"/>
                <a:cs typeface="Roboto"/>
                <a:sym typeface="Arial"/>
              </a:rPr>
              <a:t>When a switch is pressed the LEDS light from left to right. (Think traffic sign in the blink assignments) They should light at .5 second intervals. When the switch is NOT pressed, the LEDS light from right to left, also at .5 second intervals.</a:t>
            </a:r>
            <a:endParaRPr lang="en"/>
          </a:p>
        </p:txBody>
      </p:sp>
      <p:pic>
        <p:nvPicPr>
          <p:cNvPr id="3" name="Picture 2" descr="A screenshot of a computer program&#10;&#10;Description automatically generated">
            <a:extLst>
              <a:ext uri="{FF2B5EF4-FFF2-40B4-BE49-F238E27FC236}">
                <a16:creationId xmlns:a16="http://schemas.microsoft.com/office/drawing/2014/main" id="{5FE39370-4A10-3166-57A2-04738911A532}"/>
              </a:ext>
            </a:extLst>
          </p:cNvPr>
          <p:cNvPicPr>
            <a:picLocks noChangeAspect="1"/>
          </p:cNvPicPr>
          <p:nvPr/>
        </p:nvPicPr>
        <p:blipFill>
          <a:blip r:embed="rId2"/>
          <a:stretch>
            <a:fillRect/>
          </a:stretch>
        </p:blipFill>
        <p:spPr>
          <a:xfrm>
            <a:off x="5270727" y="796797"/>
            <a:ext cx="1592069" cy="4117356"/>
          </a:xfrm>
          <a:prstGeom prst="rect">
            <a:avLst/>
          </a:prstGeom>
        </p:spPr>
      </p:pic>
    </p:spTree>
    <p:extLst>
      <p:ext uri="{BB962C8B-B14F-4D97-AF65-F5344CB8AC3E}">
        <p14:creationId xmlns:p14="http://schemas.microsoft.com/office/powerpoint/2010/main" val="1531447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91099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a:solidFill>
                  <a:srgbClr val="0C1930"/>
                </a:solidFill>
                <a:latin typeface="Source Sans Pro"/>
                <a:ea typeface="Source Sans Pro"/>
              </a:rPr>
              <a:t>Switch Problem 6 Part 2</a:t>
            </a:r>
            <a:endParaRPr lang="en-US"/>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24493" y="1391134"/>
            <a:ext cx="3851288" cy="102223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gn="just">
              <a:lnSpc>
                <a:spcPct val="114999"/>
              </a:lnSpc>
              <a:buNone/>
            </a:pPr>
            <a:r>
              <a:rPr lang="en" sz="1200" b="1">
                <a:solidFill>
                  <a:srgbClr val="0C1930"/>
                </a:solidFill>
                <a:latin typeface="Source Sans Pro"/>
                <a:ea typeface="Source Sans Pro"/>
                <a:cs typeface="Roboto"/>
                <a:sym typeface="Arial"/>
              </a:rPr>
              <a:t>Part 2:</a:t>
            </a:r>
            <a:r>
              <a:rPr lang="en" sz="1200">
                <a:solidFill>
                  <a:srgbClr val="0C1930"/>
                </a:solidFill>
                <a:latin typeface="Source Sans Pro"/>
                <a:ea typeface="Source Sans Pro"/>
                <a:cs typeface="Roboto"/>
                <a:sym typeface="Arial"/>
              </a:rPr>
              <a:t> Add a second switch. This switch is Turbo mode. When this switch is pressed the lights move at .1 second intervals instead of .5 second intervals. The lights should still move in the same directions as Step 1.</a:t>
            </a:r>
            <a:endParaRPr lang="en-US"/>
          </a:p>
        </p:txBody>
      </p:sp>
      <p:pic>
        <p:nvPicPr>
          <p:cNvPr id="2" name="Picture 1" descr="A screenshot of a computer program&#10;&#10;Description automatically generated">
            <a:extLst>
              <a:ext uri="{FF2B5EF4-FFF2-40B4-BE49-F238E27FC236}">
                <a16:creationId xmlns:a16="http://schemas.microsoft.com/office/drawing/2014/main" id="{A0F7B059-A87E-7883-D54A-311DA32EB984}"/>
              </a:ext>
            </a:extLst>
          </p:cNvPr>
          <p:cNvPicPr>
            <a:picLocks noChangeAspect="1"/>
          </p:cNvPicPr>
          <p:nvPr/>
        </p:nvPicPr>
        <p:blipFill>
          <a:blip r:embed="rId2"/>
          <a:stretch>
            <a:fillRect/>
          </a:stretch>
        </p:blipFill>
        <p:spPr>
          <a:xfrm>
            <a:off x="5027295" y="802909"/>
            <a:ext cx="1733550" cy="4114800"/>
          </a:xfrm>
          <a:prstGeom prst="rect">
            <a:avLst/>
          </a:prstGeom>
        </p:spPr>
      </p:pic>
      <p:pic>
        <p:nvPicPr>
          <p:cNvPr id="4" name="Picture 3" descr="A screenshot of a computer&#10;&#10;Description automatically generated">
            <a:extLst>
              <a:ext uri="{FF2B5EF4-FFF2-40B4-BE49-F238E27FC236}">
                <a16:creationId xmlns:a16="http://schemas.microsoft.com/office/drawing/2014/main" id="{61A9F3C9-8D65-7821-DD17-2960DBA680C1}"/>
              </a:ext>
            </a:extLst>
          </p:cNvPr>
          <p:cNvPicPr>
            <a:picLocks noChangeAspect="1"/>
          </p:cNvPicPr>
          <p:nvPr/>
        </p:nvPicPr>
        <p:blipFill>
          <a:blip r:embed="rId3"/>
          <a:stretch>
            <a:fillRect/>
          </a:stretch>
        </p:blipFill>
        <p:spPr>
          <a:xfrm>
            <a:off x="7053262" y="799147"/>
            <a:ext cx="1804035" cy="4116705"/>
          </a:xfrm>
          <a:prstGeom prst="rect">
            <a:avLst/>
          </a:prstGeom>
        </p:spPr>
      </p:pic>
      <p:cxnSp>
        <p:nvCxnSpPr>
          <p:cNvPr id="7" name="Straight Arrow Connector 6">
            <a:extLst>
              <a:ext uri="{FF2B5EF4-FFF2-40B4-BE49-F238E27FC236}">
                <a16:creationId xmlns:a16="http://schemas.microsoft.com/office/drawing/2014/main" id="{228F7FC2-40B4-E544-A41D-161DAF215662}"/>
              </a:ext>
            </a:extLst>
          </p:cNvPr>
          <p:cNvCxnSpPr/>
          <p:nvPr/>
        </p:nvCxnSpPr>
        <p:spPr>
          <a:xfrm>
            <a:off x="6081042" y="4853234"/>
            <a:ext cx="756356" cy="18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2D8B873-38B2-1323-9A25-F95BD428F07B}"/>
              </a:ext>
            </a:extLst>
          </p:cNvPr>
          <p:cNvCxnSpPr>
            <a:cxnSpLocks/>
          </p:cNvCxnSpPr>
          <p:nvPr/>
        </p:nvCxnSpPr>
        <p:spPr>
          <a:xfrm flipH="1" flipV="1">
            <a:off x="6822782" y="996021"/>
            <a:ext cx="3784" cy="38360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E0E9608-A6BA-CF3B-7890-F4AC15CF22D0}"/>
              </a:ext>
            </a:extLst>
          </p:cNvPr>
          <p:cNvCxnSpPr>
            <a:cxnSpLocks/>
          </p:cNvCxnSpPr>
          <p:nvPr/>
        </p:nvCxnSpPr>
        <p:spPr>
          <a:xfrm flipV="1">
            <a:off x="6834365" y="859644"/>
            <a:ext cx="236261" cy="1433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28187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87a1c246d9f2852b676c4c6ca2076edffea7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M">
      <a:majorFont>
        <a:latin typeface="Montserrat"/>
        <a:ea typeface=""/>
        <a:cs typeface=""/>
      </a:majorFont>
      <a:minorFont>
        <a:latin typeface="Montserrat"/>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Props1.xml><?xml version="1.0" encoding="utf-8"?>
<ds:datastoreItem xmlns:ds="http://schemas.openxmlformats.org/officeDocument/2006/customXml" ds:itemID="{1F6ACF34-6EA2-446B-8D30-9C511B80AC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0682D0-2F0D-402C-A44F-13601A6AF6B7}">
  <ds:schemaRefs>
    <ds:schemaRef ds:uri="http://schemas.microsoft.com/sharepoint/v3/contenttype/forms"/>
  </ds:schemaRefs>
</ds:datastoreItem>
</file>

<file path=customXml/itemProps3.xml><?xml version="1.0" encoding="utf-8"?>
<ds:datastoreItem xmlns:ds="http://schemas.openxmlformats.org/officeDocument/2006/customXml" ds:itemID="{E6D37B0F-942B-4CBA-BBDF-991B64D97777}">
  <ds:schemaRefs>
    <ds:schemaRef ds:uri="30ff7222-84b3-4161-a18c-503cb15f7ed6"/>
    <ds:schemaRef ds:uri="352a001b-fdfe-49a0-8a03-de813b89e960"/>
    <ds:schemaRef ds:uri="5796801b-3a89-4506-aaa3-b2b080dc6fff"/>
    <ds:schemaRef ds:uri="e48d4773-ac0e-4673-a179-ff50079e4121"/>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263</Words>
  <Application>Microsoft Office PowerPoint</Application>
  <PresentationFormat>On-screen Show (16:9)</PresentationFormat>
  <Paragraphs>17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 Narrow</vt:lpstr>
      <vt:lpstr>Montserrat</vt:lpstr>
      <vt:lpstr>Source Sans Pro</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revision>1</cp:revision>
  <dcterms:created xsi:type="dcterms:W3CDTF">2016-01-05T02:38:42Z</dcterms:created>
  <dcterms:modified xsi:type="dcterms:W3CDTF">2024-12-19T22:34:07Z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