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5143500" type="screen16x9"/>
  <p:notesSz cx="6858000" cy="9144000"/>
  <p:custDataLst>
    <p:tags r:id="rId13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3276"/>
    <a:srgbClr val="F47D30"/>
    <a:srgbClr val="000079"/>
    <a:srgbClr val="0000DC"/>
    <a:srgbClr val="0C1930"/>
    <a:srgbClr val="7452CA"/>
    <a:srgbClr val="CA6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1B7AF4-5AF9-1C41-ED08-746A33C68E32}" v="19" dt="2024-09-07T15:45:27.812"/>
    <p1510:client id="{E77876C3-2542-670F-E7F1-FD668C95BEC9}" v="273" dt="2024-09-06T13:06:26.4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gs" Target="tags/tag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77;p13">
            <a:extLst>
              <a:ext uri="{FF2B5EF4-FFF2-40B4-BE49-F238E27FC236}">
                <a16:creationId xmlns:a16="http://schemas.microsoft.com/office/drawing/2014/main" id="{47593FD0-327F-C9B6-AEE0-6E0F59E5749C}"/>
              </a:ext>
            </a:extLst>
          </p:cNvPr>
          <p:cNvSpPr txBox="1">
            <a:spLocks noGrp="1"/>
          </p:cNvSpPr>
          <p:nvPr/>
        </p:nvSpPr>
        <p:spPr>
          <a:xfrm>
            <a:off x="624632" y="1481444"/>
            <a:ext cx="5632025" cy="18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66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</a:rPr>
              <a:t>Measurement</a:t>
            </a:r>
            <a:endParaRPr lang="en-US" sz="6600"/>
          </a:p>
        </p:txBody>
      </p:sp>
      <p:pic>
        <p:nvPicPr>
          <p:cNvPr id="9" name="Picture 8" descr="A yellow and red pen&#10;&#10;Description automatically generated">
            <a:extLst>
              <a:ext uri="{FF2B5EF4-FFF2-40B4-BE49-F238E27FC236}">
                <a16:creationId xmlns:a16="http://schemas.microsoft.com/office/drawing/2014/main" id="{F726EEF7-BFF0-8C71-7E2E-4E5281AB066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7748" t="18993" r="22561" b="26224"/>
          <a:stretch/>
        </p:blipFill>
        <p:spPr>
          <a:xfrm>
            <a:off x="6098323" y="1688945"/>
            <a:ext cx="2889381" cy="176736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4;p14">
            <a:extLst>
              <a:ext uri="{FF2B5EF4-FFF2-40B4-BE49-F238E27FC236}">
                <a16:creationId xmlns:a16="http://schemas.microsoft.com/office/drawing/2014/main" id="{C126E464-DEAF-C62C-2531-A251FC2A2085}"/>
              </a:ext>
            </a:extLst>
          </p:cNvPr>
          <p:cNvSpPr txBox="1">
            <a:spLocks noGrp="1"/>
          </p:cNvSpPr>
          <p:nvPr/>
        </p:nvSpPr>
        <p:spPr>
          <a:xfrm>
            <a:off x="724680" y="850035"/>
            <a:ext cx="7030500" cy="54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4000" dirty="0">
                <a:solidFill>
                  <a:srgbClr val="0C1930"/>
                </a:solidFill>
                <a:latin typeface="Source Sans Pro"/>
                <a:ea typeface="Source Sans Pro"/>
              </a:rPr>
              <a:t>Early Measurement</a:t>
            </a:r>
            <a:endParaRPr lang="en-US" sz="4000"/>
          </a:p>
        </p:txBody>
      </p:sp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724680" y="1529295"/>
            <a:ext cx="4668300" cy="26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22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Early Measurement used units like…</a:t>
            </a:r>
            <a:endParaRPr lang="en-US" sz="2200"/>
          </a:p>
          <a:p>
            <a:pPr marL="0" indent="0">
              <a:lnSpc>
                <a:spcPct val="114999"/>
              </a:lnSpc>
              <a:buNone/>
            </a:pPr>
            <a:r>
              <a:rPr lang="en" sz="22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The “</a:t>
            </a:r>
            <a:r>
              <a:rPr lang="en" sz="2200" b="1" dirty="0">
                <a:solidFill>
                  <a:srgbClr val="FF0000"/>
                </a:solidFill>
                <a:latin typeface="Source Sans Pro"/>
                <a:ea typeface="Source Sans Pro"/>
                <a:cs typeface="Segoe UI"/>
                <a:sym typeface="Arial"/>
              </a:rPr>
              <a:t>CUBIT</a:t>
            </a:r>
            <a:r>
              <a:rPr lang="en" sz="22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”…</a:t>
            </a:r>
            <a:endParaRPr lang="en" sz="2200"/>
          </a:p>
          <a:p>
            <a:pPr marL="0" indent="0">
              <a:lnSpc>
                <a:spcPct val="114999"/>
              </a:lnSpc>
              <a:buNone/>
            </a:pPr>
            <a:r>
              <a:rPr lang="en" sz="22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The “</a:t>
            </a:r>
            <a:r>
              <a:rPr lang="en" sz="2200" b="1" dirty="0">
                <a:solidFill>
                  <a:srgbClr val="0000DC"/>
                </a:solidFill>
                <a:latin typeface="Source Sans Pro"/>
                <a:ea typeface="Source Sans Pro"/>
                <a:cs typeface="Segoe UI"/>
                <a:sym typeface="Arial"/>
              </a:rPr>
              <a:t>Fathom</a:t>
            </a:r>
            <a:r>
              <a:rPr lang="en" sz="22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”…</a:t>
            </a:r>
            <a:endParaRPr lang="en" sz="2200"/>
          </a:p>
          <a:p>
            <a:pPr marL="0" indent="0">
              <a:lnSpc>
                <a:spcPct val="114999"/>
              </a:lnSpc>
              <a:buNone/>
            </a:pPr>
            <a:r>
              <a:rPr lang="en" sz="22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The “</a:t>
            </a:r>
            <a:r>
              <a:rPr lang="en" sz="2200" b="1" dirty="0">
                <a:solidFill>
                  <a:srgbClr val="00B050"/>
                </a:solidFill>
                <a:latin typeface="Source Sans Pro"/>
                <a:ea typeface="Source Sans Pro"/>
                <a:cs typeface="Segoe UI"/>
                <a:sym typeface="Arial"/>
              </a:rPr>
              <a:t>Hand/span</a:t>
            </a:r>
            <a:r>
              <a:rPr lang="en" sz="22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”…</a:t>
            </a:r>
            <a:endParaRPr lang="en" sz="2200"/>
          </a:p>
          <a:p>
            <a:pPr marL="0" indent="0">
              <a:lnSpc>
                <a:spcPct val="114999"/>
              </a:lnSpc>
              <a:buNone/>
            </a:pPr>
            <a:r>
              <a:rPr lang="en" sz="22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The “</a:t>
            </a:r>
            <a:r>
              <a:rPr lang="en" sz="2200" b="1" dirty="0">
                <a:solidFill>
                  <a:srgbClr val="F47D30"/>
                </a:solidFill>
                <a:latin typeface="Source Sans Pro"/>
                <a:ea typeface="Source Sans Pro"/>
                <a:cs typeface="Segoe UI"/>
                <a:sym typeface="Arial"/>
              </a:rPr>
              <a:t>Pace</a:t>
            </a:r>
            <a:r>
              <a:rPr lang="en" sz="22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”…</a:t>
            </a:r>
            <a:endParaRPr lang="en" sz="2200"/>
          </a:p>
          <a:p>
            <a:pPr marL="0" indent="0">
              <a:lnSpc>
                <a:spcPct val="114999"/>
              </a:lnSpc>
              <a:buNone/>
            </a:pPr>
            <a:r>
              <a:rPr lang="en" sz="22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The “</a:t>
            </a:r>
            <a:r>
              <a:rPr lang="en" sz="2200" b="1" dirty="0">
                <a:solidFill>
                  <a:srgbClr val="673276"/>
                </a:solidFill>
                <a:latin typeface="Source Sans Pro"/>
                <a:ea typeface="Source Sans Pro"/>
                <a:cs typeface="Segoe UI"/>
                <a:sym typeface="Arial"/>
              </a:rPr>
              <a:t>Girth</a:t>
            </a:r>
            <a:r>
              <a:rPr lang="en" sz="22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”…</a:t>
            </a:r>
            <a:endParaRPr lang="en" sz="2200"/>
          </a:p>
          <a:p>
            <a:pPr marL="0" indent="0">
              <a:lnSpc>
                <a:spcPct val="114999"/>
              </a:lnSpc>
              <a:buNone/>
            </a:pPr>
            <a:r>
              <a:rPr lang="en" sz="22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The “</a:t>
            </a:r>
            <a:r>
              <a:rPr lang="en" sz="2200" b="1" dirty="0">
                <a:solidFill>
                  <a:srgbClr val="00B0F0"/>
                </a:solidFill>
                <a:latin typeface="Source Sans Pro"/>
                <a:ea typeface="Source Sans Pro"/>
                <a:cs typeface="Segoe UI"/>
                <a:sym typeface="Arial"/>
              </a:rPr>
              <a:t>Palm</a:t>
            </a:r>
            <a:r>
              <a:rPr lang="en" sz="22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"…</a:t>
            </a:r>
            <a:br>
              <a:rPr lang="en-US" sz="2200" dirty="0"/>
            </a:br>
            <a:endParaRPr lang="en-US" sz="2200"/>
          </a:p>
        </p:txBody>
      </p:sp>
      <p:pic>
        <p:nvPicPr>
          <p:cNvPr id="2" name="Picture 1" descr="A cartoon of a person hammering a stone&#10;&#10;Description automatically generated">
            <a:extLst>
              <a:ext uri="{FF2B5EF4-FFF2-40B4-BE49-F238E27FC236}">
                <a16:creationId xmlns:a16="http://schemas.microsoft.com/office/drawing/2014/main" id="{FB401B32-CACE-352B-1E2B-EC7EC794CF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8305" y="1088707"/>
            <a:ext cx="2937510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734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4;p14">
            <a:extLst>
              <a:ext uri="{FF2B5EF4-FFF2-40B4-BE49-F238E27FC236}">
                <a16:creationId xmlns:a16="http://schemas.microsoft.com/office/drawing/2014/main" id="{C126E464-DEAF-C62C-2531-A251FC2A2085}"/>
              </a:ext>
            </a:extLst>
          </p:cNvPr>
          <p:cNvSpPr txBox="1">
            <a:spLocks noGrp="1"/>
          </p:cNvSpPr>
          <p:nvPr/>
        </p:nvSpPr>
        <p:spPr>
          <a:xfrm>
            <a:off x="724680" y="850035"/>
            <a:ext cx="7030500" cy="54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4000" dirty="0">
                <a:solidFill>
                  <a:srgbClr val="0C1930"/>
                </a:solidFill>
                <a:latin typeface="Source Sans Pro"/>
                <a:ea typeface="Source Sans Pro"/>
              </a:rPr>
              <a:t>Hand</a:t>
            </a:r>
            <a:endParaRPr lang="en-US" sz="3200"/>
          </a:p>
        </p:txBody>
      </p:sp>
      <p:pic>
        <p:nvPicPr>
          <p:cNvPr id="3" name="Picture 2" descr="A sign on a pole&#10;&#10;Description automatically generated">
            <a:extLst>
              <a:ext uri="{FF2B5EF4-FFF2-40B4-BE49-F238E27FC236}">
                <a16:creationId xmlns:a16="http://schemas.microsoft.com/office/drawing/2014/main" id="{7F1488CB-D431-0B88-FFA1-524F41BFE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0332" y="853440"/>
            <a:ext cx="2890957" cy="387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929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4;p14">
            <a:extLst>
              <a:ext uri="{FF2B5EF4-FFF2-40B4-BE49-F238E27FC236}">
                <a16:creationId xmlns:a16="http://schemas.microsoft.com/office/drawing/2014/main" id="{C126E464-DEAF-C62C-2531-A251FC2A2085}"/>
              </a:ext>
            </a:extLst>
          </p:cNvPr>
          <p:cNvSpPr txBox="1">
            <a:spLocks noGrp="1"/>
          </p:cNvSpPr>
          <p:nvPr/>
        </p:nvSpPr>
        <p:spPr>
          <a:xfrm>
            <a:off x="724680" y="850035"/>
            <a:ext cx="7030500" cy="54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4000" dirty="0">
                <a:solidFill>
                  <a:srgbClr val="0C1930"/>
                </a:solidFill>
                <a:latin typeface="Source Sans Pro"/>
                <a:ea typeface="Source Sans Pro"/>
              </a:rPr>
              <a:t>Measurement Units</a:t>
            </a:r>
            <a:endParaRPr lang="en-US" dirty="0"/>
          </a:p>
          <a:p>
            <a:br>
              <a:rPr lang="en-US" dirty="0"/>
            </a:br>
            <a:endParaRPr lang="en-US" dirty="0"/>
          </a:p>
        </p:txBody>
      </p:sp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724680" y="1651215"/>
            <a:ext cx="7906800" cy="26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24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</a:rPr>
              <a:t>What are some examples of…</a:t>
            </a:r>
          </a:p>
          <a:p>
            <a:pPr marL="342900" indent="-342900">
              <a:lnSpc>
                <a:spcPct val="114999"/>
              </a:lnSpc>
              <a:buFont typeface="Wingdings"/>
              <a:buChar char="Ø"/>
            </a:pPr>
            <a:r>
              <a:rPr lang="en" sz="24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</a:rPr>
              <a:t>Length Units</a:t>
            </a:r>
            <a:endParaRPr lang="en" sz="1400"/>
          </a:p>
          <a:p>
            <a:pPr marL="342900" indent="-342900">
              <a:lnSpc>
                <a:spcPct val="114999"/>
              </a:lnSpc>
              <a:buFont typeface="Wingdings"/>
              <a:buChar char="Ø"/>
            </a:pPr>
            <a:r>
              <a:rPr lang="en" sz="24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</a:rPr>
              <a:t>Volume Units</a:t>
            </a:r>
            <a:endParaRPr lang="en" sz="1400"/>
          </a:p>
          <a:p>
            <a:pPr marL="342900" indent="-342900">
              <a:lnSpc>
                <a:spcPct val="114999"/>
              </a:lnSpc>
              <a:buFont typeface="Wingdings"/>
              <a:buChar char="Ø"/>
            </a:pPr>
            <a:r>
              <a:rPr lang="en" sz="24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</a:rPr>
              <a:t>Weight Units</a:t>
            </a:r>
            <a:endParaRPr lang="en" sz="1400"/>
          </a:p>
          <a:p>
            <a:pPr marL="0" indent="0">
              <a:lnSpc>
                <a:spcPct val="114999"/>
              </a:lnSpc>
              <a:buNone/>
            </a:pPr>
            <a:br>
              <a:rPr lang="en-US" dirty="0"/>
            </a:br>
            <a:endParaRPr lang="en-US" sz="1400"/>
          </a:p>
          <a:p>
            <a:pPr marL="0" indent="0">
              <a:lnSpc>
                <a:spcPct val="114999"/>
              </a:lnSpc>
              <a:buNone/>
            </a:pPr>
            <a:r>
              <a:rPr lang="en" sz="2400" b="1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</a:rPr>
              <a:t>Measurement units are constant values no matter what!</a:t>
            </a:r>
            <a:endParaRPr lang="en" sz="1400" b="1"/>
          </a:p>
          <a:p>
            <a:pPr marL="0" indent="0">
              <a:lnSpc>
                <a:spcPct val="114999"/>
              </a:lnSpc>
              <a:buNone/>
            </a:pPr>
            <a:endParaRPr lang="en" sz="2400" dirty="0">
              <a:solidFill>
                <a:srgbClr val="0C1930"/>
              </a:solidFill>
              <a:latin typeface="Source Sans Pro"/>
              <a:ea typeface="Source Sans Pro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4262913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4;p14">
            <a:extLst>
              <a:ext uri="{FF2B5EF4-FFF2-40B4-BE49-F238E27FC236}">
                <a16:creationId xmlns:a16="http://schemas.microsoft.com/office/drawing/2014/main" id="{C126E464-DEAF-C62C-2531-A251FC2A2085}"/>
              </a:ext>
            </a:extLst>
          </p:cNvPr>
          <p:cNvSpPr txBox="1">
            <a:spLocks noGrp="1"/>
          </p:cNvSpPr>
          <p:nvPr/>
        </p:nvSpPr>
        <p:spPr>
          <a:xfrm>
            <a:off x="724680" y="850035"/>
            <a:ext cx="7030500" cy="54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4000" dirty="0">
                <a:solidFill>
                  <a:srgbClr val="0C1930"/>
                </a:solidFill>
                <a:latin typeface="Source Sans Pro"/>
                <a:ea typeface="Source Sans Pro"/>
              </a:rPr>
              <a:t>Measurement Systems</a:t>
            </a:r>
            <a:endParaRPr lang="en-US" dirty="0"/>
          </a:p>
          <a:p>
            <a:br>
              <a:rPr lang="en-US" dirty="0"/>
            </a:br>
            <a:endParaRPr lang="en-US" dirty="0"/>
          </a:p>
        </p:txBody>
      </p:sp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724680" y="1651215"/>
            <a:ext cx="6794280" cy="26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24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</a:rPr>
              <a:t>There are two types of measurement</a:t>
            </a:r>
            <a:r>
              <a:rPr lang="en" sz="2400" dirty="0">
                <a:solidFill>
                  <a:srgbClr val="0C1930"/>
                </a:solidFill>
                <a:latin typeface="Source Sans Pro"/>
                <a:ea typeface="Source Sans Pro"/>
              </a:rPr>
              <a:t> </a:t>
            </a:r>
            <a:r>
              <a:rPr lang="en" sz="24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</a:rPr>
              <a:t>systems, what are they?</a:t>
            </a:r>
            <a:endParaRPr lang="en-US" sz="2400"/>
          </a:p>
          <a:p>
            <a:pPr marL="0" indent="0">
              <a:lnSpc>
                <a:spcPct val="114999"/>
              </a:lnSpc>
              <a:buNone/>
            </a:pPr>
            <a:br>
              <a:rPr lang="en-US" dirty="0"/>
            </a:br>
            <a:endParaRPr lang="en-US" sz="1400"/>
          </a:p>
          <a:p>
            <a:pPr marL="342900" indent="-342900">
              <a:lnSpc>
                <a:spcPct val="114999"/>
              </a:lnSpc>
              <a:buFont typeface="Wingdings"/>
              <a:buChar char="Ø"/>
            </a:pPr>
            <a:r>
              <a:rPr lang="en" sz="24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</a:rPr>
              <a:t>Imperial (sometimes called English or Standard) </a:t>
            </a:r>
            <a:endParaRPr lang="en" sz="2400" dirty="0"/>
          </a:p>
          <a:p>
            <a:pPr marL="342900" indent="-342900">
              <a:lnSpc>
                <a:spcPct val="114999"/>
              </a:lnSpc>
              <a:buFont typeface="Wingdings"/>
              <a:buChar char="Ø"/>
            </a:pPr>
            <a:r>
              <a:rPr lang="en" sz="24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</a:rPr>
              <a:t>Metric</a:t>
            </a:r>
            <a:endParaRPr lang="en" sz="2400"/>
          </a:p>
          <a:p>
            <a:pPr marL="0" indent="0">
              <a:lnSpc>
                <a:spcPct val="114999"/>
              </a:lnSpc>
              <a:buNone/>
            </a:pPr>
            <a:br>
              <a:rPr lang="en-US" dirty="0"/>
            </a:b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877756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4;p14">
            <a:extLst>
              <a:ext uri="{FF2B5EF4-FFF2-40B4-BE49-F238E27FC236}">
                <a16:creationId xmlns:a16="http://schemas.microsoft.com/office/drawing/2014/main" id="{C126E464-DEAF-C62C-2531-A251FC2A2085}"/>
              </a:ext>
            </a:extLst>
          </p:cNvPr>
          <p:cNvSpPr txBox="1">
            <a:spLocks noGrp="1"/>
          </p:cNvSpPr>
          <p:nvPr/>
        </p:nvSpPr>
        <p:spPr>
          <a:xfrm>
            <a:off x="724680" y="850035"/>
            <a:ext cx="7030500" cy="54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4000" dirty="0">
                <a:solidFill>
                  <a:srgbClr val="0C1930"/>
                </a:solidFill>
                <a:latin typeface="Source Sans Pro"/>
                <a:ea typeface="Source Sans Pro"/>
              </a:rPr>
              <a:t>The Metric System</a:t>
            </a:r>
            <a:endParaRPr lang="en-US" dirty="0"/>
          </a:p>
          <a:p>
            <a:br>
              <a:rPr lang="en-US" dirty="0"/>
            </a:br>
            <a:endParaRPr lang="en-US" dirty="0"/>
          </a:p>
        </p:txBody>
      </p:sp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724680" y="1651215"/>
            <a:ext cx="6794280" cy="26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342900" indent="-342900">
              <a:lnSpc>
                <a:spcPct val="114999"/>
              </a:lnSpc>
            </a:pPr>
            <a:r>
              <a:rPr lang="en" sz="24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</a:rPr>
              <a:t>1 meter = 10 </a:t>
            </a:r>
            <a:r>
              <a:rPr lang="en" sz="2400" dirty="0" err="1">
                <a:solidFill>
                  <a:srgbClr val="0C1930"/>
                </a:solidFill>
                <a:latin typeface="Source Sans Pro"/>
                <a:ea typeface="Source Sans Pro"/>
                <a:cs typeface="Segoe UI"/>
              </a:rPr>
              <a:t>dcm</a:t>
            </a:r>
            <a:r>
              <a:rPr lang="en" sz="24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</a:rPr>
              <a:t> = 100cm = 1000mm</a:t>
            </a:r>
            <a:endParaRPr lang="en-US" sz="1400"/>
          </a:p>
          <a:p>
            <a:pPr marL="342900" indent="-342900">
              <a:lnSpc>
                <a:spcPct val="114999"/>
              </a:lnSpc>
            </a:pPr>
            <a:r>
              <a:rPr lang="en" sz="2400" dirty="0">
                <a:solidFill>
                  <a:srgbClr val="0C1930"/>
                </a:solidFill>
                <a:latin typeface="Source Sans Pro"/>
                <a:ea typeface="Source Sans Pro"/>
              </a:rPr>
              <a:t>Used all over the world</a:t>
            </a:r>
            <a:endParaRPr lang="en-US" sz="1400"/>
          </a:p>
          <a:p>
            <a:pPr marL="342900" indent="-342900">
              <a:lnSpc>
                <a:spcPct val="114999"/>
              </a:lnSpc>
            </a:pPr>
            <a:r>
              <a:rPr lang="en" sz="24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</a:rPr>
              <a:t>Common in Machining, Mechanical applications</a:t>
            </a:r>
            <a:endParaRPr lang="en" sz="1400"/>
          </a:p>
          <a:p>
            <a:pPr marL="342900" indent="-342900">
              <a:lnSpc>
                <a:spcPct val="114999"/>
              </a:lnSpc>
            </a:pPr>
            <a:r>
              <a:rPr lang="en" sz="24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</a:rPr>
              <a:t>Expressed in decimal form</a:t>
            </a:r>
            <a:endParaRPr lang="en" sz="1400"/>
          </a:p>
        </p:txBody>
      </p:sp>
    </p:spTree>
    <p:extLst>
      <p:ext uri="{BB962C8B-B14F-4D97-AF65-F5344CB8AC3E}">
        <p14:creationId xmlns:p14="http://schemas.microsoft.com/office/powerpoint/2010/main" val="4234626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4;p14">
            <a:extLst>
              <a:ext uri="{FF2B5EF4-FFF2-40B4-BE49-F238E27FC236}">
                <a16:creationId xmlns:a16="http://schemas.microsoft.com/office/drawing/2014/main" id="{C126E464-DEAF-C62C-2531-A251FC2A2085}"/>
              </a:ext>
            </a:extLst>
          </p:cNvPr>
          <p:cNvSpPr txBox="1">
            <a:spLocks noGrp="1"/>
          </p:cNvSpPr>
          <p:nvPr/>
        </p:nvSpPr>
        <p:spPr>
          <a:xfrm>
            <a:off x="724680" y="850035"/>
            <a:ext cx="7030500" cy="54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4000" dirty="0">
                <a:solidFill>
                  <a:srgbClr val="0C1930"/>
                </a:solidFill>
                <a:latin typeface="Source Sans Pro"/>
                <a:ea typeface="Source Sans Pro"/>
              </a:rPr>
              <a:t>The English / Standard System</a:t>
            </a:r>
            <a:endParaRPr lang="en-US" dirty="0"/>
          </a:p>
          <a:p>
            <a:br>
              <a:rPr lang="en-US" dirty="0"/>
            </a:br>
            <a:endParaRPr lang="en-US" dirty="0"/>
          </a:p>
        </p:txBody>
      </p:sp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724680" y="1651215"/>
            <a:ext cx="6794280" cy="26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342900" indent="-342900">
              <a:lnSpc>
                <a:spcPct val="114999"/>
              </a:lnSpc>
            </a:pPr>
            <a:r>
              <a:rPr lang="en" sz="24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</a:rPr>
              <a:t>1 yard = 3 feet = 36 inches</a:t>
            </a:r>
            <a:endParaRPr lang="en-US" sz="1400" dirty="0">
              <a:solidFill>
                <a:srgbClr val="464646"/>
              </a:solidFill>
              <a:ea typeface="Source Sans Pro"/>
              <a:cs typeface="Segoe UI"/>
            </a:endParaRPr>
          </a:p>
          <a:p>
            <a:pPr marL="342900" indent="-342900">
              <a:lnSpc>
                <a:spcPct val="114999"/>
              </a:lnSpc>
            </a:pPr>
            <a:r>
              <a:rPr lang="en" sz="24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</a:rPr>
              <a:t>Foot = ‘</a:t>
            </a:r>
            <a:endParaRPr lang="en" dirty="0"/>
          </a:p>
          <a:p>
            <a:pPr marL="342900" indent="-342900">
              <a:lnSpc>
                <a:spcPct val="114999"/>
              </a:lnSpc>
            </a:pPr>
            <a:r>
              <a:rPr lang="en" sz="24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</a:rPr>
              <a:t>Inch = “</a:t>
            </a:r>
            <a:endParaRPr lang="en-US" dirty="0"/>
          </a:p>
          <a:p>
            <a:pPr marL="342900" indent="-342900">
              <a:lnSpc>
                <a:spcPct val="114999"/>
              </a:lnSpc>
            </a:pPr>
            <a:r>
              <a:rPr lang="en" sz="24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</a:rPr>
              <a:t>Broken into fractions of an inch</a:t>
            </a:r>
            <a:endParaRPr lang="en-US" dirty="0"/>
          </a:p>
          <a:p>
            <a:pPr marL="0" indent="0">
              <a:lnSpc>
                <a:spcPct val="114999"/>
              </a:lnSpc>
              <a:buNone/>
            </a:pPr>
            <a:r>
              <a:rPr lang="en" sz="24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</a:rPr>
              <a:t> 1/2, 1/4, 1/8, 1/16 </a:t>
            </a:r>
            <a:br>
              <a:rPr lang="en-US" dirty="0"/>
            </a:br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877C282-6F01-3B51-E3B5-FABB848097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5513" y="1560195"/>
            <a:ext cx="2413635" cy="3150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303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ruler&#10;&#10;Description automatically generated">
            <a:extLst>
              <a:ext uri="{FF2B5EF4-FFF2-40B4-BE49-F238E27FC236}">
                <a16:creationId xmlns:a16="http://schemas.microsoft.com/office/drawing/2014/main" id="{595EF6C5-27E3-14E3-A74B-CE6BA6FCA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9663" y="898207"/>
            <a:ext cx="6924675" cy="381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4504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8" ma:contentTypeDescription="Create a new document." ma:contentTypeScope="" ma:versionID="1cabe4189b4ded3366d4c844dbdaf73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e267141d6bc3a22de30b179507810ad5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Props1.xml><?xml version="1.0" encoding="utf-8"?>
<ds:datastoreItem xmlns:ds="http://schemas.openxmlformats.org/officeDocument/2006/customXml" ds:itemID="{DA83D6E0-3165-4725-B2DA-29E99294EB40}"/>
</file>

<file path=customXml/itemProps2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D37B0F-942B-4CBA-BBDF-991B64D97777}">
  <ds:schemaRefs>
    <ds:schemaRef ds:uri="30ff7222-84b3-4161-a18c-503cb15f7ed6"/>
    <ds:schemaRef ds:uri="352a001b-fdfe-49a0-8a03-de813b89e960"/>
    <ds:schemaRef ds:uri="5796801b-3a89-4506-aaa3-b2b080dc6fff"/>
    <ds:schemaRef ds:uri="e48d4773-ac0e-4673-a179-ff50079e4121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(16:9)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MS_Yellow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revision>123</cp:revision>
  <dcterms:created xsi:type="dcterms:W3CDTF">2016-01-05T02:38:42Z</dcterms:created>
  <dcterms:modified xsi:type="dcterms:W3CDTF">2024-09-07T15:45:29Z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