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5143500" type="screen16x9"/>
  <p:notesSz cx="6858000" cy="9144000"/>
  <p:custDataLst>
    <p:tags r:id="rId16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3276"/>
    <a:srgbClr val="F47D30"/>
    <a:srgbClr val="000079"/>
    <a:srgbClr val="0000DC"/>
    <a:srgbClr val="0C1930"/>
    <a:srgbClr val="7452CA"/>
    <a:srgbClr val="CA6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915EA8-2D34-C6B2-1893-57D2796DB5CE}" v="4" dt="2024-09-08T19:00:46.035"/>
    <p1510:client id="{F4765229-8E1D-7A95-2CBE-133E2CCC46E4}" v="29" dt="2024-09-07T17:21:55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epfaVvwNQU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vnx0OE1Ga5c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outube.com/watch?v=krfdgSYaHPw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624632" y="2352633"/>
            <a:ext cx="8113171" cy="980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60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Drawing Like an Engineer</a:t>
            </a:r>
            <a:endParaRPr lang="en-US" sz="6000"/>
          </a:p>
          <a:p>
            <a:br>
              <a:rPr lang="en-US" dirty="0"/>
            </a:br>
            <a:endParaRPr lang="en-US" sz="3200"/>
          </a:p>
        </p:txBody>
      </p:sp>
      <p:sp>
        <p:nvSpPr>
          <p:cNvPr id="3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923960"/>
            <a:ext cx="811788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Use the same drawings as the professionals</a:t>
            </a:r>
            <a:br>
              <a:rPr lang="en-US" sz="2000" dirty="0"/>
            </a:b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811437"/>
            <a:ext cx="8080294" cy="1092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32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What types of lines are in this orthographic drawing?</a:t>
            </a:r>
            <a:endParaRPr lang="en-US" dirty="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7" name="Google Shape;285;p14">
            <a:extLst>
              <a:ext uri="{FF2B5EF4-FFF2-40B4-BE49-F238E27FC236}">
                <a16:creationId xmlns:a16="http://schemas.microsoft.com/office/drawing/2014/main" id="{105ABC79-0DE8-5476-DBB1-309B6E078FCD}"/>
              </a:ext>
            </a:extLst>
          </p:cNvPr>
          <p:cNvSpPr txBox="1">
            <a:spLocks noGrp="1"/>
          </p:cNvSpPr>
          <p:nvPr/>
        </p:nvSpPr>
        <p:spPr>
          <a:xfrm>
            <a:off x="5326140" y="1562381"/>
            <a:ext cx="3674169" cy="3083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Work with your neighbor to identify the line types shown in the front, top, and right side view.</a:t>
            </a:r>
          </a:p>
          <a:p>
            <a:pPr marL="0" indent="0">
              <a:lnSpc>
                <a:spcPct val="114999"/>
              </a:lnSpc>
              <a:buNone/>
            </a:pPr>
            <a:endParaRPr lang="en" sz="16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Label an example of each line type in the orthographic projection you made in your notes. </a:t>
            </a:r>
          </a:p>
          <a:p>
            <a:pPr marL="0" indent="0">
              <a:lnSpc>
                <a:spcPct val="114999"/>
              </a:lnSpc>
              <a:buNone/>
            </a:pPr>
            <a:endParaRPr lang="en" sz="16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Add in two dimension lines to show the </a:t>
            </a:r>
            <a:r>
              <a:rPr lang="en" sz="16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height</a:t>
            </a: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and the </a:t>
            </a:r>
            <a:r>
              <a:rPr lang="en" sz="16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width</a:t>
            </a: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of the </a:t>
            </a:r>
            <a:r>
              <a:rPr lang="en" sz="1600" i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front view</a:t>
            </a: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on your drawing.</a:t>
            </a:r>
            <a:endParaRPr lang="en" sz="16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400"/>
          </a:p>
        </p:txBody>
      </p:sp>
      <p:pic>
        <p:nvPicPr>
          <p:cNvPr id="3" name="Picture 2" descr="A drawing of a rectangular object with lines and a circle&#10;&#10;Description automatically generated">
            <a:extLst>
              <a:ext uri="{FF2B5EF4-FFF2-40B4-BE49-F238E27FC236}">
                <a16:creationId xmlns:a16="http://schemas.microsoft.com/office/drawing/2014/main" id="{C2EC84AD-7608-140B-56D8-F6B5B465A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07" y="2013585"/>
            <a:ext cx="4261485" cy="285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67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32300" y="1565817"/>
            <a:ext cx="4262674" cy="2136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40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Key Understandings</a:t>
            </a:r>
            <a:endParaRPr lang="en-US" sz="40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600"/>
          </a:p>
        </p:txBody>
      </p:sp>
      <p:sp>
        <p:nvSpPr>
          <p:cNvPr id="7" name="Google Shape;285;p14">
            <a:extLst>
              <a:ext uri="{FF2B5EF4-FFF2-40B4-BE49-F238E27FC236}">
                <a16:creationId xmlns:a16="http://schemas.microsoft.com/office/drawing/2014/main" id="{105ABC79-0DE8-5476-DBB1-309B6E078FCD}"/>
              </a:ext>
            </a:extLst>
          </p:cNvPr>
          <p:cNvSpPr txBox="1">
            <a:spLocks noGrp="1"/>
          </p:cNvSpPr>
          <p:nvPr/>
        </p:nvSpPr>
        <p:spPr>
          <a:xfrm>
            <a:off x="4907040" y="1067081"/>
            <a:ext cx="3895149" cy="3746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342900" indent="-342900">
              <a:lnSpc>
                <a:spcPct val="114999"/>
              </a:lnSpc>
              <a:buAutoNum type="arabicPeriod"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The purpose of technical drawings is to be able to share technical information with other people without errors in understanding,</a:t>
            </a:r>
            <a:endParaRPr lang="en-US" sz="160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342900" indent="-342900">
              <a:lnSpc>
                <a:spcPct val="114999"/>
              </a:lnSpc>
              <a:buAutoNum type="arabicPeriod"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Thumbnails are used for brainstorming.</a:t>
            </a:r>
          </a:p>
          <a:p>
            <a:pPr marL="342900" indent="-342900">
              <a:lnSpc>
                <a:spcPct val="114999"/>
              </a:lnSpc>
              <a:buAutoNum type="arabicPeriod"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Isometric drawings are 3D and can be used as plans.</a:t>
            </a:r>
          </a:p>
          <a:p>
            <a:pPr marL="342900" indent="-342900">
              <a:lnSpc>
                <a:spcPct val="114999"/>
              </a:lnSpc>
              <a:buAutoNum type="arabicPeriod"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Orthographic projection is the most common drawing in manufacturing, and contains a front, top, and right side view.</a:t>
            </a:r>
          </a:p>
          <a:p>
            <a:pPr marL="342900" indent="-342900">
              <a:lnSpc>
                <a:spcPct val="114999"/>
              </a:lnSpc>
              <a:buAutoNum type="arabicPeriod"/>
            </a:pPr>
            <a:r>
              <a:rPr lang="en" sz="16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Each line type has a specific purpose. </a:t>
            </a:r>
          </a:p>
          <a:p>
            <a:pPr marL="342900" indent="-342900">
              <a:lnSpc>
                <a:spcPct val="114999"/>
              </a:lnSpc>
              <a:buAutoNum type="arabicPeriod"/>
            </a:pPr>
            <a:endParaRPr lang="en" sz="1400" dirty="0">
              <a:solidFill>
                <a:srgbClr val="666666"/>
              </a:solidFill>
              <a:latin typeface="Roboto"/>
              <a:ea typeface="Roboto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3982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948597"/>
            <a:ext cx="4041045" cy="36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Here is an example from a playset manual. </a:t>
            </a:r>
            <a:endParaRPr lang="en-US" sz="2400"/>
          </a:p>
          <a:p>
            <a:pPr marL="0" indent="0">
              <a:lnSpc>
                <a:spcPct val="114999"/>
              </a:lnSpc>
              <a:buNone/>
            </a:pPr>
            <a:br>
              <a:rPr lang="en-US" dirty="0">
                <a:sym typeface="Arial"/>
              </a:rPr>
            </a:br>
            <a:endParaRPr lang="en-US" sz="1400"/>
          </a:p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What do you notice about this technical drawing?</a:t>
            </a:r>
            <a:endParaRPr lang="en" sz="2400"/>
          </a:p>
          <a:p>
            <a:pPr marL="0" indent="0">
              <a:lnSpc>
                <a:spcPct val="114999"/>
              </a:lnSpc>
              <a:buNone/>
            </a:pPr>
            <a:br>
              <a:rPr lang="en-US" dirty="0">
                <a:sym typeface="Arial"/>
              </a:rPr>
            </a:br>
            <a:endParaRPr lang="en-US" sz="1400"/>
          </a:p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Do you think you could put it together?</a:t>
            </a:r>
            <a:endParaRPr lang="en" sz="24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400"/>
          </a:p>
        </p:txBody>
      </p:sp>
      <p:pic>
        <p:nvPicPr>
          <p:cNvPr id="3" name="Picture 2" descr="A diagram of a frame&#10;&#10;Description automatically generated">
            <a:extLst>
              <a:ext uri="{FF2B5EF4-FFF2-40B4-BE49-F238E27FC236}">
                <a16:creationId xmlns:a16="http://schemas.microsoft.com/office/drawing/2014/main" id="{EC84B968-513B-6155-A006-F5F984635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621" y="751778"/>
            <a:ext cx="3153239" cy="418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1047657"/>
            <a:ext cx="4041045" cy="36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Here is an example from a desk assembly manual.</a:t>
            </a:r>
            <a:endParaRPr lang="en-US" sz="24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200"/>
          </a:p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What do you notice about this technical drawing?</a:t>
            </a:r>
            <a:endParaRPr lang="en" sz="24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200"/>
          </a:p>
          <a:p>
            <a:pPr marL="0" indent="0">
              <a:lnSpc>
                <a:spcPct val="114999"/>
              </a:lnSpc>
              <a:buNone/>
            </a:pPr>
            <a:r>
              <a:rPr lang="en" sz="2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Do you think you could put it together?</a:t>
            </a:r>
            <a:endParaRPr lang="en" sz="2400"/>
          </a:p>
        </p:txBody>
      </p:sp>
      <p:pic>
        <p:nvPicPr>
          <p:cNvPr id="2" name="Picture 1" descr="A diagram of a table&#10;&#10;Description automatically generated">
            <a:extLst>
              <a:ext uri="{FF2B5EF4-FFF2-40B4-BE49-F238E27FC236}">
                <a16:creationId xmlns:a16="http://schemas.microsoft.com/office/drawing/2014/main" id="{707628A0-AB7E-5BE8-6E40-523B1D671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363" y="810787"/>
            <a:ext cx="3665267" cy="410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30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811437"/>
            <a:ext cx="8034574" cy="1092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28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Why was the desk assembly technical drawing easier to understand than the playset?</a:t>
            </a:r>
            <a:endParaRPr lang="en-US" b="1" dirty="0"/>
          </a:p>
        </p:txBody>
      </p:sp>
      <p:pic>
        <p:nvPicPr>
          <p:cNvPr id="3" name="Picture 2" descr="A diagram of a shelf&#10;&#10;Description automatically generated">
            <a:extLst>
              <a:ext uri="{FF2B5EF4-FFF2-40B4-BE49-F238E27FC236}">
                <a16:creationId xmlns:a16="http://schemas.microsoft.com/office/drawing/2014/main" id="{4B43BA3B-443C-BF19-F909-DE13DB6F6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382" y="2114550"/>
            <a:ext cx="4961363" cy="2642839"/>
          </a:xfrm>
          <a:prstGeom prst="rect">
            <a:avLst/>
          </a:prstGeom>
        </p:spPr>
      </p:pic>
      <p:sp>
        <p:nvSpPr>
          <p:cNvPr id="5" name="Google Shape;285;p14">
            <a:extLst>
              <a:ext uri="{FF2B5EF4-FFF2-40B4-BE49-F238E27FC236}">
                <a16:creationId xmlns:a16="http://schemas.microsoft.com/office/drawing/2014/main" id="{A4DFF586-E0B4-7C82-9B7A-A14E28E73329}"/>
              </a:ext>
            </a:extLst>
          </p:cNvPr>
          <p:cNvSpPr txBox="1">
            <a:spLocks noGrp="1"/>
          </p:cNvSpPr>
          <p:nvPr/>
        </p:nvSpPr>
        <p:spPr>
          <a:xfrm>
            <a:off x="5951815" y="2107116"/>
            <a:ext cx="3037437" cy="2646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342900" indent="-342900">
              <a:lnSpc>
                <a:spcPct val="114999"/>
              </a:lnSpc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The picture was in color</a:t>
            </a:r>
            <a:endParaRPr lang="en-US" sz="2000" dirty="0"/>
          </a:p>
          <a:p>
            <a:pPr marL="342900" indent="-342900">
              <a:lnSpc>
                <a:spcPct val="114999"/>
              </a:lnSpc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The steps were broken down</a:t>
            </a: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 more</a:t>
            </a:r>
            <a:endParaRPr lang="en-US" sz="2000" dirty="0"/>
          </a:p>
          <a:p>
            <a:pPr marL="342900" indent="-342900">
              <a:lnSpc>
                <a:spcPct val="114999"/>
              </a:lnSpc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Bigger Pictures</a:t>
            </a:r>
            <a:endParaRPr lang="en" sz="2000"/>
          </a:p>
          <a:p>
            <a:pPr marL="342900" indent="-342900">
              <a:lnSpc>
                <a:spcPct val="114999"/>
              </a:lnSpc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No confusing text</a:t>
            </a:r>
            <a:endParaRPr lang="en-US" sz="2000"/>
          </a:p>
          <a:p>
            <a:pPr marL="342900" indent="-342900">
              <a:lnSpc>
                <a:spcPct val="114999"/>
              </a:lnSpc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sym typeface="Arial"/>
              </a:rPr>
              <a:t>Non-English speakers can read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7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31649" y="1034461"/>
            <a:ext cx="3978319" cy="3706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32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Engineers and Designers working in technology fields want to make it easy for people to understand their ideas.</a:t>
            </a:r>
            <a:endParaRPr lang="en-US" sz="32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400"/>
          </a:p>
        </p:txBody>
      </p:sp>
      <p:sp>
        <p:nvSpPr>
          <p:cNvPr id="5" name="Google Shape;285;p14">
            <a:extLst>
              <a:ext uri="{FF2B5EF4-FFF2-40B4-BE49-F238E27FC236}">
                <a16:creationId xmlns:a16="http://schemas.microsoft.com/office/drawing/2014/main" id="{A4DFF586-E0B4-7C82-9B7A-A14E28E73329}"/>
              </a:ext>
            </a:extLst>
          </p:cNvPr>
          <p:cNvSpPr txBox="1">
            <a:spLocks noGrp="1"/>
          </p:cNvSpPr>
          <p:nvPr/>
        </p:nvSpPr>
        <p:spPr>
          <a:xfrm>
            <a:off x="5094566" y="1034463"/>
            <a:ext cx="3811052" cy="3894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Everyone who works in technology fields knows how to read certain drawings.</a:t>
            </a:r>
            <a:endParaRPr lang="en-US" sz="2000" dirty="0">
              <a:solidFill>
                <a:srgbClr val="0C1930"/>
              </a:solidFill>
              <a:latin typeface="Source Sans Pro"/>
              <a:ea typeface="Source Sans Pro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20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We are going to learn about 3 of those drawings:</a:t>
            </a:r>
            <a:endParaRPr lang="en" sz="2000" dirty="0">
              <a:solidFill>
                <a:srgbClr val="0C1930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Thumbnail Drawings</a:t>
            </a:r>
            <a:endParaRPr lang="en" sz="2000" dirty="0">
              <a:solidFill>
                <a:srgbClr val="0C1930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Isometric Drawings</a:t>
            </a:r>
            <a:endParaRPr lang="en" sz="2000" dirty="0">
              <a:solidFill>
                <a:srgbClr val="0C1930"/>
              </a:solidFill>
              <a:latin typeface="Source Sans Pro"/>
              <a:ea typeface="Source Sans Pro"/>
            </a:endParaRPr>
          </a:p>
          <a:p>
            <a:pPr marL="342900" indent="-342900">
              <a:lnSpc>
                <a:spcPct val="114999"/>
              </a:lnSpc>
              <a:buFont typeface="Wingdings"/>
              <a:buChar char="Ø"/>
            </a:pPr>
            <a:r>
              <a:rPr lang="en" sz="20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Orthographic Projection</a:t>
            </a:r>
            <a:endParaRPr lang="en" sz="2000" dirty="0">
              <a:solidFill>
                <a:srgbClr val="0C1930"/>
              </a:solidFill>
              <a:latin typeface="Source Sans Pro"/>
              <a:ea typeface="Source Sans Pro"/>
            </a:endParaRPr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0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811437"/>
            <a:ext cx="8034574" cy="1092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32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Thumbnail Drawings</a:t>
            </a:r>
            <a:endParaRPr lang="en-US" sz="3200"/>
          </a:p>
        </p:txBody>
      </p:sp>
      <p:pic>
        <p:nvPicPr>
          <p:cNvPr id="2" name="Picture 1" descr="A drawing of a person sitting at a desk&#10;&#10;Description automatically generated">
            <a:extLst>
              <a:ext uri="{FF2B5EF4-FFF2-40B4-BE49-F238E27FC236}">
                <a16:creationId xmlns:a16="http://schemas.microsoft.com/office/drawing/2014/main" id="{6CFAA451-7567-DE6E-0AB8-AAFE470D3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285" y="1568140"/>
            <a:ext cx="4563869" cy="3226884"/>
          </a:xfrm>
          <a:prstGeom prst="rect">
            <a:avLst/>
          </a:prstGeom>
        </p:spPr>
      </p:pic>
      <p:sp>
        <p:nvSpPr>
          <p:cNvPr id="7" name="Google Shape;285;p14">
            <a:extLst>
              <a:ext uri="{FF2B5EF4-FFF2-40B4-BE49-F238E27FC236}">
                <a16:creationId xmlns:a16="http://schemas.microsoft.com/office/drawing/2014/main" id="{105ABC79-0DE8-5476-DBB1-309B6E078FCD}"/>
              </a:ext>
            </a:extLst>
          </p:cNvPr>
          <p:cNvSpPr txBox="1">
            <a:spLocks noGrp="1"/>
          </p:cNvSpPr>
          <p:nvPr/>
        </p:nvSpPr>
        <p:spPr>
          <a:xfrm>
            <a:off x="5596371" y="1041433"/>
            <a:ext cx="3309247" cy="3769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Used in the brainstorming process.</a:t>
            </a:r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These are relatively quick sketches that are used to record an idea.</a:t>
            </a:r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Thumbnail sketches are not used for plans to build something. They are used to develop ideas. </a:t>
            </a:r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Thumbnail sketches are rough drafts used to make a more detailed drawing later.</a:t>
            </a:r>
            <a:endParaRPr lang="en" sz="1400"/>
          </a:p>
          <a:p>
            <a:pPr marL="0" indent="0">
              <a:lnSpc>
                <a:spcPct val="114999"/>
              </a:lnSpc>
              <a:buNone/>
            </a:pPr>
            <a:br>
              <a:rPr lang="en-US" sz="1400" dirty="0"/>
            </a:b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Click 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hlinkClick r:id="rId3"/>
              </a:rPr>
              <a:t>HERE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to draw an example thumbnail drawing along with me. When you are done, come back to this presentation.</a:t>
            </a:r>
            <a:endParaRPr lang="en" sz="1400"/>
          </a:p>
        </p:txBody>
      </p:sp>
    </p:spTree>
    <p:extLst>
      <p:ext uri="{BB962C8B-B14F-4D97-AF65-F5344CB8AC3E}">
        <p14:creationId xmlns:p14="http://schemas.microsoft.com/office/powerpoint/2010/main" val="147650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811437"/>
            <a:ext cx="8034574" cy="1092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32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Isometric Drawings</a:t>
            </a:r>
            <a:endParaRPr lang="en-US" dirty="0"/>
          </a:p>
          <a:p>
            <a:pPr marL="0" indent="0">
              <a:lnSpc>
                <a:spcPct val="114999"/>
              </a:lnSpc>
              <a:buNone/>
            </a:pPr>
            <a:endParaRPr lang="en-US" dirty="0"/>
          </a:p>
        </p:txBody>
      </p:sp>
      <p:sp>
        <p:nvSpPr>
          <p:cNvPr id="7" name="Google Shape;285;p14">
            <a:extLst>
              <a:ext uri="{FF2B5EF4-FFF2-40B4-BE49-F238E27FC236}">
                <a16:creationId xmlns:a16="http://schemas.microsoft.com/office/drawing/2014/main" id="{105ABC79-0DE8-5476-DBB1-309B6E078FCD}"/>
              </a:ext>
            </a:extLst>
          </p:cNvPr>
          <p:cNvSpPr txBox="1">
            <a:spLocks noGrp="1"/>
          </p:cNvSpPr>
          <p:nvPr/>
        </p:nvSpPr>
        <p:spPr>
          <a:xfrm>
            <a:off x="4899420" y="929921"/>
            <a:ext cx="3971349" cy="3769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Isometric drawings are the only 3D drawings that have accurate dimensions and scale.</a:t>
            </a:r>
            <a:endParaRPr lang="en-US" dirty="0"/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285750" indent="-285750">
              <a:lnSpc>
                <a:spcPct val="114999"/>
              </a:lnSpc>
            </a:pPr>
            <a:r>
              <a:rPr lang="en" sz="14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Dimension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is a technical term for measurements. Isometric drawings contain accurate measurements</a:t>
            </a:r>
            <a:endParaRPr lang="en" dirty="0"/>
          </a:p>
          <a:p>
            <a:pPr marL="285750" indent="-285750">
              <a:lnSpc>
                <a:spcPct val="114999"/>
              </a:lnSpc>
            </a:pPr>
            <a:r>
              <a:rPr lang="en" sz="14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Scale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on a drawing is like scale on a map. It is how the size of the drawing on paper compares to the size of the real thing.</a:t>
            </a:r>
            <a:endParaRPr lang="en" dirty="0"/>
          </a:p>
          <a:p>
            <a:pPr marL="0" indent="0">
              <a:lnSpc>
                <a:spcPct val="114999"/>
              </a:lnSpc>
              <a:buNone/>
            </a:pPr>
            <a:endParaRPr lang="en-US" dirty="0"/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Isometric drawings CAN be used as plans to build something.</a:t>
            </a:r>
            <a:endParaRPr lang="en" dirty="0"/>
          </a:p>
          <a:p>
            <a:pPr marL="0" indent="0">
              <a:lnSpc>
                <a:spcPct val="114999"/>
              </a:lnSpc>
              <a:buNone/>
            </a:pPr>
            <a:endParaRPr lang="en-US" dirty="0"/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Click 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hlinkClick r:id="rId2"/>
              </a:rPr>
              <a:t>HERE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to draw an example Isometric along with me. When you are done, come back to this presentation.</a:t>
            </a:r>
            <a:endParaRPr lang="en" dirty="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3" name="Picture 2" descr="A black and white outline of a rectangular object&#10;&#10;Description automatically generated">
            <a:extLst>
              <a:ext uri="{FF2B5EF4-FFF2-40B4-BE49-F238E27FC236}">
                <a16:creationId xmlns:a16="http://schemas.microsoft.com/office/drawing/2014/main" id="{BFFF822D-5B07-7B63-33DA-DD9FDE732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810" y="1552923"/>
            <a:ext cx="362902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14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811437"/>
            <a:ext cx="8034574" cy="1092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32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Orthographic Projection</a:t>
            </a:r>
            <a:endParaRPr lang="en-US" dirty="0"/>
          </a:p>
        </p:txBody>
      </p:sp>
      <p:sp>
        <p:nvSpPr>
          <p:cNvPr id="7" name="Google Shape;285;p14">
            <a:extLst>
              <a:ext uri="{FF2B5EF4-FFF2-40B4-BE49-F238E27FC236}">
                <a16:creationId xmlns:a16="http://schemas.microsoft.com/office/drawing/2014/main" id="{105ABC79-0DE8-5476-DBB1-309B6E078FCD}"/>
              </a:ext>
            </a:extLst>
          </p:cNvPr>
          <p:cNvSpPr txBox="1">
            <a:spLocks noGrp="1"/>
          </p:cNvSpPr>
          <p:nvPr/>
        </p:nvSpPr>
        <p:spPr>
          <a:xfrm>
            <a:off x="5326140" y="876581"/>
            <a:ext cx="3674169" cy="3769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Orthographic drawings have a front, top, and right side view.</a:t>
            </a:r>
            <a:endParaRPr lang="en-US" dirty="0"/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They are not 3D.</a:t>
            </a:r>
            <a:endParaRPr lang="en" dirty="0"/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Orthographic drawings are the most common drawings in manufacturing. </a:t>
            </a:r>
            <a:endParaRPr lang="en"/>
          </a:p>
          <a:p>
            <a:pPr marL="285750" indent="-285750">
              <a:lnSpc>
                <a:spcPct val="114999"/>
              </a:lnSpc>
            </a:pPr>
            <a:r>
              <a:rPr lang="en" sz="14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Manufacturing 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is building something inside of a factory. ex) computers, chairs, cars, etc.</a:t>
            </a:r>
            <a:endParaRPr lang="en" dirty="0"/>
          </a:p>
          <a:p>
            <a:pPr marL="285750" indent="-285750">
              <a:lnSpc>
                <a:spcPct val="114999"/>
              </a:lnSpc>
            </a:pPr>
            <a:r>
              <a:rPr lang="en" sz="14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Construction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is building something on a site. ex) houses, schools, roads, bridges</a:t>
            </a:r>
            <a:br>
              <a:rPr lang="en-US" dirty="0"/>
            </a:br>
            <a:endParaRPr lang="en-US"/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Click 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  <a:hlinkClick r:id="rId2"/>
              </a:rPr>
              <a:t>HERE</a:t>
            </a: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to draw an example orthographic drawing along with me. Come back to this presentation when you are finished. </a:t>
            </a:r>
            <a:br>
              <a:rPr lang="en-US" dirty="0"/>
            </a:br>
            <a:endParaRPr lang="en-US"/>
          </a:p>
        </p:txBody>
      </p:sp>
      <p:pic>
        <p:nvPicPr>
          <p:cNvPr id="4" name="Picture 3" descr="A drawing of a rectangular object with lines and a circle&#10;&#10;Description automatically generated">
            <a:extLst>
              <a:ext uri="{FF2B5EF4-FFF2-40B4-BE49-F238E27FC236}">
                <a16:creationId xmlns:a16="http://schemas.microsoft.com/office/drawing/2014/main" id="{007B279E-A9DA-4F06-FF3F-52D03007F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135" y="1786551"/>
            <a:ext cx="4261485" cy="285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12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724680" y="811437"/>
            <a:ext cx="8034574" cy="1092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32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Types </a:t>
            </a:r>
            <a:r>
              <a:rPr lang="en" sz="3200" b="1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of Lines</a:t>
            </a:r>
            <a:endParaRPr lang="en-US" dirty="0"/>
          </a:p>
        </p:txBody>
      </p:sp>
      <p:sp>
        <p:nvSpPr>
          <p:cNvPr id="7" name="Google Shape;285;p14">
            <a:extLst>
              <a:ext uri="{FF2B5EF4-FFF2-40B4-BE49-F238E27FC236}">
                <a16:creationId xmlns:a16="http://schemas.microsoft.com/office/drawing/2014/main" id="{105ABC79-0DE8-5476-DBB1-309B6E078FCD}"/>
              </a:ext>
            </a:extLst>
          </p:cNvPr>
          <p:cNvSpPr txBox="1">
            <a:spLocks noGrp="1"/>
          </p:cNvSpPr>
          <p:nvPr/>
        </p:nvSpPr>
        <p:spPr>
          <a:xfrm>
            <a:off x="723660" y="1463321"/>
            <a:ext cx="7590849" cy="3060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285750" indent="-285750">
              <a:lnSpc>
                <a:spcPct val="114999"/>
              </a:lnSpc>
            </a:pPr>
            <a:r>
              <a:rPr lang="en" sz="15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Object Lines:</a:t>
            </a:r>
            <a:r>
              <a:rPr lang="en" sz="15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Solid dark lines that show visible edges</a:t>
            </a:r>
            <a:endParaRPr lang="en-US" sz="1500"/>
          </a:p>
          <a:p>
            <a:pPr marL="0" indent="0">
              <a:lnSpc>
                <a:spcPct val="114999"/>
              </a:lnSpc>
              <a:buNone/>
            </a:pPr>
            <a:endParaRPr lang="en" sz="15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285750" indent="-285750">
              <a:lnSpc>
                <a:spcPct val="114999"/>
              </a:lnSpc>
            </a:pPr>
            <a:r>
              <a:rPr lang="en" sz="15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Hidden Lines:</a:t>
            </a:r>
            <a:r>
              <a:rPr lang="en" sz="15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Dashed lines showing edges that are NOT visible from that view.</a:t>
            </a:r>
            <a:endParaRPr lang="en" sz="1500">
              <a:solidFill>
                <a:srgbClr val="464646"/>
              </a:solidFill>
              <a:ea typeface="Source Sans Pro"/>
              <a:cs typeface="Roboto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500" dirty="0">
              <a:solidFill>
                <a:srgbClr val="0C1930"/>
              </a:solidFill>
              <a:latin typeface="Source Sans Pro"/>
              <a:ea typeface="Source Sans Pro"/>
              <a:cs typeface="Roboto"/>
            </a:endParaRPr>
          </a:p>
          <a:p>
            <a:pPr marL="285750" indent="-285750">
              <a:lnSpc>
                <a:spcPct val="114999"/>
              </a:lnSpc>
            </a:pPr>
            <a:r>
              <a:rPr lang="en" sz="15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Center Lines: </a:t>
            </a:r>
            <a:r>
              <a:rPr lang="en" sz="15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Long-short-Long lines that mark the center point of a circular object</a:t>
            </a:r>
            <a:br>
              <a:rPr lang="en" sz="1500" dirty="0">
                <a:latin typeface="Source Sans Pro"/>
                <a:ea typeface="Source Sans Pro"/>
                <a:cs typeface="Roboto"/>
              </a:rPr>
            </a:br>
            <a:r>
              <a:rPr lang="en" sz="15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- Center lines also mark the center axis of a symmetrical object, like a hole or a cylinder</a:t>
            </a:r>
            <a:endParaRPr lang="en" sz="15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lnSpc>
                <a:spcPct val="114999"/>
              </a:lnSpc>
              <a:buNone/>
            </a:pPr>
            <a:endParaRPr lang="en-US" dirty="0">
              <a:ea typeface="Source Sans Pro"/>
              <a:cs typeface="Roboto"/>
            </a:endParaRPr>
          </a:p>
          <a:p>
            <a:pPr marL="285750" indent="-285750">
              <a:lnSpc>
                <a:spcPct val="114999"/>
              </a:lnSpc>
            </a:pPr>
            <a:r>
              <a:rPr lang="en" sz="15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Dimension Lines:</a:t>
            </a:r>
            <a:r>
              <a:rPr lang="en" sz="15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Lines that show a measurement. Arrows point to Extension lines.</a:t>
            </a:r>
            <a:endParaRPr lang="en" sz="1500">
              <a:solidFill>
                <a:srgbClr val="464646"/>
              </a:solidFill>
              <a:ea typeface="Source Sans Pro"/>
              <a:cs typeface="Roboto"/>
            </a:endParaRPr>
          </a:p>
          <a:p>
            <a:pPr marL="285750" indent="-285750">
              <a:lnSpc>
                <a:spcPct val="114999"/>
              </a:lnSpc>
            </a:pPr>
            <a:r>
              <a:rPr lang="en" sz="1500" b="1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Extension Lines:</a:t>
            </a:r>
            <a:r>
              <a:rPr lang="en" sz="1500" dirty="0">
                <a:solidFill>
                  <a:srgbClr val="0C1930"/>
                </a:solidFill>
                <a:latin typeface="Source Sans Pro"/>
                <a:ea typeface="Source Sans Pro"/>
                <a:cs typeface="Roboto"/>
              </a:rPr>
              <a:t> Show the start and end point of the measurement.</a:t>
            </a:r>
            <a:endParaRPr lang="en" sz="1500"/>
          </a:p>
          <a:p>
            <a:pPr marL="0" indent="0">
              <a:lnSpc>
                <a:spcPct val="114999"/>
              </a:lnSpc>
              <a:buNone/>
            </a:pPr>
            <a:br>
              <a:rPr lang="en-US" dirty="0"/>
            </a:br>
            <a:endParaRPr lang="en-US" sz="150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AE46E2B-748C-B345-E810-AC56031579D7}"/>
              </a:ext>
            </a:extLst>
          </p:cNvPr>
          <p:cNvCxnSpPr/>
          <p:nvPr/>
        </p:nvCxnSpPr>
        <p:spPr>
          <a:xfrm>
            <a:off x="2358119" y="1943371"/>
            <a:ext cx="4770120" cy="1524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BD8F4D9-F64E-9882-5940-874C1467E78F}"/>
              </a:ext>
            </a:extLst>
          </p:cNvPr>
          <p:cNvCxnSpPr>
            <a:cxnSpLocks/>
          </p:cNvCxnSpPr>
          <p:nvPr/>
        </p:nvCxnSpPr>
        <p:spPr>
          <a:xfrm>
            <a:off x="2358119" y="2469151"/>
            <a:ext cx="4770120" cy="1524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black and white drawing of a cylinder&#10;&#10;Description automatically generated">
            <a:extLst>
              <a:ext uri="{FF2B5EF4-FFF2-40B4-BE49-F238E27FC236}">
                <a16:creationId xmlns:a16="http://schemas.microsoft.com/office/drawing/2014/main" id="{03F3BD6C-974B-0C53-36C3-6A32B9F94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668" y="2434590"/>
            <a:ext cx="946785" cy="800100"/>
          </a:xfrm>
          <a:prstGeom prst="rect">
            <a:avLst/>
          </a:prstGeom>
        </p:spPr>
      </p:pic>
      <p:pic>
        <p:nvPicPr>
          <p:cNvPr id="10" name="Picture 9" descr="A black square with a line in it&#10;&#10;Description automatically generated">
            <a:extLst>
              <a:ext uri="{FF2B5EF4-FFF2-40B4-BE49-F238E27FC236}">
                <a16:creationId xmlns:a16="http://schemas.microsoft.com/office/drawing/2014/main" id="{28875A6A-CE21-2FA9-2A27-2DF4CE0A7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7095" y="3233738"/>
            <a:ext cx="2442210" cy="76390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AD72C26-3F09-B4BF-4AFB-5EB8F12D0ED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5013" t="17143" r="10188" b="41905"/>
          <a:stretch/>
        </p:blipFill>
        <p:spPr>
          <a:xfrm>
            <a:off x="6833235" y="4292918"/>
            <a:ext cx="2123118" cy="65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6307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88ADEF-9DD6-4C80-8B0A-E4D7EA76A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352</cp:revision>
  <dcterms:created xsi:type="dcterms:W3CDTF">2016-01-05T02:38:42Z</dcterms:created>
  <dcterms:modified xsi:type="dcterms:W3CDTF">2024-09-08T19:00:46Z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