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sldIdLst>
    <p:sldId id="256" r:id="rId5"/>
    <p:sldId id="261" r:id="rId6"/>
    <p:sldId id="262" r:id="rId7"/>
    <p:sldId id="263" r:id="rId8"/>
    <p:sldId id="264" r:id="rId9"/>
    <p:sldId id="258" r:id="rId10"/>
    <p:sldId id="259" r:id="rId11"/>
    <p:sldId id="260" r:id="rId12"/>
    <p:sldId id="265" r:id="rId13"/>
    <p:sldId id="266" r:id="rId14"/>
    <p:sldId id="267" r:id="rId15"/>
    <p:sldId id="268" r:id="rId16"/>
  </p:sldIdLst>
  <p:sldSz cx="9144000" cy="5143500" type="screen16x9"/>
  <p:notesSz cx="6858000" cy="9144000"/>
  <p:custDataLst>
    <p:tags r:id="rId17"/>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0079"/>
    <a:srgbClr val="673276"/>
    <a:srgbClr val="7452CA"/>
    <a:srgbClr val="0C1930"/>
    <a:srgbClr val="CA6727"/>
    <a:srgbClr val="F4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31EB8-A671-2A84-9E84-3E62CEDC9183}" v="391" dt="2024-11-21T13:18:56.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97293" autoAdjust="0"/>
  </p:normalViewPr>
  <p:slideViewPr>
    <p:cSldViewPr snapToGrid="0" showGuides="1">
      <p:cViewPr>
        <p:scale>
          <a:sx n="139" d="100"/>
          <a:sy n="139" d="100"/>
        </p:scale>
        <p:origin x="40" y="28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331370" y="1764044"/>
            <a:ext cx="6477000" cy="1356604"/>
          </a:xfrm>
          <a:prstGeom prst="rect">
            <a:avLst/>
          </a:prstGeom>
        </p:spPr>
        <p:txBody>
          <a:bodyPr rtlCol="0" anchor="b"/>
          <a:lstStyle>
            <a:lvl1pPr>
              <a:defRPr cap="all" baseline="0"/>
            </a:lvl1pPr>
            <a:extLst/>
          </a:lstStyle>
          <a:p>
            <a:r>
              <a:rPr lang="en-US" dirty="0"/>
              <a:t>Click to edit Master title style</a:t>
            </a:r>
          </a:p>
        </p:txBody>
      </p:sp>
      <p:sp>
        <p:nvSpPr>
          <p:cNvPr id="16"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2" name="Picture 1" descr="A white text on a black background&#10;&#10;Description automatically generated">
            <a:extLst>
              <a:ext uri="{FF2B5EF4-FFF2-40B4-BE49-F238E27FC236}">
                <a16:creationId xmlns:a16="http://schemas.microsoft.com/office/drawing/2014/main" id="{C3CC4929-9716-859C-1A3F-D9076F9435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6264" y="105811"/>
            <a:ext cx="2164213" cy="46972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4" name="Picture 3" descr="A white text on a black background&#10;&#10;Description automatically generated">
            <a:extLst>
              <a:ext uri="{FF2B5EF4-FFF2-40B4-BE49-F238E27FC236}">
                <a16:creationId xmlns:a16="http://schemas.microsoft.com/office/drawing/2014/main" id="{1E5588A3-BA1B-8673-E4FE-1832806FA4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6264" y="105811"/>
            <a:ext cx="2164213" cy="4697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78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1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7761F5-D8D8-40C6-8D23-53FB4F657941}"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2D5C0-7033-4DB5-8DD1-2301A54E55CE}" type="slidenum">
              <a:rPr lang="en-US" smtClean="0"/>
              <a:t>‹#›</a:t>
            </a:fld>
            <a:endParaRPr lang="en-US"/>
          </a:p>
        </p:txBody>
      </p:sp>
    </p:spTree>
    <p:extLst>
      <p:ext uri="{BB962C8B-B14F-4D97-AF65-F5344CB8AC3E}">
        <p14:creationId xmlns:p14="http://schemas.microsoft.com/office/powerpoint/2010/main" val="133692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539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arallelogram 1"/>
          <p:cNvSpPr/>
          <p:nvPr/>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1"/>
          <p:cNvSpPr/>
          <p:nvPr/>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
          <p:cNvSpPr/>
          <p:nvPr/>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4" name="Picture 3" descr="A white text on a black background&#10;&#10;Description automatically generated">
            <a:extLst>
              <a:ext uri="{FF2B5EF4-FFF2-40B4-BE49-F238E27FC236}">
                <a16:creationId xmlns:a16="http://schemas.microsoft.com/office/drawing/2014/main" id="{1903D122-F9DC-ABBC-C7D0-B5047620F14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26264" y="105811"/>
            <a:ext cx="2164213" cy="46972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extLst>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EA05FB-67D9-97DC-4AD2-9E15304B770B}"/>
              </a:ext>
            </a:extLst>
          </p:cNvPr>
          <p:cNvSpPr txBox="1"/>
          <p:nvPr/>
        </p:nvSpPr>
        <p:spPr>
          <a:xfrm>
            <a:off x="775719" y="1280264"/>
            <a:ext cx="396545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latin typeface="Source Sans Pro"/>
                <a:ea typeface="Source Sans Pro"/>
              </a:rPr>
              <a:t>Soil </a:t>
            </a:r>
            <a:endParaRPr lang="en-US" sz="5400">
              <a:latin typeface="Source Sans Pro"/>
              <a:ea typeface="Source Sans Pro"/>
            </a:endParaRPr>
          </a:p>
          <a:p>
            <a:r>
              <a:rPr lang="en-US" sz="5400" b="1">
                <a:latin typeface="Source Sans Pro"/>
                <a:ea typeface="Source Sans Pro"/>
              </a:rPr>
              <a:t>Erosion </a:t>
            </a:r>
            <a:endParaRPr lang="en-US" sz="5400">
              <a:latin typeface="Source Sans Pro"/>
              <a:ea typeface="Source Sans Pro"/>
            </a:endParaRPr>
          </a:p>
          <a:p>
            <a:r>
              <a:rPr lang="en-US" sz="5400" b="1" dirty="0">
                <a:latin typeface="Source Sans Pro"/>
                <a:ea typeface="Source Sans Pro"/>
              </a:rPr>
              <a:t>Prevention</a:t>
            </a:r>
          </a:p>
        </p:txBody>
      </p:sp>
      <p:pic>
        <p:nvPicPr>
          <p:cNvPr id="4" name="Picture 3">
            <a:extLst>
              <a:ext uri="{FF2B5EF4-FFF2-40B4-BE49-F238E27FC236}">
                <a16:creationId xmlns:a16="http://schemas.microsoft.com/office/drawing/2014/main" id="{9CBA0BEF-8FAD-48FB-B695-A19221EF2FDA}"/>
              </a:ext>
            </a:extLst>
          </p:cNvPr>
          <p:cNvPicPr>
            <a:picLocks noChangeAspect="1"/>
          </p:cNvPicPr>
          <p:nvPr/>
        </p:nvPicPr>
        <p:blipFill rotWithShape="1">
          <a:blip r:embed="rId2">
            <a:extLst>
              <a:ext uri="{28A0092B-C50C-407E-A947-70E740481C1C}">
                <a14:useLocalDpi xmlns:a14="http://schemas.microsoft.com/office/drawing/2010/main" val="0"/>
              </a:ext>
            </a:extLst>
          </a:blip>
          <a:srcRect l="5271" t="20837" r="-1512" b="110"/>
          <a:stretch/>
        </p:blipFill>
        <p:spPr>
          <a:xfrm>
            <a:off x="5117406" y="1032436"/>
            <a:ext cx="3058668" cy="3517338"/>
          </a:xfrm>
          <a:prstGeom prst="rect">
            <a:avLst/>
          </a:prstGeom>
        </p:spPr>
      </p:pic>
      <p:sp>
        <p:nvSpPr>
          <p:cNvPr id="6" name="TextBox 5">
            <a:extLst>
              <a:ext uri="{FF2B5EF4-FFF2-40B4-BE49-F238E27FC236}">
                <a16:creationId xmlns:a16="http://schemas.microsoft.com/office/drawing/2014/main" id="{DE9344C0-0CE6-445F-96C9-4EA45FB9280E}"/>
              </a:ext>
            </a:extLst>
          </p:cNvPr>
          <p:cNvSpPr txBox="1"/>
          <p:nvPr/>
        </p:nvSpPr>
        <p:spPr>
          <a:xfrm>
            <a:off x="4545309" y="4549774"/>
            <a:ext cx="42025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t>Photo: NRCS, UNL Plant and Soil Sciences Library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2B49-262B-C5F3-769D-AEBF04AB43FA}"/>
              </a:ext>
            </a:extLst>
          </p:cNvPr>
          <p:cNvSpPr>
            <a:spLocks noGrp="1"/>
          </p:cNvSpPr>
          <p:nvPr>
            <p:ph type="ctrTitle"/>
          </p:nvPr>
        </p:nvSpPr>
        <p:spPr>
          <a:xfrm>
            <a:off x="397835" y="853541"/>
            <a:ext cx="3776331" cy="539880"/>
          </a:xfrm>
        </p:spPr>
        <p:txBody>
          <a:bodyPr lIns="91440" tIns="45720" rIns="91440" bIns="45720" anchor="t"/>
          <a:lstStyle/>
          <a:p>
            <a:r>
              <a:rPr lang="en-US" sz="2800" b="1" dirty="0">
                <a:solidFill>
                  <a:schemeClr val="tx1"/>
                </a:solidFill>
                <a:latin typeface="Source Sans Pro"/>
                <a:ea typeface="Source Sans Pro"/>
              </a:rPr>
              <a:t>Drainage Systems</a:t>
            </a:r>
          </a:p>
        </p:txBody>
      </p:sp>
      <p:sp>
        <p:nvSpPr>
          <p:cNvPr id="7" name="Title 1">
            <a:extLst>
              <a:ext uri="{FF2B5EF4-FFF2-40B4-BE49-F238E27FC236}">
                <a16:creationId xmlns:a16="http://schemas.microsoft.com/office/drawing/2014/main" id="{C4FD20FC-3D6F-7774-F0BC-BBB8F8BC213A}"/>
              </a:ext>
            </a:extLst>
          </p:cNvPr>
          <p:cNvSpPr txBox="1">
            <a:spLocks/>
          </p:cNvSpPr>
          <p:nvPr/>
        </p:nvSpPr>
        <p:spPr>
          <a:xfrm>
            <a:off x="519755" y="1393142"/>
            <a:ext cx="3235312" cy="1102519"/>
          </a:xfrm>
        </p:spPr>
        <p:txBody>
          <a:bodyPr lIns="91440" tIns="45720" rIns="91440" bIns="45720" anchor="t"/>
          <a:lstStyle>
            <a:lvl1pPr algn="l" rtl="0" eaLnBrk="1" latinLnBrk="0" hangingPunct="1">
              <a:spcBef>
                <a:spcPct val="0"/>
              </a:spcBef>
              <a:buNone/>
              <a:defRPr sz="4200" kern="1200">
                <a:solidFill>
                  <a:schemeClr val="tx2"/>
                </a:solidFill>
                <a:latin typeface="+mj-lt"/>
                <a:ea typeface="+mj-ea"/>
                <a:cs typeface="+mj-cs"/>
              </a:defRPr>
            </a:lvl1pPr>
            <a:extLst/>
          </a:lstStyle>
          <a:p>
            <a:pPr marL="342900" indent="-342900">
              <a:buFont typeface="Courier New"/>
              <a:buChar char="o"/>
            </a:pPr>
            <a:r>
              <a:rPr lang="en-US" sz="2000" dirty="0">
                <a:solidFill>
                  <a:schemeClr val="tx1"/>
                </a:solidFill>
                <a:latin typeface="Source Sans Pro"/>
                <a:ea typeface="Source Sans Pro"/>
              </a:rPr>
              <a:t>Digging ditches or channels</a:t>
            </a:r>
            <a:endParaRPr lang="en-US"/>
          </a:p>
          <a:p>
            <a:pPr marL="342900" indent="-342900">
              <a:buFont typeface="Courier New"/>
              <a:buChar char="o"/>
            </a:pPr>
            <a:endParaRPr lang="en-US" sz="1200" dirty="0">
              <a:solidFill>
                <a:schemeClr val="tx1"/>
              </a:solidFill>
              <a:latin typeface="Source Sans Pro"/>
              <a:ea typeface="Source Sans Pro"/>
            </a:endParaRPr>
          </a:p>
          <a:p>
            <a:pPr marL="342900" indent="-342900">
              <a:buFont typeface="Courier New"/>
              <a:buChar char="o"/>
            </a:pPr>
            <a:r>
              <a:rPr lang="en-US" sz="2000" dirty="0">
                <a:solidFill>
                  <a:schemeClr val="tx1"/>
                </a:solidFill>
                <a:latin typeface="Source Sans Pro"/>
                <a:ea typeface="Source Sans Pro"/>
              </a:rPr>
              <a:t>Installing culverts, pipes,</a:t>
            </a:r>
          </a:p>
          <a:p>
            <a:r>
              <a:rPr lang="en-US" sz="2000" dirty="0">
                <a:solidFill>
                  <a:schemeClr val="tx1"/>
                </a:solidFill>
                <a:latin typeface="Source Sans Pro"/>
                <a:ea typeface="Source Sans Pro"/>
              </a:rPr>
              <a:t>     or tunnels`</a:t>
            </a:r>
            <a:endParaRPr lang="en-US">
              <a:solidFill>
                <a:schemeClr val="tx1"/>
              </a:solidFill>
              <a:latin typeface="Source Sans Pro"/>
              <a:ea typeface="Source Sans Pro"/>
            </a:endParaRPr>
          </a:p>
          <a:p>
            <a:endParaRPr lang="en-US" sz="1800" b="1" i="1" dirty="0">
              <a:solidFill>
                <a:schemeClr val="tx1"/>
              </a:solidFill>
              <a:latin typeface="Source Sans Pro"/>
              <a:ea typeface="Source Sans Pro"/>
            </a:endParaRPr>
          </a:p>
          <a:p>
            <a:endParaRPr lang="en-US" sz="1800" b="1" i="1" dirty="0">
              <a:solidFill>
                <a:schemeClr val="tx1"/>
              </a:solidFill>
              <a:latin typeface="Source Sans Pro"/>
              <a:ea typeface="Source Sans Pro"/>
            </a:endParaRPr>
          </a:p>
          <a:p>
            <a:r>
              <a:rPr lang="en-US" sz="1800" b="1" i="1" dirty="0">
                <a:solidFill>
                  <a:schemeClr val="tx1"/>
                </a:solidFill>
                <a:latin typeface="Source Sans Pro"/>
                <a:ea typeface="Source Sans Pro"/>
              </a:rPr>
              <a:t>How does it help?</a:t>
            </a:r>
            <a:r>
              <a:rPr lang="en-US" sz="1800" i="1" dirty="0">
                <a:solidFill>
                  <a:schemeClr val="tx1"/>
                </a:solidFill>
                <a:latin typeface="Source Sans Pro"/>
                <a:ea typeface="Source Sans Pro"/>
              </a:rPr>
              <a:t> </a:t>
            </a:r>
          </a:p>
          <a:p>
            <a:r>
              <a:rPr lang="en-US" sz="1800" i="1" dirty="0">
                <a:solidFill>
                  <a:schemeClr val="tx1"/>
                </a:solidFill>
                <a:latin typeface="Source Sans Pro"/>
                <a:ea typeface="Source Sans Pro"/>
              </a:rPr>
              <a:t>Water is directed to flow through these areas and away from areas where it could do damage.</a:t>
            </a:r>
          </a:p>
        </p:txBody>
      </p:sp>
      <p:pic>
        <p:nvPicPr>
          <p:cNvPr id="4" name="Picture 3">
            <a:extLst>
              <a:ext uri="{FF2B5EF4-FFF2-40B4-BE49-F238E27FC236}">
                <a16:creationId xmlns:a16="http://schemas.microsoft.com/office/drawing/2014/main" id="{C2448F08-B00B-4F59-AA81-2B342792C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230" y="1188720"/>
            <a:ext cx="4762213" cy="3166872"/>
          </a:xfrm>
          <a:prstGeom prst="rect">
            <a:avLst/>
          </a:prstGeom>
        </p:spPr>
      </p:pic>
      <p:sp>
        <p:nvSpPr>
          <p:cNvPr id="6" name="TextBox 5">
            <a:extLst>
              <a:ext uri="{FF2B5EF4-FFF2-40B4-BE49-F238E27FC236}">
                <a16:creationId xmlns:a16="http://schemas.microsoft.com/office/drawing/2014/main" id="{AD2815B6-F705-4F77-8647-1E28B0D8A529}"/>
              </a:ext>
            </a:extLst>
          </p:cNvPr>
          <p:cNvSpPr txBox="1"/>
          <p:nvPr/>
        </p:nvSpPr>
        <p:spPr>
          <a:xfrm>
            <a:off x="4041510" y="4340156"/>
            <a:ext cx="388441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Source Sans Pro"/>
                <a:ea typeface="Source Sans Pro"/>
              </a:rPr>
              <a:t>Photo: University of Minnesota Extension</a:t>
            </a:r>
          </a:p>
        </p:txBody>
      </p:sp>
    </p:spTree>
    <p:extLst>
      <p:ext uri="{BB962C8B-B14F-4D97-AF65-F5344CB8AC3E}">
        <p14:creationId xmlns:p14="http://schemas.microsoft.com/office/powerpoint/2010/main" val="377054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2B49-262B-C5F3-769D-AEBF04AB43FA}"/>
              </a:ext>
            </a:extLst>
          </p:cNvPr>
          <p:cNvSpPr>
            <a:spLocks noGrp="1"/>
          </p:cNvSpPr>
          <p:nvPr>
            <p:ph type="ctrTitle"/>
          </p:nvPr>
        </p:nvSpPr>
        <p:spPr>
          <a:xfrm>
            <a:off x="575046" y="928855"/>
            <a:ext cx="7427478" cy="539880"/>
          </a:xfrm>
        </p:spPr>
        <p:txBody>
          <a:bodyPr lIns="91440" tIns="45720" rIns="91440" bIns="45720" anchor="t"/>
          <a:lstStyle/>
          <a:p>
            <a:r>
              <a:rPr lang="en-US" sz="3200" b="1" dirty="0">
                <a:solidFill>
                  <a:schemeClr val="tx1"/>
                </a:solidFill>
                <a:latin typeface="Source Sans Pro"/>
                <a:ea typeface="Source Sans Pro"/>
              </a:rPr>
              <a:t>Retention Ponds &amp; Underground Water Detention Systems </a:t>
            </a:r>
          </a:p>
        </p:txBody>
      </p:sp>
      <p:sp>
        <p:nvSpPr>
          <p:cNvPr id="7" name="Title 1">
            <a:extLst>
              <a:ext uri="{FF2B5EF4-FFF2-40B4-BE49-F238E27FC236}">
                <a16:creationId xmlns:a16="http://schemas.microsoft.com/office/drawing/2014/main" id="{C4FD20FC-3D6F-7774-F0BC-BBB8F8BC213A}"/>
              </a:ext>
            </a:extLst>
          </p:cNvPr>
          <p:cNvSpPr txBox="1">
            <a:spLocks/>
          </p:cNvSpPr>
          <p:nvPr/>
        </p:nvSpPr>
        <p:spPr>
          <a:xfrm>
            <a:off x="4828033" y="1774031"/>
            <a:ext cx="4041648" cy="2946559"/>
          </a:xfrm>
        </p:spPr>
        <p:txBody>
          <a:bodyPr lIns="91440" tIns="45720" rIns="91440" bIns="45720" anchor="t"/>
          <a:lstStyle>
            <a:lvl1pPr algn="l" rtl="0" eaLnBrk="1" latinLnBrk="0" hangingPunct="1">
              <a:spcBef>
                <a:spcPct val="0"/>
              </a:spcBef>
              <a:buNone/>
              <a:defRPr sz="4200" kern="1200">
                <a:solidFill>
                  <a:schemeClr val="tx2"/>
                </a:solidFill>
                <a:latin typeface="+mj-lt"/>
                <a:ea typeface="+mj-ea"/>
                <a:cs typeface="+mj-cs"/>
              </a:defRPr>
            </a:lvl1pPr>
            <a:extLst/>
          </a:lstStyle>
          <a:p>
            <a:pPr marL="342900" indent="-342900">
              <a:buFont typeface="Courier New"/>
              <a:buChar char="o"/>
            </a:pPr>
            <a:r>
              <a:rPr lang="en-US" sz="2000" dirty="0">
                <a:solidFill>
                  <a:schemeClr val="tx1"/>
                </a:solidFill>
                <a:latin typeface="Source Sans Pro"/>
                <a:ea typeface="Source Sans Pro"/>
              </a:rPr>
              <a:t>Digging to create ponds or wetlands near areas of high run off like parking lots</a:t>
            </a:r>
          </a:p>
          <a:p>
            <a:pPr marL="342900" indent="-342900">
              <a:buFont typeface="Courier New"/>
              <a:buChar char="o"/>
            </a:pPr>
            <a:endParaRPr lang="en-US" sz="1200" dirty="0">
              <a:solidFill>
                <a:schemeClr val="tx1"/>
              </a:solidFill>
              <a:latin typeface="Source Sans Pro"/>
              <a:ea typeface="Source Sans Pro"/>
            </a:endParaRPr>
          </a:p>
          <a:p>
            <a:pPr marL="342900" indent="-342900">
              <a:buFont typeface="Courier New"/>
              <a:buChar char="o"/>
            </a:pPr>
            <a:r>
              <a:rPr lang="en-US" sz="2000" dirty="0">
                <a:solidFill>
                  <a:schemeClr val="tx1"/>
                </a:solidFill>
                <a:latin typeface="Source Sans Pro"/>
                <a:ea typeface="Source Sans Pro"/>
              </a:rPr>
              <a:t>Storm drains leading to catch basins or sewer systems</a:t>
            </a:r>
            <a:endParaRPr lang="en-US">
              <a:solidFill>
                <a:schemeClr val="tx1"/>
              </a:solidFill>
              <a:latin typeface="Source Sans Pro"/>
              <a:ea typeface="Source Sans Pro"/>
            </a:endParaRPr>
          </a:p>
          <a:p>
            <a:endParaRPr lang="en-US" sz="1200" b="1" i="1" dirty="0">
              <a:solidFill>
                <a:schemeClr val="tx1"/>
              </a:solidFill>
              <a:latin typeface="Source Sans Pro"/>
              <a:ea typeface="Source Sans Pro"/>
            </a:endParaRPr>
          </a:p>
          <a:p>
            <a:r>
              <a:rPr lang="en-US" sz="1800" b="1" i="1" dirty="0">
                <a:solidFill>
                  <a:schemeClr val="tx1"/>
                </a:solidFill>
                <a:latin typeface="Source Sans Pro"/>
                <a:ea typeface="Source Sans Pro"/>
              </a:rPr>
              <a:t>How does it help?</a:t>
            </a:r>
            <a:r>
              <a:rPr lang="en-US" sz="1800" i="1" dirty="0">
                <a:solidFill>
                  <a:schemeClr val="tx1"/>
                </a:solidFill>
                <a:latin typeface="Source Sans Pro"/>
                <a:ea typeface="Source Sans Pro"/>
              </a:rPr>
              <a:t> </a:t>
            </a:r>
          </a:p>
          <a:p>
            <a:r>
              <a:rPr lang="en-US" sz="1800" i="1" dirty="0">
                <a:solidFill>
                  <a:schemeClr val="tx1"/>
                </a:solidFill>
                <a:latin typeface="Source Sans Pro"/>
                <a:ea typeface="Source Sans Pro"/>
              </a:rPr>
              <a:t>Water is directed in a safe path to an area that can hold large volumes of water.</a:t>
            </a:r>
          </a:p>
        </p:txBody>
      </p:sp>
      <p:pic>
        <p:nvPicPr>
          <p:cNvPr id="4" name="Picture 3">
            <a:extLst>
              <a:ext uri="{FF2B5EF4-FFF2-40B4-BE49-F238E27FC236}">
                <a16:creationId xmlns:a16="http://schemas.microsoft.com/office/drawing/2014/main" id="{3D282E88-3BB5-4F6D-860E-50B2D2859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72" y="2084879"/>
            <a:ext cx="3433571" cy="2462361"/>
          </a:xfrm>
          <a:prstGeom prst="rect">
            <a:avLst/>
          </a:prstGeom>
        </p:spPr>
      </p:pic>
      <p:sp>
        <p:nvSpPr>
          <p:cNvPr id="6" name="TextBox 5">
            <a:extLst>
              <a:ext uri="{FF2B5EF4-FFF2-40B4-BE49-F238E27FC236}">
                <a16:creationId xmlns:a16="http://schemas.microsoft.com/office/drawing/2014/main" id="{799CACF4-3032-4EA8-95D2-AC828B22C7C7}"/>
              </a:ext>
            </a:extLst>
          </p:cNvPr>
          <p:cNvSpPr txBox="1"/>
          <p:nvPr/>
        </p:nvSpPr>
        <p:spPr>
          <a:xfrm>
            <a:off x="662802" y="4547240"/>
            <a:ext cx="21642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Source Sans Pro"/>
                <a:ea typeface="Source Sans Pro"/>
              </a:rPr>
              <a:t>Photo: </a:t>
            </a:r>
            <a:r>
              <a:rPr lang="en-US" sz="1200" dirty="0" err="1">
                <a:latin typeface="Source Sans Pro"/>
                <a:ea typeface="Source Sans Pro"/>
              </a:rPr>
              <a:t>Filepic</a:t>
            </a:r>
            <a:endParaRPr lang="en-US" sz="1200" dirty="0">
              <a:latin typeface="Source Sans Pro"/>
              <a:ea typeface="Source Sans Pro"/>
            </a:endParaRPr>
          </a:p>
        </p:txBody>
      </p:sp>
    </p:spTree>
    <p:extLst>
      <p:ext uri="{BB962C8B-B14F-4D97-AF65-F5344CB8AC3E}">
        <p14:creationId xmlns:p14="http://schemas.microsoft.com/office/powerpoint/2010/main" val="404650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2B49-262B-C5F3-769D-AEBF04AB43FA}"/>
              </a:ext>
            </a:extLst>
          </p:cNvPr>
          <p:cNvSpPr>
            <a:spLocks noGrp="1"/>
          </p:cNvSpPr>
          <p:nvPr>
            <p:ph type="ctrTitle"/>
          </p:nvPr>
        </p:nvSpPr>
        <p:spPr>
          <a:xfrm>
            <a:off x="603575" y="928116"/>
            <a:ext cx="4549069" cy="539880"/>
          </a:xfrm>
        </p:spPr>
        <p:txBody>
          <a:bodyPr lIns="91440" tIns="45720" rIns="91440" bIns="45720" anchor="t"/>
          <a:lstStyle/>
          <a:p>
            <a:r>
              <a:rPr lang="en-US" sz="3200" b="1" dirty="0">
                <a:solidFill>
                  <a:schemeClr val="tx1"/>
                </a:solidFill>
                <a:latin typeface="Source Sans Pro"/>
                <a:ea typeface="Source Sans Pro"/>
              </a:rPr>
              <a:t>What Can You Do?</a:t>
            </a:r>
          </a:p>
        </p:txBody>
      </p:sp>
      <p:sp>
        <p:nvSpPr>
          <p:cNvPr id="7" name="Title 1">
            <a:extLst>
              <a:ext uri="{FF2B5EF4-FFF2-40B4-BE49-F238E27FC236}">
                <a16:creationId xmlns:a16="http://schemas.microsoft.com/office/drawing/2014/main" id="{C4FD20FC-3D6F-7774-F0BC-BBB8F8BC213A}"/>
              </a:ext>
            </a:extLst>
          </p:cNvPr>
          <p:cNvSpPr txBox="1">
            <a:spLocks/>
          </p:cNvSpPr>
          <p:nvPr/>
        </p:nvSpPr>
        <p:spPr>
          <a:xfrm>
            <a:off x="4770191" y="2021016"/>
            <a:ext cx="4117777" cy="1102519"/>
          </a:xfrm>
        </p:spPr>
        <p:txBody>
          <a:bodyPr lIns="91440" tIns="45720" rIns="91440" bIns="45720" anchor="t"/>
          <a:lstStyle>
            <a:lvl1pPr algn="l" rtl="0" eaLnBrk="1" latinLnBrk="0" hangingPunct="1">
              <a:spcBef>
                <a:spcPct val="0"/>
              </a:spcBef>
              <a:buNone/>
              <a:defRPr sz="4200" kern="1200">
                <a:solidFill>
                  <a:schemeClr val="tx2"/>
                </a:solidFill>
                <a:latin typeface="+mj-lt"/>
                <a:ea typeface="+mj-ea"/>
                <a:cs typeface="+mj-cs"/>
              </a:defRPr>
            </a:lvl1pPr>
            <a:extLst/>
          </a:lstStyle>
          <a:p>
            <a:pPr marL="285750" indent="-285750">
              <a:buFont typeface="Courier New" panose="02070309020205020404" pitchFamily="49" charset="0"/>
              <a:buChar char="o"/>
            </a:pPr>
            <a:r>
              <a:rPr lang="en-US" sz="1800" dirty="0">
                <a:solidFill>
                  <a:schemeClr val="tx1"/>
                </a:solidFill>
                <a:latin typeface="Source Sans Pro"/>
                <a:ea typeface="Source Sans Pro"/>
              </a:rPr>
              <a:t>Planting trees, shrubs, flowers, or grass</a:t>
            </a:r>
          </a:p>
          <a:p>
            <a:pPr marL="285750" indent="-285750">
              <a:buFont typeface="Courier New" panose="02070309020205020404" pitchFamily="49" charset="0"/>
              <a:buChar char="o"/>
            </a:pPr>
            <a:endParaRPr lang="en-US" sz="1800" dirty="0">
              <a:solidFill>
                <a:schemeClr val="tx1"/>
              </a:solidFill>
              <a:latin typeface="Source Sans Pro"/>
              <a:ea typeface="Source Sans Pro"/>
            </a:endParaRPr>
          </a:p>
          <a:p>
            <a:pPr marL="285750" indent="-285750">
              <a:buFont typeface="Courier New" panose="02070309020205020404" pitchFamily="49" charset="0"/>
              <a:buChar char="o"/>
            </a:pPr>
            <a:r>
              <a:rPr lang="en-US" sz="1800" dirty="0">
                <a:solidFill>
                  <a:schemeClr val="tx1"/>
                </a:solidFill>
                <a:latin typeface="Source Sans Pro"/>
                <a:ea typeface="Source Sans Pro"/>
              </a:rPr>
              <a:t>Using gutters, down spouts, and rain barrels </a:t>
            </a:r>
          </a:p>
          <a:p>
            <a:endParaRPr lang="en-US" sz="1800" dirty="0">
              <a:solidFill>
                <a:schemeClr val="tx1"/>
              </a:solidFill>
              <a:latin typeface="Source Sans Pro"/>
              <a:ea typeface="Source Sans Pro"/>
            </a:endParaRPr>
          </a:p>
          <a:p>
            <a:r>
              <a:rPr lang="en-US" sz="1800" b="1" i="1" dirty="0">
                <a:solidFill>
                  <a:schemeClr val="tx1"/>
                </a:solidFill>
                <a:latin typeface="Source Sans Pro"/>
                <a:ea typeface="Source Sans Pro"/>
              </a:rPr>
              <a:t>How does it help?</a:t>
            </a:r>
            <a:r>
              <a:rPr lang="en-US" sz="1800" i="1" dirty="0">
                <a:solidFill>
                  <a:schemeClr val="tx1"/>
                </a:solidFill>
                <a:latin typeface="Source Sans Pro"/>
                <a:ea typeface="Source Sans Pro"/>
              </a:rPr>
              <a:t> </a:t>
            </a:r>
          </a:p>
          <a:p>
            <a:r>
              <a:rPr lang="en-US" sz="1800" i="1" dirty="0">
                <a:solidFill>
                  <a:schemeClr val="tx1"/>
                </a:solidFill>
                <a:latin typeface="Source Sans Pro"/>
                <a:ea typeface="Source Sans Pro"/>
              </a:rPr>
              <a:t>Roots absorb rainfall and hold soil in place.  Home structures can direct water into a safe location or hold it for other use.</a:t>
            </a:r>
          </a:p>
        </p:txBody>
      </p:sp>
      <p:sp>
        <p:nvSpPr>
          <p:cNvPr id="3" name="TextBox 2">
            <a:extLst>
              <a:ext uri="{FF2B5EF4-FFF2-40B4-BE49-F238E27FC236}">
                <a16:creationId xmlns:a16="http://schemas.microsoft.com/office/drawing/2014/main" id="{6EC9438E-88DF-459E-A43F-575905C4C126}"/>
              </a:ext>
            </a:extLst>
          </p:cNvPr>
          <p:cNvSpPr txBox="1"/>
          <p:nvPr/>
        </p:nvSpPr>
        <p:spPr>
          <a:xfrm>
            <a:off x="603575" y="1471171"/>
            <a:ext cx="7650409" cy="646331"/>
          </a:xfrm>
          <a:prstGeom prst="rect">
            <a:avLst/>
          </a:prstGeom>
          <a:noFill/>
        </p:spPr>
        <p:txBody>
          <a:bodyPr wrap="square" lIns="91440" tIns="45720" rIns="91440" bIns="45720" rtlCol="0" anchor="t">
            <a:spAutoFit/>
          </a:bodyPr>
          <a:lstStyle/>
          <a:p>
            <a:r>
              <a:rPr lang="en-US" dirty="0">
                <a:latin typeface="Source Sans Pro"/>
                <a:ea typeface="Source Sans Pro"/>
              </a:rPr>
              <a:t>Even on a small scale in your own community or yard, you can help prevent soil erosion.</a:t>
            </a:r>
          </a:p>
        </p:txBody>
      </p:sp>
      <p:pic>
        <p:nvPicPr>
          <p:cNvPr id="5" name="Picture 4">
            <a:extLst>
              <a:ext uri="{FF2B5EF4-FFF2-40B4-BE49-F238E27FC236}">
                <a16:creationId xmlns:a16="http://schemas.microsoft.com/office/drawing/2014/main" id="{4E1F1D38-DDBF-4F13-B91A-5A6F1D8AA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12" y="2236513"/>
            <a:ext cx="3776543" cy="2124935"/>
          </a:xfrm>
          <a:prstGeom prst="rect">
            <a:avLst/>
          </a:prstGeom>
        </p:spPr>
      </p:pic>
      <p:sp>
        <p:nvSpPr>
          <p:cNvPr id="8" name="TextBox 7">
            <a:extLst>
              <a:ext uri="{FF2B5EF4-FFF2-40B4-BE49-F238E27FC236}">
                <a16:creationId xmlns:a16="http://schemas.microsoft.com/office/drawing/2014/main" id="{DB40A15A-F56C-435A-8AEB-31ABFCE4107A}"/>
              </a:ext>
            </a:extLst>
          </p:cNvPr>
          <p:cNvSpPr txBox="1"/>
          <p:nvPr/>
        </p:nvSpPr>
        <p:spPr>
          <a:xfrm>
            <a:off x="618815" y="4361448"/>
            <a:ext cx="388441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Source Sans Pro"/>
                <a:ea typeface="Source Sans Pro"/>
              </a:rPr>
              <a:t>Photo: NC State College of Natural Resources</a:t>
            </a:r>
          </a:p>
        </p:txBody>
      </p:sp>
    </p:spTree>
    <p:extLst>
      <p:ext uri="{BB962C8B-B14F-4D97-AF65-F5344CB8AC3E}">
        <p14:creationId xmlns:p14="http://schemas.microsoft.com/office/powerpoint/2010/main" val="166269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B329B1-5418-C354-29A8-45C2D098B18B}"/>
              </a:ext>
            </a:extLst>
          </p:cNvPr>
          <p:cNvSpPr txBox="1">
            <a:spLocks/>
          </p:cNvSpPr>
          <p:nvPr/>
        </p:nvSpPr>
        <p:spPr>
          <a:xfrm>
            <a:off x="463579" y="804808"/>
            <a:ext cx="3950173" cy="1674019"/>
          </a:xfrm>
        </p:spPr>
        <p:txBody>
          <a:bodyPr lIns="91440" tIns="45720" rIns="91440" bIns="45720" anchor="t"/>
          <a:lstStyle>
            <a:lvl1pPr algn="l" rtl="0" eaLnBrk="1" latinLnBrk="0" hangingPunct="1">
              <a:spcBef>
                <a:spcPct val="0"/>
              </a:spcBef>
              <a:buNone/>
              <a:defRPr sz="4200" kern="1200">
                <a:solidFill>
                  <a:schemeClr val="tx2"/>
                </a:solidFill>
                <a:latin typeface="+mj-lt"/>
                <a:ea typeface="+mj-ea"/>
                <a:cs typeface="+mj-cs"/>
              </a:defRPr>
            </a:lvl1pPr>
            <a:extLst/>
          </a:lstStyle>
          <a:p>
            <a:pPr>
              <a:lnSpc>
                <a:spcPct val="150000"/>
              </a:lnSpc>
            </a:pPr>
            <a:r>
              <a:rPr lang="en-US" sz="3200" b="1" dirty="0">
                <a:solidFill>
                  <a:schemeClr val="tx1"/>
                </a:solidFill>
                <a:latin typeface="Source Sans Pro"/>
                <a:ea typeface="Source Sans Pro"/>
              </a:rPr>
              <a:t>What is erosion? </a:t>
            </a:r>
            <a:endParaRPr lang="en-US" sz="3200" dirty="0">
              <a:solidFill>
                <a:schemeClr val="tx1"/>
              </a:solidFill>
              <a:latin typeface="Source Sans Pro"/>
              <a:ea typeface="Source Sans Pro"/>
            </a:endParaRPr>
          </a:p>
          <a:p>
            <a:r>
              <a:rPr lang="en-US" sz="2000" b="1" dirty="0">
                <a:solidFill>
                  <a:schemeClr val="tx1"/>
                </a:solidFill>
                <a:latin typeface="Source Sans Pro"/>
                <a:ea typeface="+mj-lt"/>
                <a:cs typeface="+mj-lt"/>
              </a:rPr>
              <a:t>Erosion </a:t>
            </a:r>
            <a:r>
              <a:rPr lang="en-US" sz="2000" i="1" dirty="0">
                <a:solidFill>
                  <a:schemeClr val="tx1"/>
                </a:solidFill>
                <a:latin typeface="Source Sans Pro"/>
                <a:ea typeface="+mj-lt"/>
                <a:cs typeface="+mj-lt"/>
              </a:rPr>
              <a:t>- the process by which wind, water, or ice gradually remove the top layer of soil, called topsoil</a:t>
            </a:r>
            <a:endParaRPr lang="en-US" sz="2000" i="1">
              <a:solidFill>
                <a:schemeClr val="tx1"/>
              </a:solidFill>
              <a:latin typeface="Source Sans Pro"/>
              <a:ea typeface="Source Sans Pro"/>
            </a:endParaRPr>
          </a:p>
          <a:p>
            <a:endParaRPr lang="en-US" sz="2400" dirty="0">
              <a:solidFill>
                <a:schemeClr val="tx1"/>
              </a:solidFill>
              <a:latin typeface="Source Sans Pro"/>
              <a:ea typeface="Source Sans Pro"/>
            </a:endParaRPr>
          </a:p>
          <a:p>
            <a:br>
              <a:rPr lang="en-US" sz="2000" dirty="0"/>
            </a:br>
            <a:endParaRPr lang="en-US" sz="2000" i="1">
              <a:solidFill>
                <a:schemeClr val="tx1"/>
              </a:solidFill>
              <a:latin typeface="Source Sans Pro"/>
              <a:ea typeface="Source Sans Pro"/>
            </a:endParaRPr>
          </a:p>
        </p:txBody>
      </p:sp>
      <p:sp>
        <p:nvSpPr>
          <p:cNvPr id="7" name="TextBox 6">
            <a:extLst>
              <a:ext uri="{FF2B5EF4-FFF2-40B4-BE49-F238E27FC236}">
                <a16:creationId xmlns:a16="http://schemas.microsoft.com/office/drawing/2014/main" id="{EFB3BE68-734B-97A0-F8D6-94F29E7B0CAE}"/>
              </a:ext>
            </a:extLst>
          </p:cNvPr>
          <p:cNvSpPr txBox="1"/>
          <p:nvPr/>
        </p:nvSpPr>
        <p:spPr>
          <a:xfrm>
            <a:off x="4496580" y="907295"/>
            <a:ext cx="4437634"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Source Sans Pro"/>
                <a:ea typeface="Source Sans Pro"/>
              </a:rPr>
              <a:t>Erosion</a:t>
            </a:r>
            <a:r>
              <a:rPr lang="en-US" sz="2000" dirty="0">
                <a:latin typeface="Source Sans Pro"/>
                <a:ea typeface="Source Sans Pro"/>
              </a:rPr>
              <a:t> can be a natural process; however human activities can increase the rate of erosion up to 1000 times faster.</a:t>
            </a:r>
          </a:p>
          <a:p>
            <a:endParaRPr lang="en-US" sz="2000" dirty="0">
              <a:latin typeface="Source Sans Pro"/>
              <a:ea typeface="Source Sans Pro"/>
            </a:endParaRPr>
          </a:p>
          <a:p>
            <a:pPr marL="285750" indent="-285750">
              <a:buFont typeface="Arial"/>
              <a:buChar char="•"/>
            </a:pPr>
            <a:r>
              <a:rPr lang="en-US" b="1" i="1" dirty="0">
                <a:latin typeface="Source Sans Pro"/>
                <a:ea typeface="Source Sans Pro"/>
              </a:rPr>
              <a:t>Deforestation </a:t>
            </a:r>
            <a:r>
              <a:rPr lang="en-US" dirty="0">
                <a:latin typeface="Source Sans Pro"/>
                <a:ea typeface="Source Sans Pro"/>
              </a:rPr>
              <a:t>– cutting down forest areas</a:t>
            </a:r>
          </a:p>
          <a:p>
            <a:pPr marL="285750" indent="-285750">
              <a:buFont typeface="Arial"/>
              <a:buChar char="•"/>
            </a:pPr>
            <a:endParaRPr lang="en-US" sz="1400" dirty="0">
              <a:latin typeface="Source Sans Pro"/>
              <a:ea typeface="Source Sans Pro"/>
            </a:endParaRPr>
          </a:p>
          <a:p>
            <a:pPr marL="285750" indent="-285750">
              <a:buFont typeface="Arial"/>
              <a:buChar char="•"/>
            </a:pPr>
            <a:r>
              <a:rPr lang="en-US" b="1" i="1" dirty="0">
                <a:latin typeface="Source Sans Pro"/>
                <a:ea typeface="Source Sans Pro"/>
              </a:rPr>
              <a:t>Overgrazing</a:t>
            </a:r>
            <a:r>
              <a:rPr lang="en-US" dirty="0">
                <a:latin typeface="Source Sans Pro"/>
                <a:ea typeface="Source Sans Pro"/>
              </a:rPr>
              <a:t> - Allowing livestock to graze too long in one area</a:t>
            </a:r>
          </a:p>
          <a:p>
            <a:pPr marL="285750" indent="-285750">
              <a:buFont typeface="Arial"/>
              <a:buChar char="•"/>
            </a:pPr>
            <a:endParaRPr lang="en-US" sz="1400" dirty="0">
              <a:latin typeface="Source Sans Pro"/>
              <a:ea typeface="Source Sans Pro"/>
            </a:endParaRPr>
          </a:p>
          <a:p>
            <a:pPr marL="285750" indent="-285750">
              <a:buFont typeface="Arial"/>
              <a:buChar char="•"/>
            </a:pPr>
            <a:r>
              <a:rPr lang="en-US" b="1" i="1" dirty="0">
                <a:latin typeface="Source Sans Pro"/>
                <a:ea typeface="Source Sans Pro"/>
              </a:rPr>
              <a:t>Intensive Farming </a:t>
            </a:r>
          </a:p>
          <a:p>
            <a:endParaRPr lang="en-US" b="1" i="1" dirty="0">
              <a:latin typeface="Source Sans Pro"/>
              <a:ea typeface="Source Sans Pro"/>
            </a:endParaRPr>
          </a:p>
          <a:p>
            <a:pPr marL="285750" indent="-285750">
              <a:buFont typeface="Arial"/>
              <a:buChar char="•"/>
            </a:pPr>
            <a:r>
              <a:rPr lang="en-US" b="1" i="1" dirty="0">
                <a:latin typeface="Source Sans Pro"/>
                <a:ea typeface="Source Sans Pro"/>
              </a:rPr>
              <a:t>Improper  &amp; Irresponsible Land Use</a:t>
            </a:r>
            <a:endParaRPr lang="en-US" sz="2000" dirty="0">
              <a:latin typeface="Source Sans Pro"/>
              <a:ea typeface="Source Sans Pro"/>
            </a:endParaRPr>
          </a:p>
        </p:txBody>
      </p:sp>
      <p:pic>
        <p:nvPicPr>
          <p:cNvPr id="3" name="Picture 2">
            <a:extLst>
              <a:ext uri="{FF2B5EF4-FFF2-40B4-BE49-F238E27FC236}">
                <a16:creationId xmlns:a16="http://schemas.microsoft.com/office/drawing/2014/main" id="{D23B6154-76D7-4D21-9E70-C7B235E624AD}"/>
              </a:ext>
            </a:extLst>
          </p:cNvPr>
          <p:cNvPicPr>
            <a:picLocks noChangeAspect="1"/>
          </p:cNvPicPr>
          <p:nvPr/>
        </p:nvPicPr>
        <p:blipFill rotWithShape="1">
          <a:blip r:embed="rId2">
            <a:extLst>
              <a:ext uri="{28A0092B-C50C-407E-A947-70E740481C1C}">
                <a14:useLocalDpi xmlns:a14="http://schemas.microsoft.com/office/drawing/2010/main" val="0"/>
              </a:ext>
            </a:extLst>
          </a:blip>
          <a:srcRect t="7767" b="11688"/>
          <a:stretch/>
        </p:blipFill>
        <p:spPr>
          <a:xfrm>
            <a:off x="545875" y="2775204"/>
            <a:ext cx="3209990" cy="1723643"/>
          </a:xfrm>
          <a:prstGeom prst="rect">
            <a:avLst/>
          </a:prstGeom>
        </p:spPr>
      </p:pic>
      <p:sp>
        <p:nvSpPr>
          <p:cNvPr id="6" name="TextBox 5">
            <a:extLst>
              <a:ext uri="{FF2B5EF4-FFF2-40B4-BE49-F238E27FC236}">
                <a16:creationId xmlns:a16="http://schemas.microsoft.com/office/drawing/2014/main" id="{164FF056-9F93-4D56-8191-7D428235D7F1}"/>
              </a:ext>
            </a:extLst>
          </p:cNvPr>
          <p:cNvSpPr txBox="1"/>
          <p:nvPr/>
        </p:nvSpPr>
        <p:spPr>
          <a:xfrm>
            <a:off x="546543" y="4498847"/>
            <a:ext cx="342201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Source Sans Pro"/>
                <a:ea typeface="Source Sans Pro"/>
              </a:rPr>
              <a:t>Photo: University of Nebraska - Lincoln</a:t>
            </a:r>
          </a:p>
        </p:txBody>
      </p:sp>
    </p:spTree>
    <p:extLst>
      <p:ext uri="{BB962C8B-B14F-4D97-AF65-F5344CB8AC3E}">
        <p14:creationId xmlns:p14="http://schemas.microsoft.com/office/powerpoint/2010/main" val="1844816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B329B1-5418-C354-29A8-45C2D098B18B}"/>
              </a:ext>
            </a:extLst>
          </p:cNvPr>
          <p:cNvSpPr txBox="1">
            <a:spLocks/>
          </p:cNvSpPr>
          <p:nvPr/>
        </p:nvSpPr>
        <p:spPr>
          <a:xfrm>
            <a:off x="526311" y="946575"/>
            <a:ext cx="4325354" cy="1129100"/>
          </a:xfrm>
        </p:spPr>
        <p:txBody>
          <a:bodyPr lIns="91440" tIns="45720" rIns="91440" bIns="45720" anchor="t"/>
          <a:lstStyle>
            <a:lvl1pPr algn="l" rtl="0" eaLnBrk="1" latinLnBrk="0" hangingPunct="1">
              <a:spcBef>
                <a:spcPct val="0"/>
              </a:spcBef>
              <a:buNone/>
              <a:defRPr sz="4200" kern="1200">
                <a:solidFill>
                  <a:schemeClr val="tx2"/>
                </a:solidFill>
                <a:latin typeface="+mj-lt"/>
                <a:ea typeface="+mj-ea"/>
                <a:cs typeface="+mj-cs"/>
              </a:defRPr>
            </a:lvl1pPr>
            <a:extLst/>
          </a:lstStyle>
          <a:p>
            <a:r>
              <a:rPr lang="en-US" sz="3200" b="1" dirty="0">
                <a:solidFill>
                  <a:schemeClr val="tx1"/>
                </a:solidFill>
                <a:latin typeface="Source Sans Pro"/>
                <a:ea typeface="Source Sans Pro"/>
              </a:rPr>
              <a:t>Why does it matter?</a:t>
            </a:r>
          </a:p>
          <a:p>
            <a:pPr marL="285750" indent="-285750">
              <a:buFont typeface="Wingdings"/>
              <a:buChar char="ü"/>
            </a:pPr>
            <a:endParaRPr lang="en-US" sz="1800" dirty="0">
              <a:solidFill>
                <a:schemeClr val="tx1"/>
              </a:solidFill>
              <a:latin typeface="Source Sans Pro"/>
              <a:ea typeface="Source Sans Pro"/>
            </a:endParaRPr>
          </a:p>
          <a:p>
            <a:pPr marL="285750" indent="-285750">
              <a:buFont typeface="Wingdings"/>
              <a:buChar char="ü"/>
            </a:pPr>
            <a:r>
              <a:rPr lang="en-US" sz="1800" dirty="0">
                <a:solidFill>
                  <a:schemeClr val="tx1"/>
                </a:solidFill>
                <a:latin typeface="Source Sans Pro"/>
                <a:ea typeface="Source Sans Pro"/>
              </a:rPr>
              <a:t>Erosion moves soil and sediment to places we don't want it to be - like roadways, and business or living spaces.  The soil sediments eventually end up in our water supply, decreasing water quality for drinking and aquatic life.</a:t>
            </a:r>
          </a:p>
          <a:p>
            <a:pPr marL="285750" indent="-285750">
              <a:buFont typeface="Wingdings"/>
              <a:buChar char="ü"/>
            </a:pPr>
            <a:endParaRPr lang="en-US" sz="1800" dirty="0">
              <a:solidFill>
                <a:schemeClr val="tx1"/>
              </a:solidFill>
              <a:latin typeface="Source Sans Pro"/>
              <a:ea typeface="Source Sans Pro"/>
            </a:endParaRPr>
          </a:p>
          <a:p>
            <a:pPr marL="285750" indent="-285750">
              <a:buFont typeface="Wingdings"/>
              <a:buChar char="ü"/>
            </a:pPr>
            <a:r>
              <a:rPr lang="en-US" sz="1800" dirty="0">
                <a:solidFill>
                  <a:schemeClr val="tx1"/>
                </a:solidFill>
                <a:latin typeface="Source Sans Pro"/>
                <a:ea typeface="Source Sans Pro"/>
              </a:rPr>
              <a:t>Topsoil holds key nutrients plants &amp; crops need to grow.  Those plants feed the world – humans, livestock animals, &amp; wildlife.</a:t>
            </a:r>
          </a:p>
          <a:p>
            <a:pPr marL="285750" indent="-285750">
              <a:buFont typeface="Wingdings"/>
              <a:buChar char="ü"/>
            </a:pPr>
            <a:endParaRPr lang="en-US" sz="1800" dirty="0">
              <a:solidFill>
                <a:schemeClr val="tx1"/>
              </a:solidFill>
              <a:latin typeface="Source Sans Pro"/>
              <a:ea typeface="Source Sans Pro"/>
            </a:endParaRPr>
          </a:p>
          <a:p>
            <a:endParaRPr lang="en-US" sz="2400" dirty="0">
              <a:solidFill>
                <a:schemeClr val="tx1"/>
              </a:solidFill>
              <a:latin typeface="Source Sans Pro"/>
              <a:ea typeface="Source Sans Pro"/>
            </a:endParaRPr>
          </a:p>
          <a:p>
            <a:br>
              <a:rPr lang="en-US" sz="2000" dirty="0"/>
            </a:br>
            <a:endParaRPr lang="en-US" sz="2000" i="1">
              <a:solidFill>
                <a:schemeClr val="tx1"/>
              </a:solidFill>
              <a:latin typeface="Source Sans Pro"/>
              <a:ea typeface="Source Sans Pro"/>
            </a:endParaRPr>
          </a:p>
        </p:txBody>
      </p:sp>
      <p:sp>
        <p:nvSpPr>
          <p:cNvPr id="2" name="TextBox 1">
            <a:extLst>
              <a:ext uri="{FF2B5EF4-FFF2-40B4-BE49-F238E27FC236}">
                <a16:creationId xmlns:a16="http://schemas.microsoft.com/office/drawing/2014/main" id="{A770CD61-ED46-C969-2978-638C0549E5A7}"/>
              </a:ext>
            </a:extLst>
          </p:cNvPr>
          <p:cNvSpPr txBox="1"/>
          <p:nvPr/>
        </p:nvSpPr>
        <p:spPr>
          <a:xfrm>
            <a:off x="4995310" y="1199859"/>
            <a:ext cx="370367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Source Sans Pro"/>
              <a:ea typeface="Source Sans Pro"/>
            </a:endParaRPr>
          </a:p>
          <a:p>
            <a:pPr marL="285750" indent="-285750">
              <a:buFont typeface="Wingdings"/>
              <a:buChar char="ü"/>
            </a:pPr>
            <a:endParaRPr lang="en-US" dirty="0">
              <a:latin typeface="Source Sans Pro"/>
              <a:ea typeface="Source Sans Pro"/>
            </a:endParaRPr>
          </a:p>
          <a:p>
            <a:pPr marL="285750" indent="-285750">
              <a:buFont typeface="Wingdings"/>
              <a:buChar char="ü"/>
            </a:pPr>
            <a:r>
              <a:rPr lang="en-US" dirty="0">
                <a:latin typeface="Source Sans Pro"/>
                <a:ea typeface="Source Sans Pro"/>
              </a:rPr>
              <a:t>Wildfires, dust storms, and avalanches are more likely in areas suffering from erosion.</a:t>
            </a:r>
            <a:endParaRPr lang="en-US">
              <a:latin typeface="Source Sans Pro"/>
              <a:ea typeface="Source Sans Pro"/>
            </a:endParaRPr>
          </a:p>
          <a:p>
            <a:pPr marL="285750" indent="-285750">
              <a:buFont typeface="Wingdings"/>
              <a:buChar char="ü"/>
            </a:pPr>
            <a:endParaRPr lang="en-US" dirty="0">
              <a:latin typeface="Source Sans Pro"/>
              <a:ea typeface="Source Sans Pro"/>
            </a:endParaRPr>
          </a:p>
          <a:p>
            <a:pPr marL="285750" indent="-285750">
              <a:buFont typeface="Wingdings"/>
              <a:buChar char="ü"/>
            </a:pPr>
            <a:r>
              <a:rPr lang="en-US" dirty="0">
                <a:latin typeface="Source Sans Pro"/>
                <a:ea typeface="Source Sans Pro"/>
              </a:rPr>
              <a:t>During extreme rainfall, mudslides, washed out roads, collapsed bridges, and structural damage to buildings can occur. </a:t>
            </a:r>
          </a:p>
        </p:txBody>
      </p:sp>
    </p:spTree>
    <p:extLst>
      <p:ext uri="{BB962C8B-B14F-4D97-AF65-F5344CB8AC3E}">
        <p14:creationId xmlns:p14="http://schemas.microsoft.com/office/powerpoint/2010/main" val="652035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B329B1-5418-C354-29A8-45C2D098B18B}"/>
              </a:ext>
            </a:extLst>
          </p:cNvPr>
          <p:cNvSpPr txBox="1">
            <a:spLocks/>
          </p:cNvSpPr>
          <p:nvPr/>
        </p:nvSpPr>
        <p:spPr>
          <a:xfrm>
            <a:off x="526311" y="829036"/>
            <a:ext cx="4046574" cy="1129100"/>
          </a:xfrm>
        </p:spPr>
        <p:txBody>
          <a:bodyPr lIns="91440" tIns="45720" rIns="91440" bIns="45720" anchor="t"/>
          <a:lstStyle>
            <a:lvl1pPr algn="l" rtl="0" eaLnBrk="1" latinLnBrk="0" hangingPunct="1">
              <a:spcBef>
                <a:spcPct val="0"/>
              </a:spcBef>
              <a:buNone/>
              <a:defRPr sz="4200" kern="1200">
                <a:solidFill>
                  <a:schemeClr val="tx2"/>
                </a:solidFill>
                <a:latin typeface="+mj-lt"/>
                <a:ea typeface="+mj-ea"/>
                <a:cs typeface="+mj-cs"/>
              </a:defRPr>
            </a:lvl1pPr>
            <a:extLst/>
          </a:lstStyle>
          <a:p>
            <a:r>
              <a:rPr lang="en-US" sz="3200" b="1" dirty="0">
                <a:solidFill>
                  <a:schemeClr val="tx1"/>
                </a:solidFill>
                <a:latin typeface="Source Sans Pro"/>
                <a:ea typeface="Source Sans Pro"/>
              </a:rPr>
              <a:t>Prevention &amp; </a:t>
            </a:r>
          </a:p>
          <a:p>
            <a:r>
              <a:rPr lang="en-US" sz="3200" b="1" dirty="0">
                <a:solidFill>
                  <a:schemeClr val="tx1"/>
                </a:solidFill>
                <a:latin typeface="Source Sans Pro"/>
                <a:ea typeface="Source Sans Pro"/>
              </a:rPr>
              <a:t>Land Management</a:t>
            </a:r>
          </a:p>
          <a:p>
            <a:pPr marL="285750" indent="-285750">
              <a:buFont typeface="Wingdings"/>
              <a:buChar char="ü"/>
            </a:pPr>
            <a:endParaRPr lang="en-US" sz="3200" dirty="0">
              <a:solidFill>
                <a:schemeClr val="tx1"/>
              </a:solidFill>
              <a:latin typeface="Source Sans Pro"/>
              <a:ea typeface="Source Sans Pro"/>
            </a:endParaRPr>
          </a:p>
          <a:p>
            <a:endParaRPr lang="en-US" sz="3200" dirty="0">
              <a:solidFill>
                <a:schemeClr val="tx1"/>
              </a:solidFill>
              <a:latin typeface="Source Sans Pro"/>
              <a:ea typeface="Source Sans Pro"/>
            </a:endParaRPr>
          </a:p>
          <a:p>
            <a:br>
              <a:rPr lang="en-US" sz="2000" dirty="0"/>
            </a:br>
            <a:endParaRPr lang="en-US" sz="3200" i="1">
              <a:solidFill>
                <a:schemeClr val="tx1"/>
              </a:solidFill>
              <a:latin typeface="Source Sans Pro"/>
              <a:ea typeface="Source Sans Pro"/>
            </a:endParaRPr>
          </a:p>
        </p:txBody>
      </p:sp>
      <p:sp>
        <p:nvSpPr>
          <p:cNvPr id="2" name="TextBox 1">
            <a:extLst>
              <a:ext uri="{FF2B5EF4-FFF2-40B4-BE49-F238E27FC236}">
                <a16:creationId xmlns:a16="http://schemas.microsoft.com/office/drawing/2014/main" id="{A770CD61-ED46-C969-2978-638C0549E5A7}"/>
              </a:ext>
            </a:extLst>
          </p:cNvPr>
          <p:cNvSpPr txBox="1"/>
          <p:nvPr/>
        </p:nvSpPr>
        <p:spPr>
          <a:xfrm>
            <a:off x="592685" y="1880465"/>
            <a:ext cx="4465508" cy="31532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Source Sans Pro"/>
                <a:ea typeface="Source Sans Pro"/>
              </a:rPr>
              <a:t>It is extremely difficult to restore an area that has suffered extreme erosion.  Taking action to prevent erosion is much more effective.</a:t>
            </a:r>
            <a:endParaRPr lang="en-US">
              <a:latin typeface="Source Sans Pro"/>
              <a:ea typeface="Source Sans Pro"/>
            </a:endParaRPr>
          </a:p>
          <a:p>
            <a:endParaRPr lang="en-US" dirty="0">
              <a:latin typeface="Source Sans Pro"/>
              <a:ea typeface="Source Sans Pro"/>
            </a:endParaRPr>
          </a:p>
          <a:p>
            <a:r>
              <a:rPr lang="en-US" dirty="0">
                <a:latin typeface="Source Sans Pro"/>
                <a:ea typeface="Source Sans Pro"/>
              </a:rPr>
              <a:t>Responsible Farm &amp; Ranch Owners, Agricultural &amp; Environmental Engineers, Land Use Planners, Construction Managers, and other professionals work to prevent erosion and protect our soil resources – </a:t>
            </a:r>
          </a:p>
          <a:p>
            <a:r>
              <a:rPr lang="en-US" dirty="0">
                <a:latin typeface="Source Sans Pro"/>
                <a:ea typeface="Source Sans Pro"/>
              </a:rPr>
              <a:t>you can too!</a:t>
            </a:r>
            <a:endParaRPr lang="en-US"/>
          </a:p>
        </p:txBody>
      </p:sp>
      <p:pic>
        <p:nvPicPr>
          <p:cNvPr id="4" name="Picture 3">
            <a:extLst>
              <a:ext uri="{FF2B5EF4-FFF2-40B4-BE49-F238E27FC236}">
                <a16:creationId xmlns:a16="http://schemas.microsoft.com/office/drawing/2014/main" id="{EAB05A14-BA9D-407D-B4AA-AAE3C1F3C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666" y="1396523"/>
            <a:ext cx="3119779" cy="3119779"/>
          </a:xfrm>
          <a:prstGeom prst="rect">
            <a:avLst/>
          </a:prstGeom>
        </p:spPr>
      </p:pic>
      <p:sp>
        <p:nvSpPr>
          <p:cNvPr id="6" name="TextBox 5">
            <a:extLst>
              <a:ext uri="{FF2B5EF4-FFF2-40B4-BE49-F238E27FC236}">
                <a16:creationId xmlns:a16="http://schemas.microsoft.com/office/drawing/2014/main" id="{46EC61B2-21B7-4E1E-899A-EAA6B66EFD23}"/>
              </a:ext>
            </a:extLst>
          </p:cNvPr>
          <p:cNvSpPr txBox="1"/>
          <p:nvPr/>
        </p:nvSpPr>
        <p:spPr>
          <a:xfrm>
            <a:off x="5324448" y="4516302"/>
            <a:ext cx="342201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Source Sans Pro"/>
                <a:ea typeface="Source Sans Pro"/>
              </a:rPr>
              <a:t>Photo: Miller, Inc</a:t>
            </a:r>
          </a:p>
        </p:txBody>
      </p:sp>
    </p:spTree>
    <p:extLst>
      <p:ext uri="{BB962C8B-B14F-4D97-AF65-F5344CB8AC3E}">
        <p14:creationId xmlns:p14="http://schemas.microsoft.com/office/powerpoint/2010/main" val="6390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B329B1-5418-C354-29A8-45C2D098B18B}"/>
              </a:ext>
            </a:extLst>
          </p:cNvPr>
          <p:cNvSpPr txBox="1">
            <a:spLocks/>
          </p:cNvSpPr>
          <p:nvPr/>
        </p:nvSpPr>
        <p:spPr>
          <a:xfrm>
            <a:off x="429140" y="970888"/>
            <a:ext cx="7915138" cy="792404"/>
          </a:xfrm>
        </p:spPr>
        <p:txBody>
          <a:bodyPr lIns="91440" tIns="45720" rIns="91440" bIns="45720" anchor="t"/>
          <a:lstStyle>
            <a:lvl1pPr algn="l" rtl="0" eaLnBrk="1" latinLnBrk="0" hangingPunct="1">
              <a:spcBef>
                <a:spcPct val="0"/>
              </a:spcBef>
              <a:buNone/>
              <a:defRPr sz="4200" kern="1200">
                <a:solidFill>
                  <a:schemeClr val="tx2"/>
                </a:solidFill>
                <a:latin typeface="+mj-lt"/>
                <a:ea typeface="+mj-ea"/>
                <a:cs typeface="+mj-cs"/>
              </a:defRPr>
            </a:lvl1pPr>
            <a:extLst/>
          </a:lstStyle>
          <a:p>
            <a:r>
              <a:rPr lang="en-US" sz="3200" b="1" dirty="0">
                <a:solidFill>
                  <a:schemeClr val="tx1"/>
                </a:solidFill>
                <a:latin typeface="Source Sans Pro"/>
                <a:ea typeface="Source Sans Pro"/>
              </a:rPr>
              <a:t>Preventing Erosion in Agriculture</a:t>
            </a:r>
            <a:endParaRPr lang="en-US" sz="3200">
              <a:solidFill>
                <a:schemeClr val="tx1"/>
              </a:solidFill>
              <a:latin typeface="Source Sans Pro"/>
              <a:ea typeface="Source Sans Pro"/>
            </a:endParaRPr>
          </a:p>
          <a:p>
            <a:r>
              <a:rPr lang="en-US" sz="2000" dirty="0">
                <a:solidFill>
                  <a:schemeClr val="tx1"/>
                </a:solidFill>
                <a:latin typeface="Source Sans Pro"/>
                <a:ea typeface="Source Sans Pro"/>
              </a:rPr>
              <a:t>Farm &amp; Ranch owners do many different things to protect &amp; preserve soil.</a:t>
            </a:r>
          </a:p>
          <a:p>
            <a:pPr marL="285750" indent="-285750">
              <a:buFont typeface="Wingdings"/>
              <a:buChar char="ü"/>
            </a:pPr>
            <a:endParaRPr lang="en-US" sz="1000" dirty="0">
              <a:solidFill>
                <a:schemeClr val="tx1"/>
              </a:solidFill>
              <a:latin typeface="Source Sans Pro"/>
              <a:ea typeface="Source Sans Pro"/>
            </a:endParaRPr>
          </a:p>
          <a:p>
            <a:endParaRPr lang="en-US" sz="2000" dirty="0">
              <a:solidFill>
                <a:schemeClr val="tx1"/>
              </a:solidFill>
              <a:latin typeface="Source Sans Pro"/>
              <a:ea typeface="Source Sans Pro"/>
            </a:endParaRPr>
          </a:p>
          <a:p>
            <a:br>
              <a:rPr lang="en-US" sz="2000" dirty="0"/>
            </a:br>
            <a:endParaRPr lang="en-US" sz="1800" i="1">
              <a:solidFill>
                <a:schemeClr val="tx1"/>
              </a:solidFill>
              <a:latin typeface="Source Sans Pro"/>
              <a:ea typeface="Source Sans Pro"/>
            </a:endParaRPr>
          </a:p>
        </p:txBody>
      </p:sp>
      <p:sp>
        <p:nvSpPr>
          <p:cNvPr id="7" name="TextBox 6">
            <a:extLst>
              <a:ext uri="{FF2B5EF4-FFF2-40B4-BE49-F238E27FC236}">
                <a16:creationId xmlns:a16="http://schemas.microsoft.com/office/drawing/2014/main" id="{55F075AB-0514-7990-E7B5-CDBA38096740}"/>
              </a:ext>
            </a:extLst>
          </p:cNvPr>
          <p:cNvSpPr txBox="1"/>
          <p:nvPr/>
        </p:nvSpPr>
        <p:spPr>
          <a:xfrm>
            <a:off x="652164" y="1946825"/>
            <a:ext cx="362777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dirty="0">
              <a:latin typeface="Source Sans Pro"/>
              <a:ea typeface="Source Sans Pro"/>
            </a:endParaRPr>
          </a:p>
          <a:p>
            <a:pPr marL="285750" indent="-285750">
              <a:buFont typeface="Wingdings"/>
              <a:buChar char="§"/>
            </a:pPr>
            <a:r>
              <a:rPr lang="en-US" sz="2000" b="1" i="1" dirty="0">
                <a:latin typeface="Source Sans Pro"/>
                <a:ea typeface="Source Sans Pro"/>
              </a:rPr>
              <a:t>Pasture Rotation </a:t>
            </a:r>
          </a:p>
          <a:p>
            <a:r>
              <a:rPr lang="en-US" sz="2000" i="1" dirty="0">
                <a:latin typeface="Source Sans Pro"/>
                <a:ea typeface="Source Sans Pro"/>
              </a:rPr>
              <a:t>     to prevent livestock from</a:t>
            </a:r>
            <a:endParaRPr lang="en-US" sz="2000">
              <a:latin typeface="Source Sans Pro"/>
              <a:ea typeface="Source Sans Pro"/>
            </a:endParaRPr>
          </a:p>
          <a:p>
            <a:r>
              <a:rPr lang="en-US" sz="2000" i="1" dirty="0">
                <a:latin typeface="Source Sans Pro"/>
                <a:ea typeface="Source Sans Pro"/>
              </a:rPr>
              <a:t>     overgrazing  plants</a:t>
            </a:r>
            <a:endParaRPr lang="en-US" sz="2000">
              <a:latin typeface="Source Sans Pro"/>
              <a:ea typeface="Source Sans Pro"/>
            </a:endParaRPr>
          </a:p>
          <a:p>
            <a:pPr marL="285750" indent="-285750">
              <a:buFont typeface="Wingdings"/>
              <a:buChar char="§"/>
            </a:pPr>
            <a:endParaRPr lang="en-US" sz="2000" i="1" dirty="0">
              <a:latin typeface="Source Sans Pro"/>
              <a:ea typeface="Source Sans Pro"/>
            </a:endParaRPr>
          </a:p>
          <a:p>
            <a:pPr marL="285750" indent="-285750">
              <a:buFont typeface="Wingdings"/>
              <a:buChar char="§"/>
            </a:pPr>
            <a:r>
              <a:rPr lang="en-US" sz="2000" b="1" i="1" dirty="0">
                <a:latin typeface="Source Sans Pro"/>
                <a:ea typeface="Source Sans Pro"/>
              </a:rPr>
              <a:t>Crop Rotation &amp; Fertilizing  </a:t>
            </a:r>
            <a:r>
              <a:rPr lang="en-US" sz="2000" i="1" dirty="0">
                <a:latin typeface="Source Sans Pro"/>
                <a:ea typeface="Source Sans Pro"/>
              </a:rPr>
              <a:t>to preserve &amp; add nutrients to the soil</a:t>
            </a:r>
          </a:p>
        </p:txBody>
      </p:sp>
      <p:sp>
        <p:nvSpPr>
          <p:cNvPr id="8" name="TextBox 7">
            <a:extLst>
              <a:ext uri="{FF2B5EF4-FFF2-40B4-BE49-F238E27FC236}">
                <a16:creationId xmlns:a16="http://schemas.microsoft.com/office/drawing/2014/main" id="{ACA35909-1A60-A19F-DDC7-5EDDBEE24BB0}"/>
              </a:ext>
            </a:extLst>
          </p:cNvPr>
          <p:cNvSpPr txBox="1"/>
          <p:nvPr/>
        </p:nvSpPr>
        <p:spPr>
          <a:xfrm>
            <a:off x="4275339" y="1946825"/>
            <a:ext cx="440748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dirty="0">
              <a:latin typeface="Source Sans Pro"/>
              <a:ea typeface="Source Sans Pro"/>
            </a:endParaRPr>
          </a:p>
          <a:p>
            <a:pPr marL="285750" indent="-285750">
              <a:buFont typeface="Wingdings"/>
              <a:buChar char="§"/>
            </a:pPr>
            <a:r>
              <a:rPr lang="en-US" sz="2000" i="1" dirty="0">
                <a:latin typeface="Source Sans Pro"/>
                <a:ea typeface="Source Sans Pro"/>
              </a:rPr>
              <a:t>Using innovative equipment &amp; practices such as </a:t>
            </a:r>
            <a:r>
              <a:rPr lang="en-US" sz="2000" b="1" i="1" dirty="0">
                <a:latin typeface="Source Sans Pro"/>
                <a:ea typeface="Source Sans Pro"/>
              </a:rPr>
              <a:t>no-till farming</a:t>
            </a:r>
            <a:r>
              <a:rPr lang="en-US" sz="2000" i="1" dirty="0">
                <a:latin typeface="Source Sans Pro"/>
                <a:ea typeface="Source Sans Pro"/>
              </a:rPr>
              <a:t> where seeds are inserted into the soil without tilling the soil</a:t>
            </a:r>
          </a:p>
          <a:p>
            <a:pPr marL="285750" indent="-285750">
              <a:buFont typeface="Wingdings"/>
              <a:buChar char="§"/>
            </a:pPr>
            <a:endParaRPr lang="en-US" sz="2000" i="1" dirty="0">
              <a:latin typeface="Source Sans Pro"/>
              <a:ea typeface="Source Sans Pro"/>
            </a:endParaRPr>
          </a:p>
          <a:p>
            <a:pPr marL="285750" indent="-285750">
              <a:buFont typeface="Wingdings"/>
              <a:buChar char="§"/>
            </a:pPr>
            <a:r>
              <a:rPr lang="en-US" sz="2000" i="1" dirty="0">
                <a:latin typeface="Source Sans Pro"/>
                <a:ea typeface="Source Sans Pro"/>
              </a:rPr>
              <a:t>Innovative </a:t>
            </a:r>
            <a:r>
              <a:rPr lang="en-US" sz="2000" b="1" i="1" dirty="0">
                <a:latin typeface="Source Sans Pro"/>
                <a:ea typeface="Source Sans Pro"/>
              </a:rPr>
              <a:t>field structures</a:t>
            </a:r>
          </a:p>
          <a:p>
            <a:r>
              <a:rPr lang="en-US" sz="2000" i="1" dirty="0">
                <a:latin typeface="Source Sans Pro"/>
                <a:ea typeface="Source Sans Pro"/>
              </a:rPr>
              <a:t>    (see following slides)</a:t>
            </a:r>
          </a:p>
        </p:txBody>
      </p:sp>
    </p:spTree>
    <p:extLst>
      <p:ext uri="{BB962C8B-B14F-4D97-AF65-F5344CB8AC3E}">
        <p14:creationId xmlns:p14="http://schemas.microsoft.com/office/powerpoint/2010/main" val="235901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D749-A80B-82C0-035F-312B812F1FEE}"/>
              </a:ext>
            </a:extLst>
          </p:cNvPr>
          <p:cNvSpPr>
            <a:spLocks noGrp="1"/>
          </p:cNvSpPr>
          <p:nvPr>
            <p:ph type="ctrTitle"/>
          </p:nvPr>
        </p:nvSpPr>
        <p:spPr>
          <a:xfrm>
            <a:off x="561753" y="1011840"/>
            <a:ext cx="4011133" cy="1102519"/>
          </a:xfrm>
        </p:spPr>
        <p:txBody>
          <a:bodyPr lIns="91440" tIns="45720" rIns="91440" bIns="45720" anchor="t"/>
          <a:lstStyle/>
          <a:p>
            <a:r>
              <a:rPr lang="en-US" sz="2000" b="1" dirty="0">
                <a:solidFill>
                  <a:schemeClr val="tx1"/>
                </a:solidFill>
                <a:latin typeface="Source Sans Pro"/>
                <a:ea typeface="Source Sans Pro"/>
              </a:rPr>
              <a:t>Strip Farming</a:t>
            </a:r>
            <a:r>
              <a:rPr lang="en-US" sz="2000" dirty="0">
                <a:solidFill>
                  <a:schemeClr val="tx1"/>
                </a:solidFill>
                <a:latin typeface="Source Sans Pro"/>
                <a:ea typeface="Source Sans Pro"/>
              </a:rPr>
              <a:t> – planting strips of crops that are less likely to experience erosion  next to crops that are more likely to experience erosion</a:t>
            </a:r>
            <a:br>
              <a:rPr lang="en-US" sz="2000" dirty="0">
                <a:latin typeface="Source Sans Pro"/>
              </a:rPr>
            </a:br>
            <a:br>
              <a:rPr lang="en-US" sz="2000" dirty="0">
                <a:latin typeface="Source Sans Pro"/>
              </a:rPr>
            </a:br>
            <a:r>
              <a:rPr lang="en-US" sz="2000" b="1" i="1" dirty="0">
                <a:solidFill>
                  <a:schemeClr val="tx1"/>
                </a:solidFill>
                <a:latin typeface="Source Sans Pro"/>
                <a:ea typeface="Source Sans Pro"/>
              </a:rPr>
              <a:t>How does it help?</a:t>
            </a:r>
            <a:r>
              <a:rPr lang="en-US" sz="2000" i="1" dirty="0">
                <a:solidFill>
                  <a:schemeClr val="tx1"/>
                </a:solidFill>
                <a:latin typeface="Source Sans Pro"/>
                <a:ea typeface="Source Sans Pro"/>
              </a:rPr>
              <a:t> The plants with deeper &amp; stronger root</a:t>
            </a:r>
            <a:br>
              <a:rPr lang="en-US" sz="2000" i="1" dirty="0">
                <a:latin typeface="Source Sans Pro"/>
              </a:rPr>
            </a:br>
            <a:r>
              <a:rPr lang="en-US" sz="2000" i="1" dirty="0">
                <a:solidFill>
                  <a:schemeClr val="tx1"/>
                </a:solidFill>
                <a:latin typeface="Source Sans Pro"/>
                <a:ea typeface="Source Sans Pro"/>
              </a:rPr>
              <a:t>structures "catch" and hold the soil in place when rain washes soil away from the nearby crops with shallow root systems. </a:t>
            </a:r>
          </a:p>
        </p:txBody>
      </p:sp>
      <p:pic>
        <p:nvPicPr>
          <p:cNvPr id="5" name="Picture 4" descr="A green field with a farm in the background&#10;&#10;Description automatically generated">
            <a:extLst>
              <a:ext uri="{FF2B5EF4-FFF2-40B4-BE49-F238E27FC236}">
                <a16:creationId xmlns:a16="http://schemas.microsoft.com/office/drawing/2014/main" id="{8C323973-8C9D-A092-FAE9-D206E8A95706}"/>
              </a:ext>
            </a:extLst>
          </p:cNvPr>
          <p:cNvPicPr>
            <a:picLocks noChangeAspect="1"/>
          </p:cNvPicPr>
          <p:nvPr/>
        </p:nvPicPr>
        <p:blipFill>
          <a:blip r:embed="rId2"/>
          <a:stretch>
            <a:fillRect/>
          </a:stretch>
        </p:blipFill>
        <p:spPr>
          <a:xfrm>
            <a:off x="4505741" y="1386532"/>
            <a:ext cx="4325677" cy="2881643"/>
          </a:xfrm>
          <a:prstGeom prst="rect">
            <a:avLst/>
          </a:prstGeom>
        </p:spPr>
      </p:pic>
      <p:sp>
        <p:nvSpPr>
          <p:cNvPr id="6" name="TextBox 5">
            <a:extLst>
              <a:ext uri="{FF2B5EF4-FFF2-40B4-BE49-F238E27FC236}">
                <a16:creationId xmlns:a16="http://schemas.microsoft.com/office/drawing/2014/main" id="{CA576955-D838-81F4-3E67-13C77C8DFCA9}"/>
              </a:ext>
            </a:extLst>
          </p:cNvPr>
          <p:cNvSpPr txBox="1"/>
          <p:nvPr/>
        </p:nvSpPr>
        <p:spPr>
          <a:xfrm>
            <a:off x="6184763" y="4276006"/>
            <a:ext cx="264834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latin typeface="Source Sans Pro"/>
                <a:ea typeface="Source Sans Pro"/>
              </a:rPr>
              <a:t>Photo: solvingforearth.org</a:t>
            </a:r>
            <a:endParaRPr lang="en-US"/>
          </a:p>
        </p:txBody>
      </p:sp>
    </p:spTree>
    <p:extLst>
      <p:ext uri="{BB962C8B-B14F-4D97-AF65-F5344CB8AC3E}">
        <p14:creationId xmlns:p14="http://schemas.microsoft.com/office/powerpoint/2010/main" val="59937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D749-A80B-82C0-035F-312B812F1FEE}"/>
              </a:ext>
            </a:extLst>
          </p:cNvPr>
          <p:cNvSpPr>
            <a:spLocks noGrp="1"/>
          </p:cNvSpPr>
          <p:nvPr>
            <p:ph type="ctrTitle"/>
          </p:nvPr>
        </p:nvSpPr>
        <p:spPr>
          <a:xfrm>
            <a:off x="4790322" y="938956"/>
            <a:ext cx="4247353" cy="1102519"/>
          </a:xfrm>
        </p:spPr>
        <p:txBody>
          <a:bodyPr lIns="91440" tIns="45720" rIns="91440" bIns="45720" anchor="t"/>
          <a:lstStyle/>
          <a:p>
            <a:r>
              <a:rPr lang="en-US" sz="2400" b="1" dirty="0">
                <a:solidFill>
                  <a:schemeClr val="tx1"/>
                </a:solidFill>
                <a:latin typeface="Source Sans Pro"/>
                <a:ea typeface="Source Sans Pro"/>
              </a:rPr>
              <a:t>Contour Farming</a:t>
            </a:r>
            <a:r>
              <a:rPr lang="en-US" sz="2400" dirty="0">
                <a:solidFill>
                  <a:schemeClr val="tx1"/>
                </a:solidFill>
                <a:latin typeface="Source Sans Pro"/>
                <a:ea typeface="Source Sans Pro"/>
              </a:rPr>
              <a:t> –  tilling land and planting rows of crops that follow the shape of the land instead of planting straight rows</a:t>
            </a:r>
            <a:br>
              <a:rPr lang="en-US" sz="2400" dirty="0">
                <a:latin typeface="Source Sans Pro"/>
              </a:rPr>
            </a:br>
            <a:br>
              <a:rPr lang="en-US" sz="2400" dirty="0">
                <a:latin typeface="Source Sans Pro"/>
              </a:rPr>
            </a:br>
            <a:r>
              <a:rPr lang="en-US" sz="2000" b="1" i="1" dirty="0">
                <a:solidFill>
                  <a:schemeClr val="tx1"/>
                </a:solidFill>
                <a:latin typeface="Source Sans Pro"/>
                <a:ea typeface="Source Sans Pro"/>
              </a:rPr>
              <a:t>How does it help?</a:t>
            </a:r>
            <a:r>
              <a:rPr lang="en-US" sz="2000" i="1" dirty="0">
                <a:solidFill>
                  <a:schemeClr val="tx1"/>
                </a:solidFill>
                <a:latin typeface="Source Sans Pro"/>
                <a:ea typeface="Source Sans Pro"/>
              </a:rPr>
              <a:t> Ridges are created that run perpendicular to the flow of water down a slope. Those ridges and plants catch the water, slowing it down and giving it more time to absorb .</a:t>
            </a:r>
          </a:p>
        </p:txBody>
      </p:sp>
      <p:sp>
        <p:nvSpPr>
          <p:cNvPr id="6" name="TextBox 5">
            <a:extLst>
              <a:ext uri="{FF2B5EF4-FFF2-40B4-BE49-F238E27FC236}">
                <a16:creationId xmlns:a16="http://schemas.microsoft.com/office/drawing/2014/main" id="{CA576955-D838-81F4-3E67-13C77C8DFCA9}"/>
              </a:ext>
            </a:extLst>
          </p:cNvPr>
          <p:cNvSpPr txBox="1"/>
          <p:nvPr/>
        </p:nvSpPr>
        <p:spPr>
          <a:xfrm>
            <a:off x="632322" y="4184407"/>
            <a:ext cx="388441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Source Sans Pro"/>
                <a:ea typeface="Source Sans Pro"/>
              </a:rPr>
              <a:t>Photo: managing-earth-changes.weebly.com</a:t>
            </a:r>
          </a:p>
        </p:txBody>
      </p:sp>
      <p:pic>
        <p:nvPicPr>
          <p:cNvPr id="4" name="Picture 3" descr="Rows of rows of plants in a field&#10;&#10;Description automatically generated">
            <a:extLst>
              <a:ext uri="{FF2B5EF4-FFF2-40B4-BE49-F238E27FC236}">
                <a16:creationId xmlns:a16="http://schemas.microsoft.com/office/drawing/2014/main" id="{F5E81698-6188-515D-0D4E-5B8898A91CC4}"/>
              </a:ext>
            </a:extLst>
          </p:cNvPr>
          <p:cNvPicPr>
            <a:picLocks noChangeAspect="1"/>
          </p:cNvPicPr>
          <p:nvPr/>
        </p:nvPicPr>
        <p:blipFill>
          <a:blip r:embed="rId2"/>
          <a:stretch>
            <a:fillRect/>
          </a:stretch>
        </p:blipFill>
        <p:spPr>
          <a:xfrm>
            <a:off x="686773" y="1390296"/>
            <a:ext cx="3891517" cy="2794591"/>
          </a:xfrm>
          <a:prstGeom prst="rect">
            <a:avLst/>
          </a:prstGeom>
        </p:spPr>
      </p:pic>
    </p:spTree>
    <p:extLst>
      <p:ext uri="{BB962C8B-B14F-4D97-AF65-F5344CB8AC3E}">
        <p14:creationId xmlns:p14="http://schemas.microsoft.com/office/powerpoint/2010/main" val="2014895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D749-A80B-82C0-035F-312B812F1FEE}"/>
              </a:ext>
            </a:extLst>
          </p:cNvPr>
          <p:cNvSpPr>
            <a:spLocks noGrp="1"/>
          </p:cNvSpPr>
          <p:nvPr>
            <p:ph type="ctrTitle"/>
          </p:nvPr>
        </p:nvSpPr>
        <p:spPr>
          <a:xfrm>
            <a:off x="586563" y="864882"/>
            <a:ext cx="3256965" cy="1102519"/>
          </a:xfrm>
        </p:spPr>
        <p:txBody>
          <a:bodyPr lIns="91440" tIns="45720" rIns="91440" bIns="45720" anchor="t"/>
          <a:lstStyle/>
          <a:p>
            <a:r>
              <a:rPr lang="en-US" sz="2400" b="1" dirty="0">
                <a:solidFill>
                  <a:schemeClr val="tx1"/>
                </a:solidFill>
                <a:latin typeface="Source Sans Pro"/>
                <a:ea typeface="Source Sans Pro"/>
              </a:rPr>
              <a:t>Terrace Farming</a:t>
            </a:r>
            <a:r>
              <a:rPr lang="en-US" sz="2400" dirty="0">
                <a:solidFill>
                  <a:schemeClr val="tx1"/>
                </a:solidFill>
                <a:latin typeface="Source Sans Pro"/>
                <a:ea typeface="Source Sans Pro"/>
              </a:rPr>
              <a:t> –  steps built into hill or mountain sides to create flat spaces to plant crops</a:t>
            </a:r>
            <a:br>
              <a:rPr lang="en-US" sz="2400" dirty="0">
                <a:latin typeface="Source Sans Pro"/>
              </a:rPr>
            </a:br>
            <a:br>
              <a:rPr lang="en-US" sz="2400" dirty="0">
                <a:latin typeface="Source Sans Pro"/>
              </a:rPr>
            </a:br>
            <a:r>
              <a:rPr lang="en-US" sz="2000" b="1" i="1" dirty="0">
                <a:solidFill>
                  <a:schemeClr val="tx1"/>
                </a:solidFill>
                <a:latin typeface="Source Sans Pro"/>
                <a:ea typeface="Source Sans Pro"/>
              </a:rPr>
              <a:t>How does it help?</a:t>
            </a:r>
            <a:r>
              <a:rPr lang="en-US" sz="2000" i="1" dirty="0">
                <a:solidFill>
                  <a:schemeClr val="tx1"/>
                </a:solidFill>
                <a:latin typeface="Source Sans Pro"/>
                <a:ea typeface="Source Sans Pro"/>
              </a:rPr>
              <a:t> Water stays on each flat area where it can be absorbed, rather that running down the slope and taking soil with it.</a:t>
            </a:r>
          </a:p>
        </p:txBody>
      </p:sp>
      <p:pic>
        <p:nvPicPr>
          <p:cNvPr id="4" name="Picture 3">
            <a:extLst>
              <a:ext uri="{FF2B5EF4-FFF2-40B4-BE49-F238E27FC236}">
                <a16:creationId xmlns:a16="http://schemas.microsoft.com/office/drawing/2014/main" id="{CFD0D462-A9F9-47E1-A6C3-39816DAB5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177" y="1306842"/>
            <a:ext cx="4654660" cy="3101894"/>
          </a:xfrm>
          <a:prstGeom prst="rect">
            <a:avLst/>
          </a:prstGeom>
        </p:spPr>
      </p:pic>
      <p:sp>
        <p:nvSpPr>
          <p:cNvPr id="5" name="TextBox 4">
            <a:extLst>
              <a:ext uri="{FF2B5EF4-FFF2-40B4-BE49-F238E27FC236}">
                <a16:creationId xmlns:a16="http://schemas.microsoft.com/office/drawing/2014/main" id="{28CE060C-E41F-4149-B256-8983223ABDC2}"/>
              </a:ext>
            </a:extLst>
          </p:cNvPr>
          <p:cNvSpPr txBox="1"/>
          <p:nvPr/>
        </p:nvSpPr>
        <p:spPr>
          <a:xfrm>
            <a:off x="3957690" y="4408736"/>
            <a:ext cx="388441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Source Sans Pro"/>
                <a:ea typeface="Source Sans Pro"/>
              </a:rPr>
              <a:t>Photo: </a:t>
            </a:r>
            <a:r>
              <a:rPr lang="en-US" sz="1200" dirty="0" err="1">
                <a:latin typeface="Source Sans Pro"/>
                <a:ea typeface="Source Sans Pro"/>
              </a:rPr>
              <a:t>JunPhoto</a:t>
            </a:r>
            <a:r>
              <a:rPr lang="en-US" sz="1200" dirty="0">
                <a:latin typeface="Source Sans Pro"/>
                <a:ea typeface="Source Sans Pro"/>
              </a:rPr>
              <a:t>/Shutterstock</a:t>
            </a:r>
          </a:p>
        </p:txBody>
      </p:sp>
    </p:spTree>
    <p:extLst>
      <p:ext uri="{BB962C8B-B14F-4D97-AF65-F5344CB8AC3E}">
        <p14:creationId xmlns:p14="http://schemas.microsoft.com/office/powerpoint/2010/main" val="178805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B329B1-5418-C354-29A8-45C2D098B18B}"/>
              </a:ext>
            </a:extLst>
          </p:cNvPr>
          <p:cNvSpPr txBox="1">
            <a:spLocks/>
          </p:cNvSpPr>
          <p:nvPr/>
        </p:nvSpPr>
        <p:spPr>
          <a:xfrm>
            <a:off x="526311" y="1026319"/>
            <a:ext cx="7332211" cy="1129100"/>
          </a:xfrm>
        </p:spPr>
        <p:txBody>
          <a:bodyPr lIns="91440" tIns="45720" rIns="91440" bIns="45720" anchor="t"/>
          <a:lstStyle>
            <a:lvl1pPr algn="l" rtl="0" eaLnBrk="1" latinLnBrk="0" hangingPunct="1">
              <a:spcBef>
                <a:spcPct val="0"/>
              </a:spcBef>
              <a:buNone/>
              <a:defRPr sz="4200" kern="1200">
                <a:solidFill>
                  <a:schemeClr val="tx2"/>
                </a:solidFill>
                <a:latin typeface="+mj-lt"/>
                <a:ea typeface="+mj-ea"/>
                <a:cs typeface="+mj-cs"/>
              </a:defRPr>
            </a:lvl1pPr>
            <a:extLst/>
          </a:lstStyle>
          <a:p>
            <a:r>
              <a:rPr lang="en-US" sz="3200" b="1" dirty="0">
                <a:solidFill>
                  <a:schemeClr val="tx1"/>
                </a:solidFill>
                <a:latin typeface="Source Sans Pro"/>
                <a:ea typeface="Source Sans Pro"/>
              </a:rPr>
              <a:t>Erosion Prevention in Urban &amp; Residential Areas</a:t>
            </a:r>
            <a:endParaRPr lang="en-US" sz="3200">
              <a:solidFill>
                <a:schemeClr val="tx1"/>
              </a:solidFill>
              <a:latin typeface="Source Sans Pro"/>
              <a:ea typeface="Source Sans Pro"/>
            </a:endParaRPr>
          </a:p>
          <a:p>
            <a:pPr marL="285750" indent="-285750">
              <a:buFont typeface="Wingdings"/>
              <a:buChar char="ü"/>
            </a:pPr>
            <a:endParaRPr lang="en-US" sz="1050" dirty="0">
              <a:solidFill>
                <a:schemeClr val="tx1"/>
              </a:solidFill>
              <a:latin typeface="Source Sans Pro"/>
              <a:ea typeface="Source Sans Pro"/>
            </a:endParaRPr>
          </a:p>
          <a:p>
            <a:endParaRPr lang="en-US" sz="2400" dirty="0">
              <a:solidFill>
                <a:schemeClr val="tx1"/>
              </a:solidFill>
              <a:latin typeface="Source Sans Pro"/>
              <a:ea typeface="Source Sans Pro"/>
            </a:endParaRPr>
          </a:p>
          <a:p>
            <a:br>
              <a:rPr lang="en-US" sz="2000" dirty="0"/>
            </a:br>
            <a:endParaRPr lang="en-US" sz="2000" i="1">
              <a:solidFill>
                <a:schemeClr val="tx1"/>
              </a:solidFill>
              <a:latin typeface="Source Sans Pro"/>
              <a:ea typeface="Source Sans Pro"/>
            </a:endParaRPr>
          </a:p>
        </p:txBody>
      </p:sp>
      <p:sp>
        <p:nvSpPr>
          <p:cNvPr id="2" name="TextBox 1">
            <a:extLst>
              <a:ext uri="{FF2B5EF4-FFF2-40B4-BE49-F238E27FC236}">
                <a16:creationId xmlns:a16="http://schemas.microsoft.com/office/drawing/2014/main" id="{A770CD61-ED46-C969-2978-638C0549E5A7}"/>
              </a:ext>
            </a:extLst>
          </p:cNvPr>
          <p:cNvSpPr txBox="1"/>
          <p:nvPr/>
        </p:nvSpPr>
        <p:spPr>
          <a:xfrm>
            <a:off x="524105" y="2093825"/>
            <a:ext cx="830136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Source Sans Pro"/>
                <a:ea typeface="Source Sans Pro"/>
              </a:rPr>
              <a:t>Soil erosion can be dangerous to areas other than farmland.  A wide variety of professionals work together to prevent erosion from roadways and parking areas, new construction, in cities and our neighborhoods.</a:t>
            </a:r>
          </a:p>
        </p:txBody>
      </p:sp>
      <p:sp>
        <p:nvSpPr>
          <p:cNvPr id="3" name="TextBox 2">
            <a:extLst>
              <a:ext uri="{FF2B5EF4-FFF2-40B4-BE49-F238E27FC236}">
                <a16:creationId xmlns:a16="http://schemas.microsoft.com/office/drawing/2014/main" id="{780B979A-3067-08FD-48B9-E9B34F600C4D}"/>
              </a:ext>
            </a:extLst>
          </p:cNvPr>
          <p:cNvSpPr txBox="1"/>
          <p:nvPr/>
        </p:nvSpPr>
        <p:spPr>
          <a:xfrm>
            <a:off x="624747" y="3027620"/>
            <a:ext cx="356426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dirty="0">
                <a:latin typeface="Source Sans Pro"/>
                <a:ea typeface="Source Sans Pro"/>
              </a:rPr>
              <a:t>Environmental Engineers</a:t>
            </a:r>
          </a:p>
          <a:p>
            <a:pPr marL="285750" indent="-285750">
              <a:buFont typeface="Wingdings"/>
              <a:buChar char="§"/>
            </a:pPr>
            <a:endParaRPr lang="en-US" dirty="0">
              <a:latin typeface="Source Sans Pro"/>
              <a:ea typeface="Source Sans Pro"/>
            </a:endParaRPr>
          </a:p>
          <a:p>
            <a:pPr marL="285750" indent="-285750">
              <a:buFont typeface="Wingdings"/>
              <a:buChar char="§"/>
            </a:pPr>
            <a:r>
              <a:rPr lang="en-US" dirty="0">
                <a:latin typeface="Source Sans Pro"/>
                <a:ea typeface="Source Sans Pro"/>
              </a:rPr>
              <a:t>Civil Engineers</a:t>
            </a:r>
          </a:p>
          <a:p>
            <a:pPr marL="285750" indent="-285750">
              <a:buFont typeface="Wingdings"/>
              <a:buChar char="§"/>
            </a:pPr>
            <a:endParaRPr lang="en-US" dirty="0">
              <a:latin typeface="Source Sans Pro"/>
              <a:ea typeface="Source Sans Pro"/>
            </a:endParaRPr>
          </a:p>
          <a:p>
            <a:pPr marL="285750" indent="-285750">
              <a:buFont typeface="Wingdings"/>
              <a:buChar char="§"/>
            </a:pPr>
            <a:r>
              <a:rPr lang="en-US" dirty="0">
                <a:latin typeface="Source Sans Pro"/>
                <a:ea typeface="Source Sans Pro"/>
              </a:rPr>
              <a:t>Soil Scientists</a:t>
            </a:r>
          </a:p>
          <a:p>
            <a:pPr marL="285750" indent="-285750">
              <a:buFont typeface="Wingdings"/>
              <a:buChar char="§"/>
            </a:pPr>
            <a:endParaRPr lang="en-US" dirty="0">
              <a:latin typeface="Source Sans Pro"/>
              <a:ea typeface="Source Sans Pro"/>
            </a:endParaRPr>
          </a:p>
        </p:txBody>
      </p:sp>
      <p:sp>
        <p:nvSpPr>
          <p:cNvPr id="4" name="TextBox 3">
            <a:extLst>
              <a:ext uri="{FF2B5EF4-FFF2-40B4-BE49-F238E27FC236}">
                <a16:creationId xmlns:a16="http://schemas.microsoft.com/office/drawing/2014/main" id="{CC097564-0146-2DAA-23D2-3D59EE8163AC}"/>
              </a:ext>
            </a:extLst>
          </p:cNvPr>
          <p:cNvSpPr txBox="1"/>
          <p:nvPr/>
        </p:nvSpPr>
        <p:spPr>
          <a:xfrm>
            <a:off x="4301840" y="3027620"/>
            <a:ext cx="356426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dirty="0">
                <a:latin typeface="Source Sans Pro"/>
                <a:ea typeface="Source Sans Pro"/>
              </a:rPr>
              <a:t>Construction Managers</a:t>
            </a:r>
          </a:p>
          <a:p>
            <a:pPr marL="285750" indent="-285750">
              <a:buFont typeface="Wingdings"/>
              <a:buChar char="§"/>
            </a:pPr>
            <a:endParaRPr lang="en-US" dirty="0">
              <a:latin typeface="Source Sans Pro"/>
              <a:ea typeface="Source Sans Pro"/>
            </a:endParaRPr>
          </a:p>
          <a:p>
            <a:pPr marL="285750" indent="-285750">
              <a:buFont typeface="Wingdings"/>
              <a:buChar char="§"/>
            </a:pPr>
            <a:r>
              <a:rPr lang="en-US" dirty="0">
                <a:latin typeface="Source Sans Pro"/>
                <a:ea typeface="Source Sans Pro"/>
              </a:rPr>
              <a:t>Land Use Planners</a:t>
            </a:r>
          </a:p>
          <a:p>
            <a:pPr marL="285750" indent="-285750">
              <a:buFont typeface="Wingdings"/>
              <a:buChar char="§"/>
            </a:pPr>
            <a:endParaRPr lang="en-US" dirty="0">
              <a:latin typeface="Source Sans Pro"/>
              <a:ea typeface="Source Sans Pro"/>
            </a:endParaRPr>
          </a:p>
          <a:p>
            <a:pPr marL="285750" indent="-285750">
              <a:buFont typeface="Wingdings"/>
              <a:buChar char="§"/>
            </a:pPr>
            <a:r>
              <a:rPr lang="en-US" dirty="0">
                <a:latin typeface="Source Sans Pro"/>
                <a:ea typeface="Source Sans Pro"/>
              </a:rPr>
              <a:t>Hydrologists</a:t>
            </a:r>
          </a:p>
          <a:p>
            <a:pPr marL="285750" indent="-285750">
              <a:buFont typeface="Wingdings"/>
              <a:buChar char="§"/>
            </a:pPr>
            <a:endParaRPr lang="en-US" dirty="0">
              <a:latin typeface="Source Sans Pro"/>
              <a:ea typeface="Source Sans Pro"/>
            </a:endParaRPr>
          </a:p>
        </p:txBody>
      </p:sp>
    </p:spTree>
    <p:extLst>
      <p:ext uri="{BB962C8B-B14F-4D97-AF65-F5344CB8AC3E}">
        <p14:creationId xmlns:p14="http://schemas.microsoft.com/office/powerpoint/2010/main" val="4114663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087a1c246d9f2852b676c4c6ca2076edffea7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_Yel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TEM">
      <a:majorFont>
        <a:latin typeface="Montserrat"/>
        <a:ea typeface=""/>
        <a:cs typeface=""/>
      </a:majorFont>
      <a:minorFont>
        <a:latin typeface="Montserrat"/>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S_Yellow" id="{D98D778E-803A-4925-962B-C919C08277D0}" vid="{D2E614B3-B53F-4F1F-84A7-4A6B5F10BE6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9" ma:contentTypeDescription="Create a new document." ma:contentTypeScope="" ma:versionID="1dcc0da45af1e6733cd93be76481f6e9">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8061108c9017e2d5c6aa652c79b4115d"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uploadedtocours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Dateuploadedtocourse" ma:index="25" nillable="true" ma:displayName="Date uploaded to course" ma:format="Dropdown" ma:internalName="Dateuploadedtocourse">
      <xsd:simpleType>
        <xsd:restriction base="dms:Text">
          <xsd:maxLength value="255"/>
        </xsd:restriction>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96801b-3a89-4506-aaa3-b2b080dc6fff">
      <Terms xmlns="http://schemas.microsoft.com/office/infopath/2007/PartnerControls"/>
    </lcf76f155ced4ddcb4097134ff3c332f>
    <TaxCatchAll xmlns="352a001b-fdfe-49a0-8a03-de813b89e960" xsi:nil="true"/>
    <Dateuploadedtocourse xmlns="5796801b-3a89-4506-aaa3-b2b080dc6fff" xsi:nil="true"/>
  </documentManagement>
</p:properties>
</file>

<file path=customXml/itemProps1.xml><?xml version="1.0" encoding="utf-8"?>
<ds:datastoreItem xmlns:ds="http://schemas.openxmlformats.org/officeDocument/2006/customXml" ds:itemID="{C80682D0-2F0D-402C-A44F-13601A6AF6B7}">
  <ds:schemaRefs>
    <ds:schemaRef ds:uri="http://schemas.microsoft.com/sharepoint/v3/contenttype/forms"/>
  </ds:schemaRefs>
</ds:datastoreItem>
</file>

<file path=customXml/itemProps2.xml><?xml version="1.0" encoding="utf-8"?>
<ds:datastoreItem xmlns:ds="http://schemas.openxmlformats.org/officeDocument/2006/customXml" ds:itemID="{0951DEC3-E219-4588-B65A-21C92E6F8241}"/>
</file>

<file path=customXml/itemProps3.xml><?xml version="1.0" encoding="utf-8"?>
<ds:datastoreItem xmlns:ds="http://schemas.openxmlformats.org/officeDocument/2006/customXml" ds:itemID="{E6D37B0F-942B-4CBA-BBDF-991B64D97777}">
  <ds:schemaRefs>
    <ds:schemaRef ds:uri="http://schemas.openxmlformats.org/package/2006/metadata/core-propertie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47813547-0323-4cc6-9268-1bb2f548d876"/>
  </ds:schemaRefs>
</ds:datastoreItem>
</file>

<file path=docProps/app.xml><?xml version="1.0" encoding="utf-8"?>
<Properties xmlns="http://schemas.openxmlformats.org/officeDocument/2006/extended-properties" xmlns:vt="http://schemas.openxmlformats.org/officeDocument/2006/docPropsVTypes">
  <Template/>
  <TotalTime>0</TotalTime>
  <Words>565</Words>
  <Application>Microsoft Office PowerPoint</Application>
  <PresentationFormat>On-screen Show (16:9)</PresentationFormat>
  <Paragraphs>107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MS_Yellow</vt:lpstr>
      <vt:lpstr>PowerPoint Presentation</vt:lpstr>
      <vt:lpstr>PowerPoint Presentation</vt:lpstr>
      <vt:lpstr>PowerPoint Presentation</vt:lpstr>
      <vt:lpstr>PowerPoint Presentation</vt:lpstr>
      <vt:lpstr>PowerPoint Presentation</vt:lpstr>
      <vt:lpstr>Strip Farming – planting strips of crops that are less likely to experience erosion  next to crops that are more likely to experience erosion  How does it help? The plants with deeper &amp; stronger root structures "catch" and hold the soil in place when rain washes soil away from the nearby crops with shallow root systems. </vt:lpstr>
      <vt:lpstr>Contour Farming –  tilling land and planting rows of crops that follow the shape of the land instead of planting straight rows  How does it help? Ridges are created that run perpendicular to the flow of water down a slope. Those ridges and plants catch the water, slowing it down and giving it more time to absorb .</vt:lpstr>
      <vt:lpstr>Terrace Farming –  steps built into hill or mountain sides to create flat spaces to plant crops  How does it help? Water stays on each flat area where it can be absorbed, rather that running down the slope and taking soil with it.</vt:lpstr>
      <vt:lpstr>PowerPoint Presentation</vt:lpstr>
      <vt:lpstr>Drainage Systems</vt:lpstr>
      <vt:lpstr>Retention Ponds &amp; Underground Water Detention Systems </vt:lpstr>
      <vt:lpstr>What Can You Do?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
  <cp:revision>1232</cp:revision>
  <dcterms:created xsi:type="dcterms:W3CDTF">2016-01-05T02:38:42Z</dcterms:created>
  <dcterms:modified xsi:type="dcterms:W3CDTF">2024-11-21T13:19:04Z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0x0101006F527443B7F650468EB70DBA5F662911</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