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</p:sldIdLst>
  <p:sldSz cx="9144000" cy="5143500" type="screen16x9"/>
  <p:notesSz cx="6858000" cy="9144000"/>
  <p:custDataLst>
    <p:tags r:id="rId20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0C1930"/>
    <a:srgbClr val="673276"/>
    <a:srgbClr val="7452CA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38A4E4-8055-1BA7-000E-87C8DD42A61F}" v="3" dt="2024-11-20T20:32:08.687"/>
    <p1510:client id="{BF0B5639-DC73-843A-94D8-1FF602B98FA4}" v="809" dt="2024-11-22T12:52:38.2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162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77;p13">
            <a:extLst>
              <a:ext uri="{FF2B5EF4-FFF2-40B4-BE49-F238E27FC236}">
                <a16:creationId xmlns:a16="http://schemas.microsoft.com/office/drawing/2014/main" id="{47593FD0-327F-C9B6-AEE0-6E0F59E5749C}"/>
              </a:ext>
            </a:extLst>
          </p:cNvPr>
          <p:cNvSpPr txBox="1">
            <a:spLocks noGrp="1"/>
          </p:cNvSpPr>
          <p:nvPr/>
        </p:nvSpPr>
        <p:spPr>
          <a:xfrm>
            <a:off x="671056" y="1631796"/>
            <a:ext cx="5438829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Maven Pro"/>
              <a:buNone/>
              <a:defRPr sz="3600" b="1" i="0" u="none" strike="noStrike" cap="none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48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Environmentally Friendly Buildings: </a:t>
            </a:r>
            <a:endParaRPr lang="en-US" sz="4800" dirty="0">
              <a:solidFill>
                <a:srgbClr val="FFFFFF"/>
              </a:solidFill>
              <a:ea typeface="Source Sans Pro"/>
              <a:cs typeface="Segoe UI"/>
            </a:endParaRPr>
          </a:p>
          <a:p>
            <a:r>
              <a:rPr lang="en" sz="48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Building a </a:t>
            </a:r>
            <a:endParaRPr lang="en-US" sz="4800" dirty="0">
              <a:solidFill>
                <a:srgbClr val="FFFFFF"/>
              </a:solidFill>
              <a:ea typeface="Source Sans Pro"/>
              <a:cs typeface="Segoe UI"/>
            </a:endParaRPr>
          </a:p>
          <a:p>
            <a:r>
              <a:rPr lang="en" sz="4800" dirty="0">
                <a:solidFill>
                  <a:srgbClr val="0C1930"/>
                </a:solidFill>
                <a:latin typeface="Source Sans Pro"/>
                <a:ea typeface="Source Sans Pro"/>
                <a:cs typeface="Segoe UI"/>
              </a:rPr>
              <a:t>Greener Future</a:t>
            </a:r>
            <a:endParaRPr lang="en-US" sz="4800"/>
          </a:p>
        </p:txBody>
      </p:sp>
      <p:pic>
        <p:nvPicPr>
          <p:cNvPr id="4" name="Picture 3" descr="A tall buildings with plants on them&#10;&#10;Description automatically generated">
            <a:extLst>
              <a:ext uri="{FF2B5EF4-FFF2-40B4-BE49-F238E27FC236}">
                <a16:creationId xmlns:a16="http://schemas.microsoft.com/office/drawing/2014/main" id="{1826C6E2-2594-9706-E424-53B2998CD7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951" y="2295293"/>
            <a:ext cx="3624146" cy="2420744"/>
          </a:xfrm>
          <a:prstGeom prst="ellipse">
            <a:avLst/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80807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2. Smart Building Systems</a:t>
            </a:r>
            <a:endParaRPr lang="en-US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4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r>
              <a:rPr lang="en" sz="22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Smart Thermostats:</a:t>
            </a: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Adjust temperature automatically to save energy.</a:t>
            </a: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endParaRPr lang="en" sz="22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r>
              <a:rPr lang="en" sz="22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Motion-Sensor Lights:</a:t>
            </a: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Turn off when no one is in the room.</a:t>
            </a:r>
            <a:endParaRPr lang="en">
              <a:solidFill>
                <a:schemeClr val="dk1"/>
              </a:solidFill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endParaRPr lang="en" sz="22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r>
              <a:rPr lang="en" sz="22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Energy Monitoring Apps:</a:t>
            </a: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Track and reduce energy use.</a:t>
            </a:r>
            <a:endParaRPr lang="en" dirty="0">
              <a:solidFill>
                <a:schemeClr val="dk1"/>
              </a:solidFill>
            </a:endParaRPr>
          </a:p>
          <a:p>
            <a:pPr marL="1016000" lvl="1">
              <a:lnSpc>
                <a:spcPct val="100000"/>
              </a:lnSpc>
              <a:buFont typeface="Courier New"/>
              <a:buChar char="o"/>
            </a:pPr>
            <a:endParaRPr lang="en" sz="22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How Technology Helps Green Buildings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740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80807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3. Advanced Building Materials</a:t>
            </a:r>
            <a:endParaRPr lang="en-US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4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r>
              <a:rPr lang="en" sz="22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Insulated Panels:</a:t>
            </a: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Keep heat in during winter and out during summer.</a:t>
            </a: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r>
              <a:rPr lang="en" sz="22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Self-Healing Concrete:</a:t>
            </a: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Repairs cracks by itself, reducing waste.</a:t>
            </a:r>
            <a:endParaRPr lang="en" dirty="0">
              <a:solidFill>
                <a:schemeClr val="dk1"/>
              </a:solidFill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r>
              <a:rPr lang="en" sz="2200" b="1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Recycled Materials:</a:t>
            </a:r>
            <a:r>
              <a:rPr lang="en" sz="220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Plastic bottles turned into carpets or walls.</a:t>
            </a:r>
            <a:endParaRPr lang="en">
              <a:solidFill>
                <a:schemeClr val="dk1"/>
              </a:solidFill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endParaRPr lang="en" sz="22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 lvl="1">
              <a:lnSpc>
                <a:spcPct val="100000"/>
              </a:lnSpc>
              <a:buFont typeface="Courier New"/>
              <a:buChar char="o"/>
            </a:pPr>
            <a:endParaRPr lang="en" sz="22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How Technology Helps Green Buildings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750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80807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4. Water-Saving Technology</a:t>
            </a:r>
            <a:endParaRPr lang="en-US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4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r>
              <a:rPr lang="en" sz="22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Rainwater Collection Systems:</a:t>
            </a: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Store rain for watering plants or flushing toilets.</a:t>
            </a:r>
          </a:p>
          <a:p>
            <a:pPr marL="704850" indent="0">
              <a:lnSpc>
                <a:spcPct val="100000"/>
              </a:lnSpc>
              <a:buNone/>
            </a:pPr>
            <a:endParaRPr lang="en" sz="22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r>
              <a:rPr lang="en" sz="22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Greywater Systems:</a:t>
            </a: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Reuse sink and shower water for irrigation.</a:t>
            </a:r>
            <a:endParaRPr lang="en">
              <a:solidFill>
                <a:schemeClr val="dk1"/>
              </a:solidFill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endParaRPr lang="en" sz="22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 lvl="1">
              <a:lnSpc>
                <a:spcPct val="100000"/>
              </a:lnSpc>
              <a:buFont typeface="Courier New"/>
              <a:buChar char="o"/>
            </a:pPr>
            <a:endParaRPr lang="en" sz="22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How Technology Helps Green Buildings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00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80807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5. Construction Technology</a:t>
            </a:r>
            <a:endParaRPr lang="en-US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4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r>
              <a:rPr lang="en" sz="22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3D Printing:</a:t>
            </a: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Builds homes faster using less material.</a:t>
            </a: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endParaRPr lang="en" sz="22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r>
              <a:rPr lang="en" sz="22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Drones:</a:t>
            </a: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Help architects design better, more eco-friendly buildings.</a:t>
            </a:r>
            <a:endParaRPr lang="en" dirty="0">
              <a:solidFill>
                <a:schemeClr val="dk1"/>
              </a:solidFill>
            </a:endParaRPr>
          </a:p>
          <a:p>
            <a:pPr marL="1016000" lvl="1">
              <a:lnSpc>
                <a:spcPct val="100000"/>
              </a:lnSpc>
              <a:buFont typeface="Courier New"/>
              <a:buChar char="o"/>
            </a:pPr>
            <a:endParaRPr lang="en" sz="22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How Technology Helps Green Buildings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446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80807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6. AI and Machine Learning</a:t>
            </a:r>
            <a:endParaRPr lang="en-US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4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Predict energy use and optimize building systems.</a:t>
            </a:r>
          </a:p>
          <a:p>
            <a:pPr marL="704850" indent="0">
              <a:lnSpc>
                <a:spcPct val="100000"/>
              </a:lnSpc>
              <a:buNone/>
            </a:pPr>
            <a:endParaRPr lang="en" sz="22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Suggest ways to reduce waste and improve sustainability.</a:t>
            </a:r>
            <a:endParaRPr lang="en" dirty="0"/>
          </a:p>
          <a:p>
            <a:pPr marL="1016000">
              <a:lnSpc>
                <a:spcPct val="100000"/>
              </a:lnSpc>
              <a:buFont typeface="Courier New"/>
              <a:buChar char="o"/>
            </a:pPr>
            <a:endParaRPr lang="en" sz="22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 lvl="1">
              <a:lnSpc>
                <a:spcPct val="100000"/>
              </a:lnSpc>
              <a:buFont typeface="Courier New"/>
              <a:buChar char="o"/>
            </a:pPr>
            <a:endParaRPr lang="en" sz="22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How Technology Helps Green Buildings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087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214335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Technology has made it easier, faster, and more affordable to build environmentally friendly buildings, helping us create a greener future!</a:t>
            </a:r>
            <a:endParaRPr lang="en-US">
              <a:solidFill>
                <a:schemeClr val="dk1"/>
              </a:solidFill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28437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Conclusion: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476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209763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Also called </a:t>
            </a: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green buildings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.</a:t>
            </a:r>
            <a:endParaRPr lang="en-US" sz="240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Designed to use less energy, water, and materials.</a:t>
            </a:r>
            <a:endParaRPr lang="en" sz="240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Protect the environment and improve health.</a:t>
            </a:r>
            <a:endParaRPr lang="en" sz="240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Examples:</a:t>
            </a:r>
            <a:endParaRPr lang="en" sz="2400" b="1" dirty="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Schools with solar panels.</a:t>
            </a:r>
            <a:endParaRPr lang="en" sz="240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Homes made from recycled materials.</a:t>
            </a:r>
            <a:endParaRPr lang="en" sz="2400">
              <a:solidFill>
                <a:schemeClr val="dk1"/>
              </a:solidFill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84241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What Are Environmentally Friendly Buildings?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916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209763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Climate change: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Buildings cause 40% of carbon emissions.</a:t>
            </a:r>
            <a:endParaRPr lang="en-US" sz="2400" dirty="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Save resources: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Reduce electricity and water use.</a:t>
            </a:r>
            <a:endParaRPr lang="en" dirty="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Healthier living: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Cleaner air and fewer toxic materials.</a:t>
            </a:r>
            <a:endParaRPr lang="en" dirty="0">
              <a:solidFill>
                <a:schemeClr val="dk1"/>
              </a:solidFill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10911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Why Do We Need Them?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66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2090014"/>
            <a:ext cx="54427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558800" indent="-457200">
              <a:lnSpc>
                <a:spcPct val="100000"/>
              </a:lnSpc>
              <a:buAutoNum type="arabicPeriod"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Renewable Energy</a:t>
            </a:r>
            <a:endParaRPr lang="en" sz="2000">
              <a:solidFill>
                <a:schemeClr val="dk1"/>
              </a:solidFill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18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  - Solar panels or wind turbines.</a:t>
            </a:r>
            <a:endParaRPr lang="en" sz="1800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18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2.</a:t>
            </a: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</a:t>
            </a: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Recycled Materials</a:t>
            </a:r>
            <a:endParaRPr lang="en" sz="2000">
              <a:solidFill>
                <a:schemeClr val="dk1"/>
              </a:solidFill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180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  - Walls made from recycled wood</a:t>
            </a:r>
            <a:endParaRPr lang="en" sz="1800">
              <a:solidFill>
                <a:schemeClr val="dk1"/>
              </a:solidFill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18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   or metal.</a:t>
            </a:r>
            <a:endParaRPr lang="en" sz="1800">
              <a:solidFill>
                <a:schemeClr val="dk1"/>
              </a:solidFill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18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3. Green Roofs</a:t>
            </a:r>
            <a:endParaRPr lang="en" sz="2000" b="1">
              <a:solidFill>
                <a:schemeClr val="dk1"/>
              </a:solidFill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18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  - Plants on rooftops to keep the building cool.</a:t>
            </a:r>
            <a:endParaRPr lang="en" sz="1800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AutoNum type="arabicPeriod"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84241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Features of Environmentally Friendly Buildings</a:t>
            </a:r>
            <a:endParaRPr lang="en-US" dirty="0"/>
          </a:p>
        </p:txBody>
      </p:sp>
      <p:sp>
        <p:nvSpPr>
          <p:cNvPr id="5" name="Google Shape;285;p14">
            <a:extLst>
              <a:ext uri="{FF2B5EF4-FFF2-40B4-BE49-F238E27FC236}">
                <a16:creationId xmlns:a16="http://schemas.microsoft.com/office/drawing/2014/main" id="{7609FC38-60CF-65CE-86BB-5602884B787D}"/>
              </a:ext>
            </a:extLst>
          </p:cNvPr>
          <p:cNvSpPr txBox="1">
            <a:spLocks noGrp="1"/>
          </p:cNvSpPr>
          <p:nvPr/>
        </p:nvSpPr>
        <p:spPr>
          <a:xfrm>
            <a:off x="4617199" y="2090013"/>
            <a:ext cx="429212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4. Energy-Efficient Design</a:t>
            </a: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</a:t>
            </a: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 - Big windows for sunlight.</a:t>
            </a:r>
            <a:endParaRPr lang="en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  - LED lights.</a:t>
            </a:r>
            <a:endParaRPr lang="en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5. Water-Saving Tech</a:t>
            </a:r>
          </a:p>
          <a:p>
            <a:pPr marL="101600" indent="0">
              <a:lnSpc>
                <a:spcPct val="100000"/>
              </a:lnSpc>
              <a:buNone/>
            </a:pPr>
            <a:r>
              <a:rPr lang="en" sz="200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  - Rainwater collection systems.</a:t>
            </a: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  - Low-flow faucets.</a:t>
            </a:r>
            <a:endParaRPr lang="en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581853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990954"/>
            <a:ext cx="463502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For the Environment:</a:t>
            </a:r>
            <a:endParaRPr lang="en-US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  - Less pollution and waste.</a:t>
            </a:r>
          </a:p>
          <a:p>
            <a:pPr marL="101600" indent="0">
              <a:lnSpc>
                <a:spcPct val="100000"/>
              </a:lnSpc>
              <a:buNone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  - Save energy and water.</a:t>
            </a: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For People:</a:t>
            </a:r>
            <a:endParaRPr lang="en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  - Lower electricity bills.</a:t>
            </a:r>
            <a:endParaRPr lang="en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  - Better air quality and health.</a:t>
            </a:r>
            <a:endParaRPr lang="en" dirty="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000" b="1" dirty="0">
              <a:solidFill>
                <a:schemeClr val="dk1"/>
              </a:solidFill>
              <a:latin typeface="Arial"/>
              <a:ea typeface="Source Sans Pro"/>
              <a:cs typeface="Arial"/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Benefits of Green Buildings</a:t>
            </a:r>
            <a:endParaRPr lang="en-US" dirty="0"/>
          </a:p>
        </p:txBody>
      </p:sp>
      <p:sp>
        <p:nvSpPr>
          <p:cNvPr id="3" name="Google Shape;285;p14">
            <a:extLst>
              <a:ext uri="{FF2B5EF4-FFF2-40B4-BE49-F238E27FC236}">
                <a16:creationId xmlns:a16="http://schemas.microsoft.com/office/drawing/2014/main" id="{46C08E54-5831-456F-950C-91470E8565BA}"/>
              </a:ext>
            </a:extLst>
          </p:cNvPr>
          <p:cNvSpPr txBox="1">
            <a:spLocks noGrp="1"/>
          </p:cNvSpPr>
          <p:nvPr/>
        </p:nvSpPr>
        <p:spPr>
          <a:xfrm>
            <a:off x="4571479" y="1990953"/>
            <a:ext cx="41473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0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For the Community:</a:t>
            </a:r>
            <a:endParaRPr lang="en-US" dirty="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  - Jobs for green architects and   engineers.</a:t>
            </a:r>
            <a:endParaRPr lang="en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  - Inspire others to care for the   planet.</a:t>
            </a:r>
            <a:endParaRPr lang="en" dirty="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000" b="1" dirty="0">
              <a:solidFill>
                <a:schemeClr val="dk1"/>
              </a:solidFill>
              <a:latin typeface="Arial"/>
              <a:ea typeface="Source Sans Pro"/>
              <a:cs typeface="Arial"/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0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4290200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72425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558800" indent="-457200">
              <a:lnSpc>
                <a:spcPct val="100000"/>
              </a:lnSpc>
              <a:buAutoNum type="arabicPeriod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Learn about green designs.</a:t>
            </a:r>
          </a:p>
          <a:p>
            <a:pPr marL="101600" indent="0">
              <a:lnSpc>
                <a:spcPct val="100000"/>
              </a:lnSpc>
              <a:buNone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2. Reuse and recycle materials at home.</a:t>
            </a:r>
            <a:endParaRPr lang="en" sz="2400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3. Save energy:</a:t>
            </a:r>
            <a:endParaRPr lang="en" sz="2400" dirty="0">
              <a:solidFill>
                <a:schemeClr val="dk1"/>
              </a:solidFill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0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  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- Turn off lights when not in use.</a:t>
            </a:r>
          </a:p>
          <a:p>
            <a:pPr marL="101600" indent="0">
              <a:lnSpc>
                <a:spcPct val="100000"/>
              </a:lnSpc>
              <a:buNone/>
            </a:pPr>
            <a:endParaRPr lang="en" sz="20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" indent="0">
              <a:lnSpc>
                <a:spcPct val="100000"/>
              </a:lnSpc>
              <a:buNone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4. Support green projects in your community.</a:t>
            </a:r>
            <a:endParaRPr lang="en" sz="2400">
              <a:solidFill>
                <a:schemeClr val="dk1"/>
              </a:solidFill>
            </a:endParaRPr>
          </a:p>
          <a:p>
            <a:pPr marL="101600" indent="0">
              <a:lnSpc>
                <a:spcPct val="100000"/>
              </a:lnSpc>
              <a:buFont typeface="Arial"/>
              <a:buNone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How Can We Help?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340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99095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The </a:t>
            </a: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Empire State Building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 was redesigned to be more energy-efficient.</a:t>
            </a:r>
            <a:endParaRPr lang="en-US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Some schools grow their own food on green roofs.</a:t>
            </a:r>
            <a:endParaRPr lang="en" dirty="0"/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Green buildings can even </a:t>
            </a: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clean polluted air</a:t>
            </a: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!</a:t>
            </a:r>
            <a:endParaRPr lang="en" dirty="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Cool Facts About Green Buildings!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098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99095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What do you think is the coolest green building feature?</a:t>
            </a:r>
          </a:p>
          <a:p>
            <a:pPr marL="101600" indent="0">
              <a:lnSpc>
                <a:spcPct val="100000"/>
              </a:lnSpc>
              <a:buNone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r>
              <a:rPr lang="en" sz="24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What could you do to make your home more eco-friendly?</a:t>
            </a:r>
            <a:endParaRPr lang="en" sz="2400">
              <a:solidFill>
                <a:schemeClr val="dk1"/>
              </a:solidFill>
            </a:endParaRPr>
          </a:p>
          <a:p>
            <a:pPr marL="444500" indent="-342900">
              <a:lnSpc>
                <a:spcPct val="100000"/>
              </a:lnSpc>
              <a:buFont typeface="Arial"/>
              <a:buChar char="•"/>
            </a:pPr>
            <a:endParaRPr lang="en" sz="2400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Discussion Time!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208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85;p14">
            <a:extLst>
              <a:ext uri="{FF2B5EF4-FFF2-40B4-BE49-F238E27FC236}">
                <a16:creationId xmlns:a16="http://schemas.microsoft.com/office/drawing/2014/main" id="{8E5B35DC-28B0-E3E7-21E5-46A3BC0556FD}"/>
              </a:ext>
            </a:extLst>
          </p:cNvPr>
          <p:cNvSpPr txBox="1">
            <a:spLocks noGrp="1"/>
          </p:cNvSpPr>
          <p:nvPr/>
        </p:nvSpPr>
        <p:spPr>
          <a:xfrm>
            <a:off x="487159" y="1929994"/>
            <a:ext cx="8262149" cy="2380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558800" indent="-457200">
              <a:lnSpc>
                <a:spcPct val="100000"/>
              </a:lnSpc>
              <a:buAutoNum type="arabicPeriod"/>
            </a:pPr>
            <a:r>
              <a:rPr lang="en" sz="24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Renewable Energy Technology</a:t>
            </a:r>
          </a:p>
          <a:p>
            <a:pPr marL="101600" indent="0">
              <a:lnSpc>
                <a:spcPct val="100000"/>
              </a:lnSpc>
              <a:buNone/>
            </a:pPr>
            <a:endParaRPr lang="en" sz="24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  <a:p>
            <a:pPr marL="1016000">
              <a:lnSpc>
                <a:spcPct val="100000"/>
              </a:lnSpc>
              <a:buSzPts val="1300"/>
              <a:buFont typeface="Courier New"/>
              <a:buChar char="o"/>
            </a:pPr>
            <a:r>
              <a:rPr lang="en" sz="22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Solar Panels:</a:t>
            </a: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Convert sunlight into electricity.</a:t>
            </a:r>
          </a:p>
          <a:p>
            <a:pPr marL="1016000" lvl="1">
              <a:lnSpc>
                <a:spcPct val="100000"/>
              </a:lnSpc>
              <a:buSzPts val="1300"/>
              <a:buFont typeface="Courier New"/>
              <a:buChar char="o"/>
            </a:pPr>
            <a:r>
              <a:rPr lang="en" sz="22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Wind Turbines:</a:t>
            </a: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Use wind power to generate energy.</a:t>
            </a:r>
            <a:endParaRPr lang="en" dirty="0">
              <a:solidFill>
                <a:schemeClr val="dk1"/>
              </a:solidFill>
            </a:endParaRPr>
          </a:p>
          <a:p>
            <a:pPr marL="1016000" lvl="1">
              <a:lnSpc>
                <a:spcPct val="100000"/>
              </a:lnSpc>
              <a:buSzPts val="1300"/>
              <a:buFont typeface="Courier New"/>
              <a:buChar char="o"/>
            </a:pPr>
            <a:r>
              <a:rPr lang="en" sz="2200" b="1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Geothermal Systems:</a:t>
            </a:r>
            <a:r>
              <a:rPr lang="en" sz="2200" dirty="0">
                <a:solidFill>
                  <a:schemeClr val="dk1"/>
                </a:solidFill>
                <a:latin typeface="Source Sans Pro"/>
                <a:ea typeface="Source Sans Pro"/>
                <a:cs typeface="Segoe UI"/>
              </a:rPr>
              <a:t> Use underground heat for heating and cooling.</a:t>
            </a:r>
            <a:endParaRPr lang="en" dirty="0">
              <a:solidFill>
                <a:schemeClr val="dk1"/>
              </a:solidFill>
            </a:endParaRPr>
          </a:p>
          <a:p>
            <a:pPr marL="1016000" lvl="1">
              <a:lnSpc>
                <a:spcPct val="100000"/>
              </a:lnSpc>
              <a:buSzPts val="1300"/>
              <a:buFont typeface="Courier New"/>
              <a:buChar char="o"/>
            </a:pPr>
            <a:endParaRPr lang="en" sz="2200" b="1" dirty="0">
              <a:solidFill>
                <a:schemeClr val="dk1"/>
              </a:solidFill>
              <a:latin typeface="Source Sans Pro"/>
              <a:ea typeface="Source Sans Pro"/>
              <a:cs typeface="Segoe UI"/>
            </a:endParaRPr>
          </a:p>
        </p:txBody>
      </p:sp>
      <p:sp>
        <p:nvSpPr>
          <p:cNvPr id="7" name="Google Shape;284;p14">
            <a:extLst>
              <a:ext uri="{FF2B5EF4-FFF2-40B4-BE49-F238E27FC236}">
                <a16:creationId xmlns:a16="http://schemas.microsoft.com/office/drawing/2014/main" id="{55FFF432-1F8A-4238-AD83-05776EDB83B1}"/>
              </a:ext>
            </a:extLst>
          </p:cNvPr>
          <p:cNvSpPr txBox="1">
            <a:spLocks noGrp="1"/>
          </p:cNvSpPr>
          <p:nvPr/>
        </p:nvSpPr>
        <p:spPr>
          <a:xfrm>
            <a:off x="488460" y="1025295"/>
            <a:ext cx="8259829" cy="521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r>
              <a:rPr lang="en" sz="3600" dirty="0">
                <a:solidFill>
                  <a:srgbClr val="000000"/>
                </a:solidFill>
                <a:latin typeface="Source Sans Pro"/>
                <a:ea typeface="Source Sans Pro"/>
                <a:cs typeface="Arial"/>
              </a:rPr>
              <a:t>How Technology Helps Green Buildings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7266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6D37B0F-942B-4CBA-BBDF-991B64D97777}">
  <ds:schemaRefs>
    <ds:schemaRef ds:uri="30ff7222-84b3-4161-a18c-503cb15f7ed6"/>
    <ds:schemaRef ds:uri="352a001b-fdfe-49a0-8a03-de813b89e960"/>
    <ds:schemaRef ds:uri="5796801b-3a89-4506-aaa3-b2b080dc6fff"/>
    <ds:schemaRef ds:uri="e48d4773-ac0e-4673-a179-ff50079e4121"/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2796F7C-70AE-4A62-AD18-92FE41BDD3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96801b-3a89-4506-aaa3-b2b080dc6fff"/>
    <ds:schemaRef ds:uri="352a001b-fdfe-49a0-8a03-de813b89e9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On-screen Show (16:9)</PresentationFormat>
  <Slides>15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MS_Yellow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revision>1328</cp:revision>
  <dcterms:created xsi:type="dcterms:W3CDTF">2016-01-05T02:38:42Z</dcterms:created>
  <dcterms:modified xsi:type="dcterms:W3CDTF">2024-11-22T12:52:46Z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